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8"/>
  </p:notesMasterIdLst>
  <p:sldIdLst>
    <p:sldId id="256" r:id="rId2"/>
    <p:sldId id="257" r:id="rId3"/>
    <p:sldId id="258" r:id="rId4"/>
    <p:sldId id="259" r:id="rId5"/>
    <p:sldId id="329" r:id="rId6"/>
    <p:sldId id="260" r:id="rId7"/>
    <p:sldId id="264" r:id="rId8"/>
    <p:sldId id="262" r:id="rId9"/>
    <p:sldId id="293" r:id="rId10"/>
    <p:sldId id="263"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5" r:id="rId28"/>
    <p:sldId id="286" r:id="rId29"/>
    <p:sldId id="330" r:id="rId30"/>
    <p:sldId id="327" r:id="rId31"/>
    <p:sldId id="287" r:id="rId32"/>
    <p:sldId id="281" r:id="rId33"/>
    <p:sldId id="282" r:id="rId34"/>
    <p:sldId id="283" r:id="rId35"/>
    <p:sldId id="284" r:id="rId36"/>
    <p:sldId id="288" r:id="rId37"/>
    <p:sldId id="289" r:id="rId38"/>
    <p:sldId id="291" r:id="rId39"/>
    <p:sldId id="292" r:id="rId40"/>
    <p:sldId id="290" r:id="rId41"/>
    <p:sldId id="294" r:id="rId42"/>
    <p:sldId id="295" r:id="rId43"/>
    <p:sldId id="296" r:id="rId44"/>
    <p:sldId id="297" r:id="rId45"/>
    <p:sldId id="298" r:id="rId46"/>
    <p:sldId id="299" r:id="rId47"/>
    <p:sldId id="300" r:id="rId48"/>
    <p:sldId id="302" r:id="rId49"/>
    <p:sldId id="301"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63"/>
    <p:restoredTop sz="79714"/>
  </p:normalViewPr>
  <p:slideViewPr>
    <p:cSldViewPr snapToGrid="0" snapToObjects="1">
      <p:cViewPr varScale="1">
        <p:scale>
          <a:sx n="53" d="100"/>
          <a:sy n="53" d="100"/>
        </p:scale>
        <p:origin x="824" y="4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6DF404-D41D-554C-83C3-2CC05FC62ADE}" type="doc">
      <dgm:prSet loTypeId="urn:microsoft.com/office/officeart/2005/8/layout/process1" loCatId="" qsTypeId="urn:microsoft.com/office/officeart/2005/8/quickstyle/simple1" qsCatId="simple" csTypeId="urn:microsoft.com/office/officeart/2005/8/colors/accent1_2" csCatId="accent1" phldr="1"/>
      <dgm:spPr/>
      <dgm:t>
        <a:bodyPr/>
        <a:lstStyle/>
        <a:p>
          <a:endParaRPr lang="en-US"/>
        </a:p>
      </dgm:t>
    </dgm:pt>
    <dgm:pt modelId="{BCF5BE7B-E0F6-8E42-BF26-024B194FCCB8}">
      <dgm:prSet phldrT="[Text]" custT="1"/>
      <dgm:spPr/>
      <dgm:t>
        <a:bodyPr/>
        <a:lstStyle/>
        <a:p>
          <a:r>
            <a:rPr lang="en-US" sz="4000" dirty="0"/>
            <a:t>High Bias? Training performance</a:t>
          </a:r>
        </a:p>
      </dgm:t>
    </dgm:pt>
    <dgm:pt modelId="{CF4AAE05-DDD0-EE4D-8D92-D01679079AE9}" type="parTrans" cxnId="{ED0B72CC-93BB-AF46-AB70-D8EDEAC18EF8}">
      <dgm:prSet/>
      <dgm:spPr/>
      <dgm:t>
        <a:bodyPr/>
        <a:lstStyle/>
        <a:p>
          <a:endParaRPr lang="en-US"/>
        </a:p>
      </dgm:t>
    </dgm:pt>
    <dgm:pt modelId="{63DADF47-FC32-9946-820B-87C40D0C71DC}" type="sibTrans" cxnId="{ED0B72CC-93BB-AF46-AB70-D8EDEAC18EF8}">
      <dgm:prSet/>
      <dgm:spPr/>
      <dgm:t>
        <a:bodyPr/>
        <a:lstStyle/>
        <a:p>
          <a:r>
            <a:rPr lang="en-US" dirty="0"/>
            <a:t>Yes</a:t>
          </a:r>
        </a:p>
      </dgm:t>
    </dgm:pt>
    <dgm:pt modelId="{F8805C0B-C3E9-4C43-A353-EEBDFF2599AD}">
      <dgm:prSet phldrT="[Text]" custT="1"/>
      <dgm:spPr/>
      <dgm:t>
        <a:bodyPr/>
        <a:lstStyle/>
        <a:p>
          <a:r>
            <a:rPr lang="en-US" sz="3200" dirty="0"/>
            <a:t>Bigger Network</a:t>
          </a:r>
        </a:p>
        <a:p>
          <a:r>
            <a:rPr lang="en-US" sz="3200" dirty="0"/>
            <a:t>Train longer</a:t>
          </a:r>
        </a:p>
        <a:p>
          <a:r>
            <a:rPr lang="en-US" sz="3200" dirty="0"/>
            <a:t>Different NN architecture</a:t>
          </a:r>
        </a:p>
      </dgm:t>
    </dgm:pt>
    <dgm:pt modelId="{8C79973D-5CE4-5C42-9A19-720C1E661066}" type="parTrans" cxnId="{36D43651-BB2C-9642-A145-1A8583C1FA89}">
      <dgm:prSet/>
      <dgm:spPr/>
      <dgm:t>
        <a:bodyPr/>
        <a:lstStyle/>
        <a:p>
          <a:endParaRPr lang="en-US"/>
        </a:p>
      </dgm:t>
    </dgm:pt>
    <dgm:pt modelId="{F2C64167-FD1C-3A48-B0F2-EB610A1497B3}" type="sibTrans" cxnId="{36D43651-BB2C-9642-A145-1A8583C1FA89}">
      <dgm:prSet/>
      <dgm:spPr/>
      <dgm:t>
        <a:bodyPr/>
        <a:lstStyle/>
        <a:p>
          <a:endParaRPr lang="en-US"/>
        </a:p>
      </dgm:t>
    </dgm:pt>
    <dgm:pt modelId="{3BB4C872-CBDA-A34D-B9D1-D843CF6FE3CD}" type="pres">
      <dgm:prSet presAssocID="{A56DF404-D41D-554C-83C3-2CC05FC62ADE}" presName="Name0" presStyleCnt="0">
        <dgm:presLayoutVars>
          <dgm:dir/>
          <dgm:resizeHandles val="exact"/>
        </dgm:presLayoutVars>
      </dgm:prSet>
      <dgm:spPr/>
    </dgm:pt>
    <dgm:pt modelId="{69EE9FC7-610D-344B-9873-245FF5634ED4}" type="pres">
      <dgm:prSet presAssocID="{BCF5BE7B-E0F6-8E42-BF26-024B194FCCB8}" presName="node" presStyleLbl="node1" presStyleIdx="0" presStyleCnt="2" custScaleY="100000" custLinFactNeighborX="-825" custLinFactNeighborY="-3123">
        <dgm:presLayoutVars>
          <dgm:bulletEnabled val="1"/>
        </dgm:presLayoutVars>
      </dgm:prSet>
      <dgm:spPr/>
    </dgm:pt>
    <dgm:pt modelId="{2F06B205-F728-6C46-AEF6-B17E4EED4794}" type="pres">
      <dgm:prSet presAssocID="{63DADF47-FC32-9946-820B-87C40D0C71DC}" presName="sibTrans" presStyleLbl="sibTrans2D1" presStyleIdx="0" presStyleCnt="1"/>
      <dgm:spPr/>
    </dgm:pt>
    <dgm:pt modelId="{5D8C9183-320A-654F-B174-5F2A5ECE9EBA}" type="pres">
      <dgm:prSet presAssocID="{63DADF47-FC32-9946-820B-87C40D0C71DC}" presName="connectorText" presStyleLbl="sibTrans2D1" presStyleIdx="0" presStyleCnt="1"/>
      <dgm:spPr/>
    </dgm:pt>
    <dgm:pt modelId="{683221F2-770C-AC44-807A-1E88C418DC92}" type="pres">
      <dgm:prSet presAssocID="{F8805C0B-C3E9-4C43-A353-EEBDFF2599AD}" presName="node" presStyleLbl="node1" presStyleIdx="1" presStyleCnt="2" custScaleX="162147" custLinFactNeighborX="-3951" custLinFactNeighborY="-706">
        <dgm:presLayoutVars>
          <dgm:bulletEnabled val="1"/>
        </dgm:presLayoutVars>
      </dgm:prSet>
      <dgm:spPr/>
    </dgm:pt>
  </dgm:ptLst>
  <dgm:cxnLst>
    <dgm:cxn modelId="{4B2BC15B-2C07-8340-AEBC-04B0F7BC4F5B}" type="presOf" srcId="{BCF5BE7B-E0F6-8E42-BF26-024B194FCCB8}" destId="{69EE9FC7-610D-344B-9873-245FF5634ED4}" srcOrd="0" destOrd="0" presId="urn:microsoft.com/office/officeart/2005/8/layout/process1"/>
    <dgm:cxn modelId="{36D43651-BB2C-9642-A145-1A8583C1FA89}" srcId="{A56DF404-D41D-554C-83C3-2CC05FC62ADE}" destId="{F8805C0B-C3E9-4C43-A353-EEBDFF2599AD}" srcOrd="1" destOrd="0" parTransId="{8C79973D-5CE4-5C42-9A19-720C1E661066}" sibTransId="{F2C64167-FD1C-3A48-B0F2-EB610A1497B3}"/>
    <dgm:cxn modelId="{28B30E80-9DBB-D743-B3E0-B9E43405338B}" type="presOf" srcId="{F8805C0B-C3E9-4C43-A353-EEBDFF2599AD}" destId="{683221F2-770C-AC44-807A-1E88C418DC92}" srcOrd="0" destOrd="0" presId="urn:microsoft.com/office/officeart/2005/8/layout/process1"/>
    <dgm:cxn modelId="{79455E8E-83A1-5E48-9237-FB21977413BF}" type="presOf" srcId="{63DADF47-FC32-9946-820B-87C40D0C71DC}" destId="{5D8C9183-320A-654F-B174-5F2A5ECE9EBA}" srcOrd="1" destOrd="0" presId="urn:microsoft.com/office/officeart/2005/8/layout/process1"/>
    <dgm:cxn modelId="{ED0B72CC-93BB-AF46-AB70-D8EDEAC18EF8}" srcId="{A56DF404-D41D-554C-83C3-2CC05FC62ADE}" destId="{BCF5BE7B-E0F6-8E42-BF26-024B194FCCB8}" srcOrd="0" destOrd="0" parTransId="{CF4AAE05-DDD0-EE4D-8D92-D01679079AE9}" sibTransId="{63DADF47-FC32-9946-820B-87C40D0C71DC}"/>
    <dgm:cxn modelId="{5E5E62F3-7B8B-1245-8ED7-CA78B7BE5572}" type="presOf" srcId="{A56DF404-D41D-554C-83C3-2CC05FC62ADE}" destId="{3BB4C872-CBDA-A34D-B9D1-D843CF6FE3CD}" srcOrd="0" destOrd="0" presId="urn:microsoft.com/office/officeart/2005/8/layout/process1"/>
    <dgm:cxn modelId="{ED3549F9-4B7B-7940-B3C2-5447D1D997A5}" type="presOf" srcId="{63DADF47-FC32-9946-820B-87C40D0C71DC}" destId="{2F06B205-F728-6C46-AEF6-B17E4EED4794}" srcOrd="0" destOrd="0" presId="urn:microsoft.com/office/officeart/2005/8/layout/process1"/>
    <dgm:cxn modelId="{BF4D26EE-1417-2D44-80B7-2F76EDA13C7D}" type="presParOf" srcId="{3BB4C872-CBDA-A34D-B9D1-D843CF6FE3CD}" destId="{69EE9FC7-610D-344B-9873-245FF5634ED4}" srcOrd="0" destOrd="0" presId="urn:microsoft.com/office/officeart/2005/8/layout/process1"/>
    <dgm:cxn modelId="{D08AFAB3-92E7-6742-BEB0-D865C4DEAB67}" type="presParOf" srcId="{3BB4C872-CBDA-A34D-B9D1-D843CF6FE3CD}" destId="{2F06B205-F728-6C46-AEF6-B17E4EED4794}" srcOrd="1" destOrd="0" presId="urn:microsoft.com/office/officeart/2005/8/layout/process1"/>
    <dgm:cxn modelId="{5A6E3CD8-2286-184D-B954-F8C8DD9050DD}" type="presParOf" srcId="{2F06B205-F728-6C46-AEF6-B17E4EED4794}" destId="{5D8C9183-320A-654F-B174-5F2A5ECE9EBA}" srcOrd="0" destOrd="0" presId="urn:microsoft.com/office/officeart/2005/8/layout/process1"/>
    <dgm:cxn modelId="{5FC1C09A-67F0-9B48-B3B6-455B78CAA57B}" type="presParOf" srcId="{3BB4C872-CBDA-A34D-B9D1-D843CF6FE3CD}" destId="{683221F2-770C-AC44-807A-1E88C418DC92}" srcOrd="2"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EE9FC7-610D-344B-9873-245FF5634ED4}">
      <dsp:nvSpPr>
        <dsp:cNvPr id="0" name=""/>
        <dsp:cNvSpPr/>
      </dsp:nvSpPr>
      <dsp:spPr>
        <a:xfrm>
          <a:off x="0" y="0"/>
          <a:ext cx="3207299" cy="1825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High Bias? Training performance</a:t>
          </a:r>
        </a:p>
      </dsp:txBody>
      <dsp:txXfrm>
        <a:off x="53471" y="53471"/>
        <a:ext cx="3100357" cy="1718682"/>
      </dsp:txXfrm>
    </dsp:sp>
    <dsp:sp modelId="{2F06B205-F728-6C46-AEF6-B17E4EED4794}">
      <dsp:nvSpPr>
        <dsp:cNvPr id="0" name=""/>
        <dsp:cNvSpPr/>
      </dsp:nvSpPr>
      <dsp:spPr>
        <a:xfrm>
          <a:off x="3518003" y="515106"/>
          <a:ext cx="658690" cy="79541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00150">
            <a:lnSpc>
              <a:spcPct val="90000"/>
            </a:lnSpc>
            <a:spcBef>
              <a:spcPct val="0"/>
            </a:spcBef>
            <a:spcAft>
              <a:spcPct val="35000"/>
            </a:spcAft>
            <a:buNone/>
          </a:pPr>
          <a:r>
            <a:rPr lang="en-US" sz="2700" kern="1200" dirty="0"/>
            <a:t>Yes</a:t>
          </a:r>
        </a:p>
      </dsp:txBody>
      <dsp:txXfrm>
        <a:off x="3518003" y="674188"/>
        <a:ext cx="461083" cy="477246"/>
      </dsp:txXfrm>
    </dsp:sp>
    <dsp:sp modelId="{683221F2-770C-AC44-807A-1E88C418DC92}">
      <dsp:nvSpPr>
        <dsp:cNvPr id="0" name=""/>
        <dsp:cNvSpPr/>
      </dsp:nvSpPr>
      <dsp:spPr>
        <a:xfrm>
          <a:off x="4450112" y="0"/>
          <a:ext cx="5200540" cy="182562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ctr" defTabSz="1422400">
            <a:lnSpc>
              <a:spcPct val="90000"/>
            </a:lnSpc>
            <a:spcBef>
              <a:spcPct val="0"/>
            </a:spcBef>
            <a:spcAft>
              <a:spcPct val="35000"/>
            </a:spcAft>
            <a:buNone/>
          </a:pPr>
          <a:r>
            <a:rPr lang="en-US" sz="3200" kern="1200" dirty="0"/>
            <a:t>Bigger Network</a:t>
          </a:r>
        </a:p>
        <a:p>
          <a:pPr marL="0" lvl="0" indent="0" algn="ctr" defTabSz="1422400">
            <a:lnSpc>
              <a:spcPct val="90000"/>
            </a:lnSpc>
            <a:spcBef>
              <a:spcPct val="0"/>
            </a:spcBef>
            <a:spcAft>
              <a:spcPct val="35000"/>
            </a:spcAft>
            <a:buNone/>
          </a:pPr>
          <a:r>
            <a:rPr lang="en-US" sz="3200" kern="1200" dirty="0"/>
            <a:t>Train longer</a:t>
          </a:r>
        </a:p>
        <a:p>
          <a:pPr marL="0" lvl="0" indent="0" algn="ctr" defTabSz="1422400">
            <a:lnSpc>
              <a:spcPct val="90000"/>
            </a:lnSpc>
            <a:spcBef>
              <a:spcPct val="0"/>
            </a:spcBef>
            <a:spcAft>
              <a:spcPct val="35000"/>
            </a:spcAft>
            <a:buNone/>
          </a:pPr>
          <a:r>
            <a:rPr lang="en-US" sz="3200" kern="1200" dirty="0"/>
            <a:t>Different NN architecture</a:t>
          </a:r>
        </a:p>
      </dsp:txBody>
      <dsp:txXfrm>
        <a:off x="4503583" y="53471"/>
        <a:ext cx="5093598" cy="1718682"/>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8754A0-227B-9D48-BF39-41A1CBCDDC29}"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FC7CFB-11C7-EB4C-AABF-306FA0F77E5F}" type="slidenum">
              <a:rPr lang="en-US" smtClean="0"/>
              <a:t>‹#›</a:t>
            </a:fld>
            <a:endParaRPr lang="en-US"/>
          </a:p>
        </p:txBody>
      </p:sp>
    </p:spTree>
    <p:extLst>
      <p:ext uri="{BB962C8B-B14F-4D97-AF65-F5344CB8AC3E}">
        <p14:creationId xmlns:p14="http://schemas.microsoft.com/office/powerpoint/2010/main" val="19914515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ibm.com/cloud/learn/recurrent-neural-networks"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is just one of the many applications of neural networks. </a:t>
            </a:r>
          </a:p>
        </p:txBody>
      </p:sp>
      <p:sp>
        <p:nvSpPr>
          <p:cNvPr id="4" name="Slide Number Placeholder 3"/>
          <p:cNvSpPr>
            <a:spLocks noGrp="1"/>
          </p:cNvSpPr>
          <p:nvPr>
            <p:ph type="sldNum" sz="quarter" idx="5"/>
          </p:nvPr>
        </p:nvSpPr>
        <p:spPr/>
        <p:txBody>
          <a:bodyPr/>
          <a:lstStyle/>
          <a:p>
            <a:fld id="{CAFC7CFB-11C7-EB4C-AABF-306FA0F77E5F}" type="slidenum">
              <a:rPr lang="en-US" smtClean="0"/>
              <a:t>3</a:t>
            </a:fld>
            <a:endParaRPr lang="en-US"/>
          </a:p>
        </p:txBody>
      </p:sp>
    </p:spTree>
    <p:extLst>
      <p:ext uri="{BB962C8B-B14F-4D97-AF65-F5344CB8AC3E}">
        <p14:creationId xmlns:p14="http://schemas.microsoft.com/office/powerpoint/2010/main" val="4980516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20</a:t>
            </a:fld>
            <a:endParaRPr lang="en-US"/>
          </a:p>
        </p:txBody>
      </p:sp>
    </p:spTree>
    <p:extLst>
      <p:ext uri="{BB962C8B-B14F-4D97-AF65-F5344CB8AC3E}">
        <p14:creationId xmlns:p14="http://schemas.microsoft.com/office/powerpoint/2010/main" val="42342835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23</a:t>
            </a:fld>
            <a:endParaRPr lang="en-US"/>
          </a:p>
        </p:txBody>
      </p:sp>
    </p:spTree>
    <p:extLst>
      <p:ext uri="{BB962C8B-B14F-4D97-AF65-F5344CB8AC3E}">
        <p14:creationId xmlns:p14="http://schemas.microsoft.com/office/powerpoint/2010/main" val="4232463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t>Deep neural networks can learn that shallower models are often unable to</a:t>
            </a:r>
            <a:endParaRPr lang="en-US" sz="1200" dirty="0"/>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34</a:t>
            </a:fld>
            <a:endParaRPr lang="en-US"/>
          </a:p>
        </p:txBody>
      </p:sp>
    </p:spTree>
    <p:extLst>
      <p:ext uri="{BB962C8B-B14F-4D97-AF65-F5344CB8AC3E}">
        <p14:creationId xmlns:p14="http://schemas.microsoft.com/office/powerpoint/2010/main" val="2180432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36</a:t>
            </a:fld>
            <a:endParaRPr lang="en-US"/>
          </a:p>
        </p:txBody>
      </p:sp>
    </p:spTree>
    <p:extLst>
      <p:ext uri="{BB962C8B-B14F-4D97-AF65-F5344CB8AC3E}">
        <p14:creationId xmlns:p14="http://schemas.microsoft.com/office/powerpoint/2010/main" val="37657086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 </a:t>
            </a:r>
          </a:p>
          <a:p>
            <a:r>
              <a:rPr lang="en-CA" sz="1200" b="0" i="0" u="none" strike="noStrike" kern="1200" dirty="0">
                <a:solidFill>
                  <a:schemeClr val="tx1"/>
                </a:solidFill>
                <a:effectLst/>
                <a:latin typeface="+mn-lt"/>
                <a:ea typeface="+mn-ea"/>
                <a:cs typeface="+mn-cs"/>
              </a:rPr>
              <a:t>Let's see the data set that looks like this. </a:t>
            </a:r>
          </a:p>
          <a:p>
            <a:r>
              <a:rPr lang="en-CA" sz="1200" b="0" i="0" u="none" strike="noStrike" kern="1200" dirty="0">
                <a:solidFill>
                  <a:schemeClr val="tx1"/>
                </a:solidFill>
                <a:effectLst/>
                <a:latin typeface="+mn-lt"/>
                <a:ea typeface="+mn-ea"/>
                <a:cs typeface="+mn-cs"/>
              </a:rPr>
              <a:t>If you fit a straight line to the data, </a:t>
            </a:r>
          </a:p>
          <a:p>
            <a:r>
              <a:rPr lang="en-CA" sz="1200" b="0" i="0" u="none" strike="noStrike" kern="1200" dirty="0">
                <a:solidFill>
                  <a:schemeClr val="tx1"/>
                </a:solidFill>
                <a:effectLst/>
                <a:latin typeface="+mn-lt"/>
                <a:ea typeface="+mn-ea"/>
                <a:cs typeface="+mn-cs"/>
              </a:rPr>
              <a:t>maybe get a logistic regression fit to that. </a:t>
            </a:r>
          </a:p>
          <a:p>
            <a:r>
              <a:rPr lang="en-CA" sz="1200" b="0" i="0" u="none" strike="noStrike" kern="1200" dirty="0">
                <a:solidFill>
                  <a:schemeClr val="tx1"/>
                </a:solidFill>
                <a:effectLst/>
                <a:latin typeface="+mn-lt"/>
                <a:ea typeface="+mn-ea"/>
                <a:cs typeface="+mn-cs"/>
              </a:rPr>
              <a:t>This is not a very good fit to the data, </a:t>
            </a:r>
          </a:p>
          <a:p>
            <a:r>
              <a:rPr lang="en-CA" sz="1200" b="0" i="0" u="none" strike="noStrike" kern="1200" dirty="0">
                <a:solidFill>
                  <a:schemeClr val="tx1"/>
                </a:solidFill>
                <a:effectLst/>
                <a:latin typeface="+mn-lt"/>
                <a:ea typeface="+mn-ea"/>
                <a:cs typeface="+mn-cs"/>
              </a:rPr>
              <a:t>and so this is a class of high bias. </a:t>
            </a:r>
          </a:p>
          <a:p>
            <a:r>
              <a:rPr lang="en-CA" sz="1200" b="0" i="0" u="none" strike="noStrike" kern="1200" dirty="0">
                <a:solidFill>
                  <a:schemeClr val="tx1"/>
                </a:solidFill>
                <a:effectLst/>
                <a:latin typeface="+mn-lt"/>
                <a:ea typeface="+mn-ea"/>
                <a:cs typeface="+mn-cs"/>
              </a:rPr>
              <a:t>So we say that this is underfitting the data. </a:t>
            </a:r>
          </a:p>
          <a:p>
            <a:r>
              <a:rPr lang="en-CA" sz="1200" b="0" i="0" u="none" strike="noStrike" kern="1200" dirty="0">
                <a:solidFill>
                  <a:schemeClr val="tx1"/>
                </a:solidFill>
                <a:effectLst/>
                <a:latin typeface="+mn-lt"/>
                <a:ea typeface="+mn-ea"/>
                <a:cs typeface="+mn-cs"/>
              </a:rPr>
              <a:t>On the opposite end, </a:t>
            </a:r>
          </a:p>
          <a:p>
            <a:r>
              <a:rPr lang="en-CA" sz="1200" b="0" i="0" u="none" strike="noStrike" kern="1200" dirty="0">
                <a:solidFill>
                  <a:schemeClr val="tx1"/>
                </a:solidFill>
                <a:effectLst/>
                <a:latin typeface="+mn-lt"/>
                <a:ea typeface="+mn-ea"/>
                <a:cs typeface="+mn-cs"/>
              </a:rPr>
              <a:t>if you fit an incredibly complex classifier, </a:t>
            </a:r>
          </a:p>
          <a:p>
            <a:r>
              <a:rPr lang="en-CA" sz="1200" b="0" i="0" u="none" strike="noStrike" kern="1200" dirty="0">
                <a:solidFill>
                  <a:schemeClr val="tx1"/>
                </a:solidFill>
                <a:effectLst/>
                <a:latin typeface="+mn-lt"/>
                <a:ea typeface="+mn-ea"/>
                <a:cs typeface="+mn-cs"/>
              </a:rPr>
              <a:t>maybe a deep neural network, </a:t>
            </a:r>
          </a:p>
          <a:p>
            <a:r>
              <a:rPr lang="en-CA" sz="1200" b="0" i="0" u="none" strike="noStrike" kern="1200" dirty="0">
                <a:solidFill>
                  <a:schemeClr val="tx1"/>
                </a:solidFill>
                <a:effectLst/>
                <a:latin typeface="+mn-lt"/>
                <a:ea typeface="+mn-ea"/>
                <a:cs typeface="+mn-cs"/>
              </a:rPr>
              <a:t>or a neural network with all the hidden units, </a:t>
            </a:r>
          </a:p>
          <a:p>
            <a:r>
              <a:rPr lang="en-CA" sz="1200" b="0" i="0" u="none" strike="noStrike" kern="1200" dirty="0">
                <a:solidFill>
                  <a:schemeClr val="tx1"/>
                </a:solidFill>
                <a:effectLst/>
                <a:latin typeface="+mn-lt"/>
                <a:ea typeface="+mn-ea"/>
                <a:cs typeface="+mn-cs"/>
              </a:rPr>
              <a:t>maybe you can fit the data perfectly, </a:t>
            </a:r>
          </a:p>
          <a:p>
            <a:r>
              <a:rPr lang="en-CA" sz="1200" b="0" i="0" u="none" strike="noStrike" kern="1200" dirty="0">
                <a:solidFill>
                  <a:schemeClr val="tx1"/>
                </a:solidFill>
                <a:effectLst/>
                <a:latin typeface="+mn-lt"/>
                <a:ea typeface="+mn-ea"/>
                <a:cs typeface="+mn-cs"/>
              </a:rPr>
              <a:t>but that doesn't look like a great fit either. </a:t>
            </a:r>
          </a:p>
          <a:p>
            <a:r>
              <a:rPr lang="en-CA" sz="1200" b="0" i="0" u="none" strike="noStrike" kern="1200" dirty="0">
                <a:solidFill>
                  <a:schemeClr val="tx1"/>
                </a:solidFill>
                <a:effectLst/>
                <a:latin typeface="+mn-lt"/>
                <a:ea typeface="+mn-ea"/>
                <a:cs typeface="+mn-cs"/>
              </a:rPr>
              <a:t>So there's a classifier of high variance and this is overfitting the data. </a:t>
            </a:r>
          </a:p>
          <a:p>
            <a:r>
              <a:rPr lang="en-CA" sz="1200" b="0" i="0" u="none" strike="noStrike" kern="1200" dirty="0">
                <a:solidFill>
                  <a:schemeClr val="tx1"/>
                </a:solidFill>
                <a:effectLst/>
                <a:latin typeface="+mn-lt"/>
                <a:ea typeface="+mn-ea"/>
                <a:cs typeface="+mn-cs"/>
              </a:rPr>
              <a:t>And there might be some classifier in between, </a:t>
            </a:r>
          </a:p>
          <a:p>
            <a:r>
              <a:rPr lang="en-CA" sz="1200" b="0" i="0" u="none" strike="noStrike" kern="1200" dirty="0">
                <a:solidFill>
                  <a:schemeClr val="tx1"/>
                </a:solidFill>
                <a:effectLst/>
                <a:latin typeface="+mn-lt"/>
                <a:ea typeface="+mn-ea"/>
                <a:cs typeface="+mn-cs"/>
              </a:rPr>
              <a:t>with a medium level of complexity, </a:t>
            </a:r>
          </a:p>
          <a:p>
            <a:r>
              <a:rPr lang="en-CA" sz="1200" b="0" i="0" u="none" strike="noStrike" kern="1200" dirty="0">
                <a:solidFill>
                  <a:schemeClr val="tx1"/>
                </a:solidFill>
                <a:effectLst/>
                <a:latin typeface="+mn-lt"/>
                <a:ea typeface="+mn-ea"/>
                <a:cs typeface="+mn-cs"/>
              </a:rPr>
              <a:t>that, you know, maybe fits the curve like that. </a:t>
            </a:r>
          </a:p>
          <a:p>
            <a:r>
              <a:rPr lang="en-CA" sz="1200" b="0" i="0" u="none" strike="noStrike" kern="1200" dirty="0">
                <a:solidFill>
                  <a:schemeClr val="tx1"/>
                </a:solidFill>
                <a:effectLst/>
                <a:latin typeface="+mn-lt"/>
                <a:ea typeface="+mn-ea"/>
                <a:cs typeface="+mn-cs"/>
              </a:rPr>
              <a:t>That looks like a much more reasonable fit to the data, </a:t>
            </a:r>
          </a:p>
          <a:p>
            <a:r>
              <a:rPr lang="en-CA" sz="1200" b="0" i="0" u="none" strike="noStrike" kern="1200" dirty="0">
                <a:solidFill>
                  <a:schemeClr val="tx1"/>
                </a:solidFill>
                <a:effectLst/>
                <a:latin typeface="+mn-lt"/>
                <a:ea typeface="+mn-ea"/>
                <a:cs typeface="+mn-cs"/>
              </a:rPr>
              <a:t>so we call that, you know, just right. It's somewhere in between.</a:t>
            </a: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42</a:t>
            </a:fld>
            <a:endParaRPr lang="en-US"/>
          </a:p>
        </p:txBody>
      </p:sp>
    </p:spTree>
    <p:extLst>
      <p:ext uri="{BB962C8B-B14F-4D97-AF65-F5344CB8AC3E}">
        <p14:creationId xmlns:p14="http://schemas.microsoft.com/office/powerpoint/2010/main" val="2607891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the takeaway is that by looking at  your training set error, you can get a sense of how well you are fitting, </a:t>
            </a:r>
          </a:p>
          <a:p>
            <a:r>
              <a:rPr lang="en-CA" sz="1200" b="0" i="0" u="none" strike="noStrike" kern="1200" dirty="0">
                <a:solidFill>
                  <a:schemeClr val="tx1"/>
                </a:solidFill>
                <a:effectLst/>
                <a:latin typeface="+mn-lt"/>
                <a:ea typeface="+mn-ea"/>
                <a:cs typeface="+mn-cs"/>
              </a:rPr>
              <a:t>at least the training data,  and so that tells you if you have a bias problem. </a:t>
            </a:r>
          </a:p>
          <a:p>
            <a:r>
              <a:rPr lang="en-CA" sz="1200" b="0" i="0" u="none" strike="noStrike" kern="1200" dirty="0">
                <a:solidFill>
                  <a:schemeClr val="tx1"/>
                </a:solidFill>
                <a:effectLst/>
                <a:latin typeface="+mn-lt"/>
                <a:ea typeface="+mn-ea"/>
                <a:cs typeface="+mn-cs"/>
              </a:rPr>
              <a:t>And then looking at how much higher your error goes,  when you go from the training set to the dev set, </a:t>
            </a:r>
          </a:p>
          <a:p>
            <a:r>
              <a:rPr lang="en-CA" sz="1200" b="0" i="0" u="none" strike="noStrike" kern="1200" dirty="0">
                <a:solidFill>
                  <a:schemeClr val="tx1"/>
                </a:solidFill>
                <a:effectLst/>
                <a:latin typeface="+mn-lt"/>
                <a:ea typeface="+mn-ea"/>
                <a:cs typeface="+mn-cs"/>
              </a:rPr>
              <a:t>that should give you a sense of how bad is the variance problem.  So you're doing a good job generalizing from a training set to the dev set, that gives you a sense of your variance. </a:t>
            </a:r>
          </a:p>
          <a:p>
            <a:r>
              <a:rPr lang="en-CA" sz="1200" b="0" i="0" u="none" strike="noStrike" kern="1200" dirty="0">
                <a:solidFill>
                  <a:schemeClr val="tx1"/>
                </a:solidFill>
                <a:effectLst/>
                <a:latin typeface="+mn-lt"/>
                <a:ea typeface="+mn-ea"/>
                <a:cs typeface="+mn-cs"/>
              </a:rPr>
              <a:t>All this is under the assumption that the Bayes error is quite  small and that your training and your dev sets are drawn from the same distribution.  If those assumptions are violated,  there's a more sophisticated analysis you could do</a:t>
            </a: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43</a:t>
            </a:fld>
            <a:endParaRPr lang="en-US"/>
          </a:p>
        </p:txBody>
      </p:sp>
    </p:spTree>
    <p:extLst>
      <p:ext uri="{BB962C8B-B14F-4D97-AF65-F5344CB8AC3E}">
        <p14:creationId xmlns:p14="http://schemas.microsoft.com/office/powerpoint/2010/main" val="24633773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But, back in the pre-deep learning era, we didn't have many tools,  we didn't have as many tools that just reduce </a:t>
            </a:r>
          </a:p>
          <a:p>
            <a:r>
              <a:rPr lang="en-CA" sz="1200" b="0" i="0" u="none" strike="noStrike" kern="1200" dirty="0">
                <a:solidFill>
                  <a:schemeClr val="tx1"/>
                </a:solidFill>
                <a:effectLst/>
                <a:latin typeface="+mn-lt"/>
                <a:ea typeface="+mn-ea"/>
                <a:cs typeface="+mn-cs"/>
              </a:rPr>
              <a:t>bias, or that just reduce variance without hurting the other one.  But in the modern deep learning, big data era, </a:t>
            </a:r>
          </a:p>
          <a:p>
            <a:r>
              <a:rPr lang="en-CA" sz="1200" b="0" i="0" u="none" strike="noStrike" kern="1200" dirty="0">
                <a:solidFill>
                  <a:schemeClr val="tx1"/>
                </a:solidFill>
                <a:effectLst/>
                <a:latin typeface="+mn-lt"/>
                <a:ea typeface="+mn-ea"/>
                <a:cs typeface="+mn-cs"/>
              </a:rPr>
              <a:t>so long as you can keep training a bigger network, and so long as you can keep getting more data,  which isn't always the case for either of these,  but if that's the case then getting a bigger network almost always just  reduces your bias, without necessarily hurting your variance,  so long as you regularize appropriately.  And getting more data, pretty much always  reduces your variance and doesn't hurt your bias much.</a:t>
            </a: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44</a:t>
            </a:fld>
            <a:endParaRPr lang="en-US"/>
          </a:p>
        </p:txBody>
      </p:sp>
    </p:spTree>
    <p:extLst>
      <p:ext uri="{BB962C8B-B14F-4D97-AF65-F5344CB8AC3E}">
        <p14:creationId xmlns:p14="http://schemas.microsoft.com/office/powerpoint/2010/main" val="34244730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45</a:t>
            </a:fld>
            <a:endParaRPr lang="en-US"/>
          </a:p>
        </p:txBody>
      </p:sp>
    </p:spTree>
    <p:extLst>
      <p:ext uri="{BB962C8B-B14F-4D97-AF65-F5344CB8AC3E}">
        <p14:creationId xmlns:p14="http://schemas.microsoft.com/office/powerpoint/2010/main" val="4023916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a neural network, you have a cost function that's a function of all of your parameters, w[1], b[1] through w[capital L], b[capital L], where capital L is the number of layers in your neural network. And so the cost function is this, sum of the losses, sum over your m training examples. And so to add regularization, you add lambda over 2m, of sum over all of your parameters w, your parameter matrix is w, of their, that's called the squared norm. Where, this norm of a matrix, really the squared norm, is defined as the sum of </a:t>
            </a:r>
            <a:r>
              <a:rPr lang="en-US" dirty="0" err="1"/>
              <a:t>i</a:t>
            </a:r>
            <a:r>
              <a:rPr lang="en-US" dirty="0"/>
              <a:t>, sum of j, of each of the elements of that matrix, squared. And if you want the indices of this summation, this is sum from </a:t>
            </a:r>
            <a:r>
              <a:rPr lang="en-US" dirty="0" err="1"/>
              <a:t>i</a:t>
            </a:r>
            <a:r>
              <a:rPr lang="en-US" dirty="0"/>
              <a:t>=1 through n[l minus 1]. Sum from j=1 through n[l], because w is a n[l] by n[l minus 1] dimensional matrix, where these are the number of hidden units or number of units in layers [l minus 1] in layer l. So this matrix norm, it turns out is called the </a:t>
            </a:r>
            <a:r>
              <a:rPr lang="en-US" dirty="0" err="1"/>
              <a:t>Frobenius</a:t>
            </a:r>
            <a:r>
              <a:rPr lang="en-US" dirty="0"/>
              <a:t> norm of the matrix, denoted with a F in the subscript. So for arcane linear algebra technical reasons, this is not called the, you know, l2 norm of a matrix. Instead, it's called the </a:t>
            </a:r>
            <a:r>
              <a:rPr lang="en-US" dirty="0" err="1"/>
              <a:t>Frobenius</a:t>
            </a:r>
            <a:r>
              <a:rPr lang="en-US" dirty="0"/>
              <a:t> norm of a matrix. I know it sounds like it would be more natural to just call the l2 norm of the matrix, but for really arcane reasons that you don't need to know, by convention, this is called the </a:t>
            </a:r>
            <a:r>
              <a:rPr lang="en-US" dirty="0" err="1"/>
              <a:t>Frobenius</a:t>
            </a:r>
            <a:r>
              <a:rPr lang="en-US" dirty="0"/>
              <a:t> norm. It just means the sum of square of elements of a matrix. So how do you implement gradient descent with this? </a:t>
            </a:r>
          </a:p>
        </p:txBody>
      </p:sp>
      <p:sp>
        <p:nvSpPr>
          <p:cNvPr id="4" name="Slide Number Placeholder 3"/>
          <p:cNvSpPr>
            <a:spLocks noGrp="1"/>
          </p:cNvSpPr>
          <p:nvPr>
            <p:ph type="sldNum" sz="quarter" idx="5"/>
          </p:nvPr>
        </p:nvSpPr>
        <p:spPr/>
        <p:txBody>
          <a:bodyPr/>
          <a:lstStyle/>
          <a:p>
            <a:fld id="{CAFC7CFB-11C7-EB4C-AABF-306FA0F77E5F}" type="slidenum">
              <a:rPr lang="en-US" smtClean="0"/>
              <a:t>46</a:t>
            </a:fld>
            <a:endParaRPr lang="en-US"/>
          </a:p>
        </p:txBody>
      </p:sp>
    </p:spTree>
    <p:extLst>
      <p:ext uri="{BB962C8B-B14F-4D97-AF65-F5344CB8AC3E}">
        <p14:creationId xmlns:p14="http://schemas.microsoft.com/office/powerpoint/2010/main" val="17500205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Previously, we would complete </a:t>
            </a:r>
            <a:r>
              <a:rPr lang="en-US" dirty="0" err="1"/>
              <a:t>dw</a:t>
            </a:r>
            <a:r>
              <a:rPr lang="en-US" dirty="0"/>
              <a:t>, you know, using backprop, where backprop would give us the partial derivative of J with respect to w, or really w for any given [l]. And then you update w[l], as w[l] minus the learning rate, times d. So this is before we added this extra regularization term to the objective. Now that we've added this regularization term to the objective, what you do is you take </a:t>
            </a:r>
            <a:r>
              <a:rPr lang="en-US" dirty="0" err="1"/>
              <a:t>dw</a:t>
            </a:r>
            <a:r>
              <a:rPr lang="en-US" dirty="0"/>
              <a:t> and you add to it, lambda over m times w. And then you just compute this update, same as before. And it turns out that with this new definition of </a:t>
            </a:r>
            <a:r>
              <a:rPr lang="en-US" dirty="0" err="1"/>
              <a:t>dw</a:t>
            </a:r>
            <a:r>
              <a:rPr lang="en-US" dirty="0"/>
              <a:t>[l], this is still, you know, this new </a:t>
            </a:r>
            <a:r>
              <a:rPr lang="en-US" dirty="0" err="1"/>
              <a:t>dw</a:t>
            </a:r>
            <a:r>
              <a:rPr lang="en-US" dirty="0"/>
              <a:t>[l] is still a correct definition of the derivative of your cost function, with respect to your parameters, now that you've added the extra regularization term at the end.</a:t>
            </a:r>
          </a:p>
          <a:p>
            <a:r>
              <a:rPr lang="en-CA" sz="1200" b="0" i="0" u="none" strike="noStrike" kern="1200" dirty="0">
                <a:solidFill>
                  <a:schemeClr val="tx1"/>
                </a:solidFill>
                <a:effectLst/>
                <a:latin typeface="+mn-lt"/>
                <a:ea typeface="+mn-ea"/>
                <a:cs typeface="+mn-cs"/>
              </a:rPr>
              <a:t>for this reason that L2 regularization is sometimes also  called weight decay</a:t>
            </a: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47</a:t>
            </a:fld>
            <a:endParaRPr lang="en-US"/>
          </a:p>
        </p:txBody>
      </p:sp>
    </p:spTree>
    <p:extLst>
      <p:ext uri="{BB962C8B-B14F-4D97-AF65-F5344CB8AC3E}">
        <p14:creationId xmlns:p14="http://schemas.microsoft.com/office/powerpoint/2010/main" val="112405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2400" kern="1200" dirty="0">
                <a:solidFill>
                  <a:schemeClr val="tx1"/>
                </a:solidFill>
                <a:effectLst/>
                <a:latin typeface="+mn-lt"/>
                <a:ea typeface="+mn-ea"/>
                <a:cs typeface="+mn-cs"/>
              </a:rPr>
              <a:t>Neural networks, also known as artificial neural networks (ANNs) or simulated neural networks (SNNs), are a subset of machine learning and are at the heart of deep learning algorithms. Their name and structure are inspired by the human brain, mimicking the way that biological neurons signal to one another. </a:t>
            </a:r>
          </a:p>
          <a:p>
            <a:r>
              <a:rPr lang="en-CA" sz="2400" kern="1200" dirty="0">
                <a:solidFill>
                  <a:schemeClr val="tx1"/>
                </a:solidFill>
                <a:effectLst/>
                <a:latin typeface="+mn-lt"/>
                <a:ea typeface="+mn-ea"/>
                <a:cs typeface="+mn-cs"/>
              </a:rPr>
              <a:t>Neural networks take in data train themselves to recognize the patterns in this data and then predict the outputs for a new set of similar data</a:t>
            </a:r>
            <a:endParaRPr lang="en-US" sz="2400" dirty="0"/>
          </a:p>
        </p:txBody>
      </p:sp>
      <p:sp>
        <p:nvSpPr>
          <p:cNvPr id="4" name="Slide Number Placeholder 3"/>
          <p:cNvSpPr>
            <a:spLocks noGrp="1"/>
          </p:cNvSpPr>
          <p:nvPr>
            <p:ph type="sldNum" sz="quarter" idx="5"/>
          </p:nvPr>
        </p:nvSpPr>
        <p:spPr/>
        <p:txBody>
          <a:bodyPr/>
          <a:lstStyle/>
          <a:p>
            <a:fld id="{CAFC7CFB-11C7-EB4C-AABF-306FA0F77E5F}" type="slidenum">
              <a:rPr lang="en-US" smtClean="0"/>
              <a:t>4</a:t>
            </a:fld>
            <a:endParaRPr lang="en-US"/>
          </a:p>
        </p:txBody>
      </p:sp>
    </p:spTree>
    <p:extLst>
      <p:ext uri="{BB962C8B-B14F-4D97-AF65-F5344CB8AC3E}">
        <p14:creationId xmlns:p14="http://schemas.microsoft.com/office/powerpoint/2010/main" val="3403333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48</a:t>
            </a:fld>
            <a:endParaRPr lang="en-US"/>
          </a:p>
        </p:txBody>
      </p:sp>
    </p:spTree>
    <p:extLst>
      <p:ext uri="{BB962C8B-B14F-4D97-AF65-F5344CB8AC3E}">
        <p14:creationId xmlns:p14="http://schemas.microsoft.com/office/powerpoint/2010/main" val="161986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addition to L2 regularization and drop out regularization there are few other techniques to reducing over fitting in your neural network. Let's take a look. Let's say you fitting a Cat classifier. If you are over fitting. getting more training data can help, but getting more training data can be expensive and sometimes you just can't get more data. But what you can do is augment your training set by flipping, rotating or zooming into the image etc. By random distortions and translations of the image you could augment your data set and make additional fake training examples. Data augmentation isn't as good as if you had collected an additional set of brand-new independent examples. But you could do this almost for free to enlarge your data. This can be an inexpensive way to give your algorithm more data and therefore sort of regularize it and reduce over fitting. </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52</a:t>
            </a:fld>
            <a:endParaRPr lang="en-US"/>
          </a:p>
        </p:txBody>
      </p:sp>
    </p:spTree>
    <p:extLst>
      <p:ext uri="{BB962C8B-B14F-4D97-AF65-F5344CB8AC3E}">
        <p14:creationId xmlns:p14="http://schemas.microsoft.com/office/powerpoint/2010/main" val="384120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Early stopping is another regularization technique. So what you're going to do is as you run gradient descent you're going to plot the training error, Or just plot the cost function and that should decrease monotonically. with early stopping, what you do is you plot this, and you also plot your dev set </a:t>
            </a:r>
            <a:r>
              <a:rPr lang="en-CA" sz="1200" kern="1200" dirty="0" err="1">
                <a:solidFill>
                  <a:schemeClr val="tx1"/>
                </a:solidFill>
                <a:effectLst/>
                <a:latin typeface="+mn-lt"/>
                <a:ea typeface="+mn-ea"/>
                <a:cs typeface="+mn-cs"/>
              </a:rPr>
              <a:t>error.what</a:t>
            </a:r>
            <a:r>
              <a:rPr lang="en-CA" sz="1200" kern="1200" dirty="0">
                <a:solidFill>
                  <a:schemeClr val="tx1"/>
                </a:solidFill>
                <a:effectLst/>
                <a:latin typeface="+mn-lt"/>
                <a:ea typeface="+mn-ea"/>
                <a:cs typeface="+mn-cs"/>
              </a:rPr>
              <a:t> you find is that your dev set error will usually go down for a while, and then it will increase from there. So what early stopping does is, it helps you find the neural network was doing best for the dev set, so we just want to stop training on the neural network halfway and take whatever value achieved this dev set error. the term early stopping refers to the fact that you're just stopping the training of your neural network earlier. </a:t>
            </a: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53</a:t>
            </a:fld>
            <a:endParaRPr lang="en-US"/>
          </a:p>
        </p:txBody>
      </p:sp>
    </p:spTree>
    <p:extLst>
      <p:ext uri="{BB962C8B-B14F-4D97-AF65-F5344CB8AC3E}">
        <p14:creationId xmlns:p14="http://schemas.microsoft.com/office/powerpoint/2010/main" val="41527293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it does have one downside,  you want an algorithm to optimize the cost function j and after optimizing the cost function j, you also wanted to not over-fit. we already have so many hyper-parameters it surge over. It's already very complicated to choose among the space of possible algorithms. when you're focusing on authorizing the cost function J. All you care about is finding w and b, so that J(</a:t>
            </a:r>
            <a:r>
              <a:rPr lang="en-CA" sz="1200" kern="1200" dirty="0" err="1">
                <a:solidFill>
                  <a:schemeClr val="tx1"/>
                </a:solidFill>
                <a:effectLst/>
                <a:latin typeface="+mn-lt"/>
                <a:ea typeface="+mn-ea"/>
                <a:cs typeface="+mn-cs"/>
              </a:rPr>
              <a:t>w,b</a:t>
            </a:r>
            <a:r>
              <a:rPr lang="en-CA" sz="1200" kern="1200" dirty="0">
                <a:solidFill>
                  <a:schemeClr val="tx1"/>
                </a:solidFill>
                <a:effectLst/>
                <a:latin typeface="+mn-lt"/>
                <a:ea typeface="+mn-ea"/>
                <a:cs typeface="+mn-cs"/>
              </a:rPr>
              <a:t>) is as small as possible. it's completely separate task to not over fit, in other words, to reduce variance. the main downside of early stopping is that this couples these two tasks. So you no longer can work on these two problems independently, because by stopping gradient decent early, you're sort of breaking whatever you're doing to optimize cost function J, because now you're not doing a great job reducing the cost function J. You've sort of not done that that well. And then you also simultaneously trying to not over fit. So instead of using different tools to solve the two problems, you're using one that kind of mixes the two. </a:t>
            </a:r>
          </a:p>
          <a:p>
            <a:r>
              <a:rPr lang="en-CA" sz="1200" kern="1200" dirty="0">
                <a:solidFill>
                  <a:schemeClr val="tx1"/>
                </a:solidFill>
                <a:effectLst/>
                <a:latin typeface="+mn-lt"/>
                <a:ea typeface="+mn-ea"/>
                <a:cs typeface="+mn-cs"/>
              </a:rPr>
              <a:t>Rather than using early stopping, one alternative is just use L2 regularization then you can just train the neural network as long as possible. I find that this makes the search space of hyper parameters easier to decompose, and easier to search over. But the downside of this though is that you might have to try a lot of values of the regularization parameter lambda. And so this makes searching over many values of lambda more computationally expensive. And the advantage of early stopping is that running the gradient descent process just once, you get to try out values of small w, mid-size w, and large w, without needing to try a lot of values of the L2 regularization hyperparameter lambda. </a:t>
            </a:r>
            <a:r>
              <a:rPr lang="en-CA" sz="1200" b="1" kern="1200" dirty="0">
                <a:solidFill>
                  <a:schemeClr val="tx1"/>
                </a:solidFill>
                <a:effectLst/>
                <a:latin typeface="+mn-lt"/>
                <a:ea typeface="+mn-ea"/>
                <a:cs typeface="+mn-cs"/>
              </a:rPr>
              <a:t>early stopping does let you get a similar effect without needing to explicitly try lots of different values of lambda</a:t>
            </a:r>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54</a:t>
            </a:fld>
            <a:endParaRPr lang="en-US"/>
          </a:p>
        </p:txBody>
      </p:sp>
    </p:spTree>
    <p:extLst>
      <p:ext uri="{BB962C8B-B14F-4D97-AF65-F5344CB8AC3E}">
        <p14:creationId xmlns:p14="http://schemas.microsoft.com/office/powerpoint/2010/main" val="266877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When training a neural network, one of the techniques to speed up your training is if you normalize your inputs. Let's see the training sets with two input features. The input features x are two-dimensional and here's a scatter plot of your training set. Normalizing your inputs corresponds to two steps, the first is to subtract out or to zero out the mean, the second step is to normalize the variances. Notice here that the feature x_1 has a much larger variance than the feature x_2 here. What we do is set sigma equals 1 over m sum of </a:t>
            </a:r>
            <a:r>
              <a:rPr lang="en-CA" sz="1200" kern="1200" dirty="0" err="1">
                <a:solidFill>
                  <a:schemeClr val="tx1"/>
                </a:solidFill>
                <a:effectLst/>
                <a:latin typeface="+mn-lt"/>
                <a:ea typeface="+mn-ea"/>
                <a:cs typeface="+mn-cs"/>
              </a:rPr>
              <a:t>x_i</a:t>
            </a:r>
            <a:r>
              <a:rPr lang="en-CA" sz="1200" kern="1200" dirty="0">
                <a:solidFill>
                  <a:schemeClr val="tx1"/>
                </a:solidFill>
                <a:effectLst/>
                <a:latin typeface="+mn-lt"/>
                <a:ea typeface="+mn-ea"/>
                <a:cs typeface="+mn-cs"/>
              </a:rPr>
              <a:t> star, star 2. this is element-y squaring. Now sigma squared is a vector with the variances of each of the features. Notice we've already subtracted out the mean, so </a:t>
            </a:r>
            <a:r>
              <a:rPr lang="en-CA" sz="1200" kern="1200" dirty="0" err="1">
                <a:solidFill>
                  <a:schemeClr val="tx1"/>
                </a:solidFill>
                <a:effectLst/>
                <a:latin typeface="+mn-lt"/>
                <a:ea typeface="+mn-ea"/>
                <a:cs typeface="+mn-cs"/>
              </a:rPr>
              <a:t>x_i</a:t>
            </a:r>
            <a:r>
              <a:rPr lang="en-CA" sz="1200" kern="1200" dirty="0">
                <a:solidFill>
                  <a:schemeClr val="tx1"/>
                </a:solidFill>
                <a:effectLst/>
                <a:latin typeface="+mn-lt"/>
                <a:ea typeface="+mn-ea"/>
                <a:cs typeface="+mn-cs"/>
              </a:rPr>
              <a:t> squared, element-y square is just the variances. You take each example and divide it by this vector sigma. One tip. If you use this to scale your training data, then use the same mu and sigma to normalize your test set. In particular, you don't want to normalize the training set and a test set differently. you scale your test set in exactly the same way rather than estimating mu and sigma squared separately on your training set and test set, because you want your data both training and test examples to go through the same transformation defined by the same Mu and Sigma squared calculated on your training data. </a:t>
            </a:r>
          </a:p>
          <a:p>
            <a:r>
              <a:rPr lang="en-CA" sz="1200" kern="1200" dirty="0">
                <a:solidFill>
                  <a:schemeClr val="tx1"/>
                </a:solidFill>
                <a:effectLst/>
                <a:latin typeface="+mn-lt"/>
                <a:ea typeface="+mn-ea"/>
                <a:cs typeface="+mn-cs"/>
              </a:rPr>
              <a:t>Why do we do this? Why do we want to normalize the input features? if you use unnormalized input features, it's more likely that the contours of cost function will look like this, like a very squished out bar, very elongated cost function where the minimum you're trying to find is maybe over there. But if your features are on very different scales, say the feature x_1 ranges from 1-1,000 and the feature x_2 ranges from 0-3, for example, square feet of a house and number of bath rooms in a house, then it turns out that the ratio or the range of values for the parameters w_1 and w_2 will end up taking on very different values. Whereas if you normalize the features, then your cost function will on average look more symmetric. If you are running gradient descent on a cost function for not normalized data, you might have to use a very small learning rate, the gradient decent might need a lot of steps to oscillate back and forth before it finally finds its way to the minimum. Whereas if you have more spherical contours, then wherever you start, gradient descent can pretty much go straight to the minimum. You can take much larger steps where gradient descent need, rather than needing to oscillate around .Of course, in practice, w is a high dimensional vector. Trying to plot this in 2D doesn't convey all the intuitions correctly. But the rough intuition that you cost function will be in a more round and easier to optimize when you're features are on similar scales. That just makes your cost function j easier and faster to optimize</a:t>
            </a:r>
            <a:r>
              <a:rPr lang="en-CA" dirty="0">
                <a:effectLst/>
              </a:rPr>
              <a:t> </a:t>
            </a:r>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55</a:t>
            </a:fld>
            <a:endParaRPr lang="en-US"/>
          </a:p>
        </p:txBody>
      </p:sp>
    </p:spTree>
    <p:extLst>
      <p:ext uri="{BB962C8B-B14F-4D97-AF65-F5344CB8AC3E}">
        <p14:creationId xmlns:p14="http://schemas.microsoft.com/office/powerpoint/2010/main" val="2719825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1" i="0" kern="1200" dirty="0">
                <a:solidFill>
                  <a:schemeClr val="tx1"/>
                </a:solidFill>
                <a:effectLst/>
                <a:latin typeface="+mn-lt"/>
                <a:ea typeface="+mn-ea"/>
                <a:cs typeface="+mn-cs"/>
              </a:rPr>
              <a:t>The vanishing gradient problem describes a situation encountered in the training of neural networks where the gradients used to update the weights shrink exponentially. As a consequence, the weights are not updated anymore, and learning stalls.</a:t>
            </a:r>
            <a:endParaRPr lang="en-CA" sz="1200" b="0" i="0" kern="1200" dirty="0">
              <a:solidFill>
                <a:schemeClr val="tx1"/>
              </a:solidFill>
              <a:effectLst/>
              <a:latin typeface="+mn-lt"/>
              <a:ea typeface="+mn-ea"/>
              <a:cs typeface="+mn-cs"/>
            </a:endParaRPr>
          </a:p>
          <a:p>
            <a:pPr fontAlgn="base"/>
            <a:r>
              <a:rPr lang="en-CA" sz="1200" b="1" i="0" kern="1200" dirty="0">
                <a:solidFill>
                  <a:schemeClr val="tx1"/>
                </a:solidFill>
                <a:effectLst/>
                <a:latin typeface="+mn-lt"/>
                <a:ea typeface="+mn-ea"/>
                <a:cs typeface="+mn-cs"/>
              </a:rPr>
              <a:t>The exploding gradient problem describes a situation in the training of neural networks where the gradients used to update the weights grow exponentially. This prevents the backpropagation algorithm from making reasonable updates to the weights, and learning becomes unstable.</a:t>
            </a:r>
            <a:endParaRPr lang="en-CA" sz="1200" b="0" i="0" kern="1200" dirty="0">
              <a:solidFill>
                <a:schemeClr val="tx1"/>
              </a:solidFill>
              <a:effectLst/>
              <a:latin typeface="+mn-lt"/>
              <a:ea typeface="+mn-ea"/>
              <a:cs typeface="+mn-cs"/>
            </a:endParaRPr>
          </a:p>
          <a:p>
            <a:br>
              <a:rPr lang="en-CA" dirty="0"/>
            </a:br>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56</a:t>
            </a:fld>
            <a:endParaRPr lang="en-US"/>
          </a:p>
        </p:txBody>
      </p:sp>
    </p:spTree>
    <p:extLst>
      <p:ext uri="{BB962C8B-B14F-4D97-AF65-F5344CB8AC3E}">
        <p14:creationId xmlns:p14="http://schemas.microsoft.com/office/powerpoint/2010/main" val="3701967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Every weight is actually a matrix of weights that is randomly initialized. A common procedure for weight initialization is to draw the weights randomly from a Gaussian distribution with mean 0 and variance 1. This means roughly 2/3 of the weights will have absolute values smaller than 1 while 1/3 will be larger than 1.  In summary, the further your values are from 1 or 0, the more quickly you run into either vanishing or exploding gradients when you have long computational graphs, such as in deep neural networks.</a:t>
            </a:r>
          </a:p>
        </p:txBody>
      </p:sp>
      <p:sp>
        <p:nvSpPr>
          <p:cNvPr id="4" name="Slide Number Placeholder 3"/>
          <p:cNvSpPr>
            <a:spLocks noGrp="1"/>
          </p:cNvSpPr>
          <p:nvPr>
            <p:ph type="sldNum" sz="quarter" idx="5"/>
          </p:nvPr>
        </p:nvSpPr>
        <p:spPr/>
        <p:txBody>
          <a:bodyPr/>
          <a:lstStyle/>
          <a:p>
            <a:fld id="{CAFC7CFB-11C7-EB4C-AABF-306FA0F77E5F}" type="slidenum">
              <a:rPr lang="en-US" smtClean="0"/>
              <a:t>57</a:t>
            </a:fld>
            <a:endParaRPr lang="en-US"/>
          </a:p>
        </p:txBody>
      </p:sp>
    </p:spTree>
    <p:extLst>
      <p:ext uri="{BB962C8B-B14F-4D97-AF65-F5344CB8AC3E}">
        <p14:creationId xmlns:p14="http://schemas.microsoft.com/office/powerpoint/2010/main" val="2118050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Vanishing – As the backpropagation algorithm advances downwards(or backward) from the output layer towards the input layer, the gradients often get smaller and smaller and approach zero which eventually leaves the weights of the initial or lower layers nearly unchanged. As a result, the gradient descent never converges to the optimum. This is known as the vanishing gradients problem. </a:t>
            </a:r>
          </a:p>
          <a:p>
            <a:endParaRPr lang="en-US" dirty="0"/>
          </a:p>
          <a:p>
            <a:r>
              <a:rPr lang="en-US" dirty="0"/>
              <a:t>Exploding – On the contrary, in some cases, the gradients keep on getting larger and larger as the backpropagation algorithm progresses. This, in turn, causes very large weight updates and causes the gradient descent to diverge. This is known as the exploding gradients problem.</a:t>
            </a:r>
          </a:p>
        </p:txBody>
      </p:sp>
      <p:sp>
        <p:nvSpPr>
          <p:cNvPr id="4" name="Slide Number Placeholder 3"/>
          <p:cNvSpPr>
            <a:spLocks noGrp="1"/>
          </p:cNvSpPr>
          <p:nvPr>
            <p:ph type="sldNum" sz="quarter" idx="5"/>
          </p:nvPr>
        </p:nvSpPr>
        <p:spPr/>
        <p:txBody>
          <a:bodyPr/>
          <a:lstStyle/>
          <a:p>
            <a:fld id="{CAFC7CFB-11C7-EB4C-AABF-306FA0F77E5F}" type="slidenum">
              <a:rPr lang="en-US" smtClean="0"/>
              <a:t>58</a:t>
            </a:fld>
            <a:endParaRPr lang="en-US"/>
          </a:p>
        </p:txBody>
      </p:sp>
    </p:spTree>
    <p:extLst>
      <p:ext uri="{BB962C8B-B14F-4D97-AF65-F5344CB8AC3E}">
        <p14:creationId xmlns:p14="http://schemas.microsoft.com/office/powerpoint/2010/main" val="16113601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Certain activation functions, like the logistic function (sigmoid), have a very huge difference between the variance of their inputs and the outputs. In simpler words, they shrink and transform a larger input space into a smaller output space that lies between the range of [0,1].</a:t>
            </a:r>
          </a:p>
          <a:p>
            <a:endParaRPr lang="en-CA" sz="1200" b="0" i="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Observing the above graph of the Sigmoid function, we can see that for larger inputs (negative or positive), it saturates at 0 or 1 with a derivative very close to zero. Thus, when the backpropagation algorithm chips in, it virtually has no gradients to propagate backward in the network, and whatever little residual gradients exist keeps on diluting as the algorithm progresses down through the top layers. So, this leaves nothing for the lower layers.</a:t>
            </a:r>
          </a:p>
          <a:p>
            <a:r>
              <a:rPr lang="en-CA" sz="1200" b="0" i="0" kern="1200" dirty="0">
                <a:solidFill>
                  <a:schemeClr val="tx1"/>
                </a:solidFill>
                <a:effectLst/>
                <a:latin typeface="+mn-lt"/>
                <a:ea typeface="+mn-ea"/>
                <a:cs typeface="+mn-cs"/>
              </a:rPr>
              <a:t>Similarly, in some cases suppose the initial weights assigned to the network generate some large loss. Now the gradients can accumulate during an update and result in very large gradients which eventually results in large updates to the network weights and leads to an unstable network. The parameters can sometimes become so large that they overflow and result in </a:t>
            </a:r>
            <a:r>
              <a:rPr lang="en-CA" sz="1200" b="0" i="0" kern="1200" dirty="0" err="1">
                <a:solidFill>
                  <a:schemeClr val="tx1"/>
                </a:solidFill>
                <a:effectLst/>
                <a:latin typeface="+mn-lt"/>
                <a:ea typeface="+mn-ea"/>
                <a:cs typeface="+mn-cs"/>
              </a:rPr>
              <a:t>NaN</a:t>
            </a:r>
            <a:r>
              <a:rPr lang="en-CA" sz="1200" b="0" i="0" kern="1200" dirty="0">
                <a:solidFill>
                  <a:schemeClr val="tx1"/>
                </a:solidFill>
                <a:effectLst/>
                <a:latin typeface="+mn-lt"/>
                <a:ea typeface="+mn-ea"/>
                <a:cs typeface="+mn-cs"/>
              </a:rPr>
              <a:t> values.</a:t>
            </a:r>
            <a:endParaRPr lang="en-CA" sz="1200" kern="1200" dirty="0">
              <a:solidFill>
                <a:schemeClr val="tx1"/>
              </a:solidFill>
              <a:effectLst/>
              <a:latin typeface="+mn-lt"/>
              <a:ea typeface="+mn-ea"/>
              <a:cs typeface="+mn-cs"/>
            </a:endParaRPr>
          </a:p>
          <a:p>
            <a:br>
              <a:rPr lang="en-CA" dirty="0"/>
            </a:br>
            <a:endParaRPr lang="en-CA" sz="1200" b="0" i="0" kern="1200" dirty="0">
              <a:solidFill>
                <a:schemeClr val="tx1"/>
              </a:solidFill>
              <a:effectLst/>
              <a:latin typeface="+mn-lt"/>
              <a:ea typeface="+mn-ea"/>
              <a:cs typeface="+mn-cs"/>
            </a:endParaRPr>
          </a:p>
          <a:p>
            <a:br>
              <a:rPr lang="en-CA" sz="1200" b="0" i="0" kern="1200" dirty="0">
                <a:solidFill>
                  <a:schemeClr val="tx1"/>
                </a:solidFill>
                <a:effectLst/>
                <a:latin typeface="+mn-lt"/>
                <a:ea typeface="+mn-ea"/>
                <a:cs typeface="+mn-cs"/>
              </a:rPr>
            </a:b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59</a:t>
            </a:fld>
            <a:endParaRPr lang="en-US"/>
          </a:p>
        </p:txBody>
      </p:sp>
    </p:spTree>
    <p:extLst>
      <p:ext uri="{BB962C8B-B14F-4D97-AF65-F5344CB8AC3E}">
        <p14:creationId xmlns:p14="http://schemas.microsoft.com/office/powerpoint/2010/main" val="4384486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Although it is impossible for both conditions to hold for any layer in the network until and unless the number of inputs to the layer ( </a:t>
            </a:r>
            <a:r>
              <a:rPr lang="en-CA" sz="1200" b="0" i="1" kern="1200" dirty="0" err="1">
                <a:solidFill>
                  <a:schemeClr val="tx1"/>
                </a:solidFill>
                <a:effectLst/>
                <a:latin typeface="+mn-lt"/>
                <a:ea typeface="+mn-ea"/>
                <a:cs typeface="+mn-cs"/>
              </a:rPr>
              <a:t>fan</a:t>
            </a:r>
            <a:r>
              <a:rPr lang="en-CA" sz="1200" b="0" i="1" kern="1200" baseline="-25000" dirty="0" err="1">
                <a:solidFill>
                  <a:schemeClr val="tx1"/>
                </a:solidFill>
                <a:effectLst/>
                <a:latin typeface="+mn-lt"/>
                <a:ea typeface="+mn-ea"/>
                <a:cs typeface="+mn-cs"/>
              </a:rPr>
              <a:t>in</a:t>
            </a:r>
            <a:r>
              <a:rPr lang="en-CA" sz="1200" b="0" i="1" kern="1200" dirty="0">
                <a:solidFill>
                  <a:schemeClr val="tx1"/>
                </a:solidFill>
                <a:effectLst/>
                <a:latin typeface="+mn-lt"/>
                <a:ea typeface="+mn-ea"/>
                <a:cs typeface="+mn-cs"/>
              </a:rPr>
              <a:t> </a:t>
            </a:r>
            <a:r>
              <a:rPr lang="en-CA" sz="1200" b="0" i="0" kern="1200" dirty="0">
                <a:solidFill>
                  <a:schemeClr val="tx1"/>
                </a:solidFill>
                <a:effectLst/>
                <a:latin typeface="+mn-lt"/>
                <a:ea typeface="+mn-ea"/>
                <a:cs typeface="+mn-cs"/>
              </a:rPr>
              <a:t>) is equal to the number of neurons in the layer ( </a:t>
            </a:r>
            <a:r>
              <a:rPr lang="en-CA" sz="1200" b="0" i="1" kern="1200" dirty="0">
                <a:solidFill>
                  <a:schemeClr val="tx1"/>
                </a:solidFill>
                <a:effectLst/>
                <a:latin typeface="+mn-lt"/>
                <a:ea typeface="+mn-ea"/>
                <a:cs typeface="+mn-cs"/>
              </a:rPr>
              <a:t>fan</a:t>
            </a:r>
            <a:r>
              <a:rPr lang="en-CA" sz="1200" b="0" i="1" kern="1200" baseline="-25000" dirty="0">
                <a:solidFill>
                  <a:schemeClr val="tx1"/>
                </a:solidFill>
                <a:effectLst/>
                <a:latin typeface="+mn-lt"/>
                <a:ea typeface="+mn-ea"/>
                <a:cs typeface="+mn-cs"/>
              </a:rPr>
              <a:t>out</a:t>
            </a:r>
            <a:r>
              <a:rPr lang="en-CA" sz="1200" b="0" i="0" kern="1200" dirty="0">
                <a:solidFill>
                  <a:schemeClr val="tx1"/>
                </a:solidFill>
                <a:effectLst/>
                <a:latin typeface="+mn-lt"/>
                <a:ea typeface="+mn-ea"/>
                <a:cs typeface="+mn-cs"/>
              </a:rPr>
              <a:t> ), but they proposed a well-proven compromise that works incredibly well in practice: randomly initialize the connection weights for each layer in the network as described in the following equation which is popularly known as </a:t>
            </a:r>
            <a:r>
              <a:rPr lang="en-CA" sz="1200" b="1" i="0" kern="1200" dirty="0">
                <a:solidFill>
                  <a:schemeClr val="tx1"/>
                </a:solidFill>
                <a:effectLst/>
                <a:latin typeface="+mn-lt"/>
                <a:ea typeface="+mn-ea"/>
                <a:cs typeface="+mn-cs"/>
              </a:rPr>
              <a:t>Xavier initialization</a:t>
            </a:r>
            <a:r>
              <a:rPr lang="en-CA" sz="1200" b="0" i="0" kern="1200" dirty="0">
                <a:solidFill>
                  <a:schemeClr val="tx1"/>
                </a:solidFill>
                <a:effectLst/>
                <a:latin typeface="+mn-lt"/>
                <a:ea typeface="+mn-ea"/>
                <a:cs typeface="+mn-cs"/>
              </a:rPr>
              <a:t> (after the author’s first name) or </a:t>
            </a:r>
            <a:r>
              <a:rPr lang="en-CA" sz="1200" b="1" i="0" kern="1200" dirty="0" err="1">
                <a:solidFill>
                  <a:schemeClr val="tx1"/>
                </a:solidFill>
                <a:effectLst/>
                <a:latin typeface="+mn-lt"/>
                <a:ea typeface="+mn-ea"/>
                <a:cs typeface="+mn-cs"/>
              </a:rPr>
              <a:t>Glorot</a:t>
            </a:r>
            <a:r>
              <a:rPr lang="en-CA" sz="1200" b="1" i="0" kern="1200" dirty="0">
                <a:solidFill>
                  <a:schemeClr val="tx1"/>
                </a:solidFill>
                <a:effectLst/>
                <a:latin typeface="+mn-lt"/>
                <a:ea typeface="+mn-ea"/>
                <a:cs typeface="+mn-cs"/>
              </a:rPr>
              <a:t> initialization</a:t>
            </a:r>
            <a:r>
              <a:rPr lang="en-CA" sz="1200" b="0" i="0" kern="1200" dirty="0">
                <a:solidFill>
                  <a:schemeClr val="tx1"/>
                </a:solidFill>
                <a:effectLst/>
                <a:latin typeface="+mn-lt"/>
                <a:ea typeface="+mn-ea"/>
                <a:cs typeface="+mn-cs"/>
              </a:rPr>
              <a:t> (after his last name).</a:t>
            </a:r>
          </a:p>
          <a:p>
            <a:br>
              <a:rPr lang="en-CA" dirty="0"/>
            </a:br>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61</a:t>
            </a:fld>
            <a:endParaRPr lang="en-US"/>
          </a:p>
        </p:txBody>
      </p:sp>
    </p:spTree>
    <p:extLst>
      <p:ext uri="{BB962C8B-B14F-4D97-AF65-F5344CB8AC3E}">
        <p14:creationId xmlns:p14="http://schemas.microsoft.com/office/powerpoint/2010/main" val="37404004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dirty="0"/>
              <a:t>Convolutional neural networks (CNNs) are similar to feedforward networks, but they’re usually utilized for image recognition, pattern recognition, and/or computer vision. These networks harness principles from linear algebra, particularly matrix multiplication, to identify patterns within an image.</a:t>
            </a:r>
          </a:p>
          <a:p>
            <a:pPr fontAlgn="base"/>
            <a:r>
              <a:rPr lang="en-CA" dirty="0">
                <a:hlinkClick r:id="rId3"/>
              </a:rPr>
              <a:t>Recurrent neural networks (RNNs)</a:t>
            </a:r>
            <a:r>
              <a:rPr lang="en-CA" dirty="0"/>
              <a:t> are identified by their feedback loops. These learning algorithms are primarily leveraged when using time-series data to make predictions about future outcomes, such as stock market predictions or sales forecasting.</a:t>
            </a: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5</a:t>
            </a:fld>
            <a:endParaRPr lang="en-US"/>
          </a:p>
        </p:txBody>
      </p:sp>
    </p:spTree>
    <p:extLst>
      <p:ext uri="{BB962C8B-B14F-4D97-AF65-F5344CB8AC3E}">
        <p14:creationId xmlns:p14="http://schemas.microsoft.com/office/powerpoint/2010/main" val="208174731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Here are some more very popular weight initialization strategies for different activation functions, they only differ by the scale of variance and by the usage of either </a:t>
            </a:r>
            <a:r>
              <a:rPr lang="en-CA" sz="1200" b="0" i="0" kern="1200" dirty="0" err="1">
                <a:solidFill>
                  <a:schemeClr val="tx1"/>
                </a:solidFill>
                <a:effectLst/>
                <a:latin typeface="+mn-lt"/>
                <a:ea typeface="+mn-ea"/>
                <a:cs typeface="+mn-cs"/>
              </a:rPr>
              <a:t>fan</a:t>
            </a:r>
            <a:r>
              <a:rPr lang="en-CA" sz="1200" b="0" i="0" kern="1200" baseline="-25000" dirty="0" err="1">
                <a:solidFill>
                  <a:schemeClr val="tx1"/>
                </a:solidFill>
                <a:effectLst/>
                <a:latin typeface="+mn-lt"/>
                <a:ea typeface="+mn-ea"/>
                <a:cs typeface="+mn-cs"/>
              </a:rPr>
              <a:t>avg</a:t>
            </a:r>
            <a:r>
              <a:rPr lang="en-CA" sz="1200" b="0" i="0" kern="1200" dirty="0">
                <a:solidFill>
                  <a:schemeClr val="tx1"/>
                </a:solidFill>
                <a:effectLst/>
                <a:latin typeface="+mn-lt"/>
                <a:ea typeface="+mn-ea"/>
                <a:cs typeface="+mn-cs"/>
              </a:rPr>
              <a:t> or </a:t>
            </a:r>
            <a:r>
              <a:rPr lang="en-CA" sz="1200" b="0" i="0" kern="1200" dirty="0" err="1">
                <a:solidFill>
                  <a:schemeClr val="tx1"/>
                </a:solidFill>
                <a:effectLst/>
                <a:latin typeface="+mn-lt"/>
                <a:ea typeface="+mn-ea"/>
                <a:cs typeface="+mn-cs"/>
              </a:rPr>
              <a:t>fan</a:t>
            </a:r>
            <a:r>
              <a:rPr lang="en-CA" sz="1200" b="0" i="0" kern="1200" baseline="-25000" dirty="0" err="1">
                <a:solidFill>
                  <a:schemeClr val="tx1"/>
                </a:solidFill>
                <a:effectLst/>
                <a:latin typeface="+mn-lt"/>
                <a:ea typeface="+mn-ea"/>
                <a:cs typeface="+mn-cs"/>
              </a:rPr>
              <a:t>in</a:t>
            </a:r>
            <a:r>
              <a:rPr lang="en-CA" sz="1200" b="0" i="0" kern="1200" baseline="-25000" dirty="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62</a:t>
            </a:fld>
            <a:endParaRPr lang="en-US"/>
          </a:p>
        </p:txBody>
      </p:sp>
    </p:spTree>
    <p:extLst>
      <p:ext uri="{BB962C8B-B14F-4D97-AF65-F5344CB8AC3E}">
        <p14:creationId xmlns:p14="http://schemas.microsoft.com/office/powerpoint/2010/main" val="15105737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orientation of the gradient vector may change due to this: for </a:t>
            </a:r>
            <a:r>
              <a:rPr lang="en-CA" sz="1200" b="0" i="0" kern="1200" dirty="0" err="1">
                <a:solidFill>
                  <a:schemeClr val="tx1"/>
                </a:solidFill>
                <a:effectLst/>
                <a:latin typeface="+mn-lt"/>
                <a:ea typeface="+mn-ea"/>
                <a:cs typeface="+mn-cs"/>
              </a:rPr>
              <a:t>eg</a:t>
            </a:r>
            <a:r>
              <a:rPr lang="en-CA" sz="1200" b="0" i="0" kern="1200" dirty="0">
                <a:solidFill>
                  <a:schemeClr val="tx1"/>
                </a:solidFill>
                <a:effectLst/>
                <a:latin typeface="+mn-lt"/>
                <a:ea typeface="+mn-ea"/>
                <a:cs typeface="+mn-cs"/>
              </a:rPr>
              <a:t>, let the original gradient vector be [0.9, 100.0] pointing mostly in the direction of the second axis, but once we clip it by some value, we get [0.9, 1.0] which now points somewhere around the diagonal between the two axes.</a:t>
            </a:r>
          </a:p>
          <a:p>
            <a:r>
              <a:rPr lang="en-CA" sz="1200" b="0" i="0" kern="1200" dirty="0">
                <a:solidFill>
                  <a:schemeClr val="tx1"/>
                </a:solidFill>
                <a:effectLst/>
                <a:latin typeface="+mn-lt"/>
                <a:ea typeface="+mn-ea"/>
                <a:cs typeface="+mn-cs"/>
              </a:rPr>
              <a:t>To ensure that the orientation remains intact even after clipping, we should clip by norm rather than by value.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Now the whole gradient will be clipped if the threshold we picked is less than its ℓ2 norm. For </a:t>
            </a:r>
            <a:r>
              <a:rPr lang="en-CA" sz="1200" b="0" i="0" kern="1200" dirty="0" err="1">
                <a:solidFill>
                  <a:schemeClr val="tx1"/>
                </a:solidFill>
                <a:effectLst/>
                <a:latin typeface="+mn-lt"/>
                <a:ea typeface="+mn-ea"/>
                <a:cs typeface="+mn-cs"/>
              </a:rPr>
              <a:t>eg</a:t>
            </a:r>
            <a:r>
              <a:rPr lang="en-CA" sz="1200" b="0" i="0" kern="1200" dirty="0">
                <a:solidFill>
                  <a:schemeClr val="tx1"/>
                </a:solidFill>
                <a:effectLst/>
                <a:latin typeface="+mn-lt"/>
                <a:ea typeface="+mn-ea"/>
                <a:cs typeface="+mn-cs"/>
              </a:rPr>
              <a:t>: if </a:t>
            </a:r>
            <a:r>
              <a:rPr lang="en-CA" sz="1200" b="0" i="1" kern="1200" dirty="0" err="1">
                <a:solidFill>
                  <a:schemeClr val="tx1"/>
                </a:solidFill>
                <a:effectLst/>
                <a:latin typeface="+mn-lt"/>
                <a:ea typeface="+mn-ea"/>
                <a:cs typeface="+mn-cs"/>
              </a:rPr>
              <a:t>clipnorm</a:t>
            </a:r>
            <a:r>
              <a:rPr lang="en-CA" sz="1200" b="0" i="1" kern="1200" dirty="0">
                <a:solidFill>
                  <a:schemeClr val="tx1"/>
                </a:solidFill>
                <a:effectLst/>
                <a:latin typeface="+mn-lt"/>
                <a:ea typeface="+mn-ea"/>
                <a:cs typeface="+mn-cs"/>
              </a:rPr>
              <a:t>=1</a:t>
            </a:r>
            <a:r>
              <a:rPr lang="en-CA" sz="1200" b="0" i="0" kern="1200" dirty="0">
                <a:solidFill>
                  <a:schemeClr val="tx1"/>
                </a:solidFill>
                <a:effectLst/>
                <a:latin typeface="+mn-lt"/>
                <a:ea typeface="+mn-ea"/>
                <a:cs typeface="+mn-cs"/>
              </a:rPr>
              <a:t> then the vector [0.9, 100.0] will be clipped to [0.00899, 0.999995] , thus preserving its orientation.</a:t>
            </a:r>
          </a:p>
          <a:p>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63</a:t>
            </a:fld>
            <a:endParaRPr lang="en-US"/>
          </a:p>
        </p:txBody>
      </p:sp>
    </p:spTree>
    <p:extLst>
      <p:ext uri="{BB962C8B-B14F-4D97-AF65-F5344CB8AC3E}">
        <p14:creationId xmlns:p14="http://schemas.microsoft.com/office/powerpoint/2010/main" val="14014736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 we implemented both forward propagation and backpropagation in </a:t>
            </a:r>
            <a:r>
              <a:rPr lang="en-CA" dirty="0" err="1"/>
              <a:t>numpy</a:t>
            </a:r>
            <a:r>
              <a:rPr lang="en-CA" sz="1200" b="0" i="0" kern="1200" dirty="0">
                <a:solidFill>
                  <a:schemeClr val="tx1"/>
                </a:solidFill>
                <a:effectLst/>
                <a:latin typeface="+mn-lt"/>
                <a:ea typeface="+mn-ea"/>
                <a:cs typeface="+mn-cs"/>
              </a:rPr>
              <a:t>. However, implementing backpropagation from scratch is usually more prune to bugs/errors. Therefore, it’s necessary before running the neural network on training data to check if our implementation of backpropagation is correct.</a:t>
            </a:r>
          </a:p>
          <a:p>
            <a:r>
              <a:rPr lang="en-CA" sz="1200" b="0" i="0" kern="1200" dirty="0">
                <a:solidFill>
                  <a:schemeClr val="tx1"/>
                </a:solidFill>
                <a:effectLst/>
                <a:latin typeface="+mn-lt"/>
                <a:ea typeface="+mn-ea"/>
                <a:cs typeface="+mn-cs"/>
              </a:rPr>
              <a:t>In back-propagation. we compute the derivative of cost function with respect to all parameters, </a:t>
            </a:r>
            <a:r>
              <a:rPr lang="en-CA" sz="1200" b="0" i="0" kern="1200" dirty="0" err="1">
                <a:solidFill>
                  <a:schemeClr val="tx1"/>
                </a:solidFill>
                <a:effectLst/>
                <a:latin typeface="+mn-lt"/>
                <a:ea typeface="+mn-ea"/>
                <a:cs typeface="+mn-cs"/>
              </a:rPr>
              <a:t>i.e</a:t>
            </a:r>
            <a:r>
              <a:rPr lang="en-CA" sz="1200" b="0" i="0" kern="1200" dirty="0">
                <a:solidFill>
                  <a:schemeClr val="tx1"/>
                </a:solidFill>
                <a:effectLst/>
                <a:latin typeface="+mn-lt"/>
                <a:ea typeface="+mn-ea"/>
                <a:cs typeface="+mn-cs"/>
              </a:rPr>
              <a:t> ∂J/∂</a:t>
            </a:r>
            <a:r>
              <a:rPr lang="el-GR" sz="1200" b="0" i="0" kern="1200" dirty="0">
                <a:solidFill>
                  <a:schemeClr val="tx1"/>
                </a:solidFill>
                <a:effectLst/>
                <a:latin typeface="+mn-lt"/>
                <a:ea typeface="+mn-ea"/>
                <a:cs typeface="+mn-cs"/>
              </a:rPr>
              <a:t>θ </a:t>
            </a:r>
            <a:r>
              <a:rPr lang="en-CA" sz="1200" b="0" i="0" kern="1200" dirty="0">
                <a:solidFill>
                  <a:schemeClr val="tx1"/>
                </a:solidFill>
                <a:effectLst/>
                <a:latin typeface="+mn-lt"/>
                <a:ea typeface="+mn-ea"/>
                <a:cs typeface="+mn-cs"/>
              </a:rPr>
              <a:t>where </a:t>
            </a:r>
            <a:r>
              <a:rPr lang="el-GR" sz="1200" b="0" i="0" kern="1200" dirty="0">
                <a:solidFill>
                  <a:schemeClr val="tx1"/>
                </a:solidFill>
                <a:effectLst/>
                <a:latin typeface="+mn-lt"/>
                <a:ea typeface="+mn-ea"/>
                <a:cs typeface="+mn-cs"/>
              </a:rPr>
              <a:t>θ </a:t>
            </a:r>
            <a:r>
              <a:rPr lang="en-CA" sz="1200" b="0" i="0" kern="1200" dirty="0">
                <a:solidFill>
                  <a:schemeClr val="tx1"/>
                </a:solidFill>
                <a:effectLst/>
                <a:latin typeface="+mn-lt"/>
                <a:ea typeface="+mn-ea"/>
                <a:cs typeface="+mn-cs"/>
              </a:rPr>
              <a:t>represents the parameters of the model.</a:t>
            </a:r>
          </a:p>
          <a:p>
            <a:r>
              <a:rPr lang="en-CA" sz="1200" b="0" i="0" kern="1200" dirty="0">
                <a:solidFill>
                  <a:schemeClr val="tx1"/>
                </a:solidFill>
                <a:effectLst/>
                <a:latin typeface="+mn-lt"/>
                <a:ea typeface="+mn-ea"/>
                <a:cs typeface="+mn-cs"/>
              </a:rPr>
              <a:t>Two-sided form of approximating the derivative is closer than the right-hand form. Let’s illustrate that with the following example using the function </a:t>
            </a:r>
            <a:r>
              <a:rPr lang="en-CA" sz="1200" b="0" i="1" kern="1200" dirty="0">
                <a:solidFill>
                  <a:schemeClr val="tx1"/>
                </a:solidFill>
                <a:effectLst/>
                <a:latin typeface="+mn-lt"/>
                <a:ea typeface="+mn-ea"/>
                <a:cs typeface="+mn-cs"/>
              </a:rPr>
              <a:t>f(x) = x²</a:t>
            </a:r>
            <a:r>
              <a:rPr lang="en-CA" sz="1200" b="0" i="0" kern="1200" dirty="0">
                <a:solidFill>
                  <a:schemeClr val="tx1"/>
                </a:solidFill>
                <a:effectLst/>
                <a:latin typeface="+mn-lt"/>
                <a:ea typeface="+mn-ea"/>
                <a:cs typeface="+mn-cs"/>
              </a:rPr>
              <a:t> by taking its derivative at </a:t>
            </a:r>
            <a:r>
              <a:rPr lang="en-CA" sz="1200" b="0" i="1" kern="1200" dirty="0">
                <a:solidFill>
                  <a:schemeClr val="tx1"/>
                </a:solidFill>
                <a:effectLst/>
                <a:latin typeface="+mn-lt"/>
                <a:ea typeface="+mn-ea"/>
                <a:cs typeface="+mn-cs"/>
              </a:rPr>
              <a:t>x = 3</a:t>
            </a:r>
            <a:r>
              <a:rPr lang="en-CA"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64</a:t>
            </a:fld>
            <a:endParaRPr lang="en-US"/>
          </a:p>
        </p:txBody>
      </p:sp>
    </p:spTree>
    <p:extLst>
      <p:ext uri="{BB962C8B-B14F-4D97-AF65-F5344CB8AC3E}">
        <p14:creationId xmlns:p14="http://schemas.microsoft.com/office/powerpoint/2010/main" val="177108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Let's start with a condo Price Prediction example.  Let's say you have a data set with several condos, so you know the size of the condos in square feet and you know the price of the condo and you want to fit a function to predict the price of a condo as a function of its size.  So if you are familiar with linear regression you might say, well let's put a straight line to this data, so, and we get a straight line like that.  But to be a bit fancier, you might say, well we know that prices can never be negative, right?  So instead of the straight line fit, which eventually will become negative, let's bend the curve here.  So it just ends up zero here. </a:t>
            </a:r>
          </a:p>
          <a:p>
            <a:r>
              <a:rPr lang="en-CA" sz="1200" kern="1200" dirty="0">
                <a:solidFill>
                  <a:schemeClr val="tx1"/>
                </a:solidFill>
                <a:effectLst/>
                <a:latin typeface="+mn-lt"/>
                <a:ea typeface="+mn-ea"/>
                <a:cs typeface="+mn-cs"/>
              </a:rPr>
              <a:t>So this thick green line ends up being your function for predicting the price of the house as a function of its size.  Where it is zero here and then there is a straight line fit to the right. So you can think of this function that you have just fit to housing prices as a very simple neural network.  It is almost the simplest possible neural network.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We have as the input to the neural network the size of a condo which we call x.  It goes into this node, this little circle and then it outputs the price which we call y. </a:t>
            </a:r>
          </a:p>
          <a:p>
            <a:r>
              <a:rPr lang="en-CA" sz="1200" kern="1200" dirty="0">
                <a:solidFill>
                  <a:schemeClr val="tx1"/>
                </a:solidFill>
                <a:effectLst/>
                <a:latin typeface="+mn-lt"/>
                <a:ea typeface="+mn-ea"/>
                <a:cs typeface="+mn-cs"/>
              </a:rPr>
              <a:t>So this little circle, which is a single neuron in a neural network</a:t>
            </a:r>
          </a:p>
        </p:txBody>
      </p:sp>
      <p:sp>
        <p:nvSpPr>
          <p:cNvPr id="4" name="Slide Number Placeholder 3"/>
          <p:cNvSpPr>
            <a:spLocks noGrp="1"/>
          </p:cNvSpPr>
          <p:nvPr>
            <p:ph type="sldNum" sz="quarter" idx="5"/>
          </p:nvPr>
        </p:nvSpPr>
        <p:spPr/>
        <p:txBody>
          <a:bodyPr/>
          <a:lstStyle/>
          <a:p>
            <a:fld id="{CAFC7CFB-11C7-EB4C-AABF-306FA0F77E5F}" type="slidenum">
              <a:rPr lang="en-US" smtClean="0"/>
              <a:t>6</a:t>
            </a:fld>
            <a:endParaRPr lang="en-US"/>
          </a:p>
        </p:txBody>
      </p:sp>
    </p:spTree>
    <p:extLst>
      <p:ext uri="{BB962C8B-B14F-4D97-AF65-F5344CB8AC3E}">
        <p14:creationId xmlns:p14="http://schemas.microsoft.com/office/powerpoint/2010/main" val="23367964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Let’s say that instead of predicting the price of a house just from the size, you now have other features. such as the number of bedrooms, the number of </a:t>
            </a:r>
            <a:r>
              <a:rPr lang="en-CA" sz="1200" kern="1200" dirty="0" err="1">
                <a:solidFill>
                  <a:schemeClr val="tx1"/>
                </a:solidFill>
                <a:effectLst/>
                <a:latin typeface="+mn-lt"/>
                <a:ea typeface="+mn-ea"/>
                <a:cs typeface="+mn-cs"/>
              </a:rPr>
              <a:t>bathrooms,the</a:t>
            </a:r>
            <a:r>
              <a:rPr lang="en-CA" sz="1200" kern="1200" dirty="0">
                <a:solidFill>
                  <a:schemeClr val="tx1"/>
                </a:solidFill>
                <a:effectLst/>
                <a:latin typeface="+mn-lt"/>
                <a:ea typeface="+mn-ea"/>
                <a:cs typeface="+mn-cs"/>
              </a:rPr>
              <a:t> walkability, the school quality. So each of these little circles can be one of those </a:t>
            </a:r>
            <a:r>
              <a:rPr lang="en-CA" sz="1200" kern="1200" dirty="0" err="1">
                <a:solidFill>
                  <a:schemeClr val="tx1"/>
                </a:solidFill>
                <a:effectLst/>
                <a:latin typeface="+mn-lt"/>
                <a:ea typeface="+mn-ea"/>
                <a:cs typeface="+mn-cs"/>
              </a:rPr>
              <a:t>ReLU</a:t>
            </a:r>
            <a:r>
              <a:rPr lang="en-CA" sz="1200" kern="1200" dirty="0">
                <a:solidFill>
                  <a:schemeClr val="tx1"/>
                </a:solidFill>
                <a:effectLst/>
                <a:latin typeface="+mn-lt"/>
                <a:ea typeface="+mn-ea"/>
                <a:cs typeface="+mn-cs"/>
              </a:rPr>
              <a:t>, rectified linear units or some other slightly non-linear function. </a:t>
            </a:r>
          </a:p>
          <a:p>
            <a:r>
              <a:rPr lang="en-CA" sz="1200" kern="1200" dirty="0">
                <a:solidFill>
                  <a:schemeClr val="tx1"/>
                </a:solidFill>
                <a:effectLst/>
                <a:latin typeface="+mn-lt"/>
                <a:ea typeface="+mn-ea"/>
                <a:cs typeface="+mn-cs"/>
              </a:rPr>
              <a:t>So in the example x is all of these five inputs. And y is the price you're trying to predict. By stacking together a few of the single neurons, we now have a slightly larger neural network. When build a neural network, you need to give it just the input x and the output y for a number of examples in your training set and all these things in the middle, they will figure out by itself. so given these input features, the job of the neural network will be to predict the price y. And notice also that each of these circles, these are called hidden units in the neural network, that each of them takes its inputs all five input features. So we say that layer that this is input layer and this layer in the middle of the neural network are densely connected. Because every input feature is connected to every one of these circles in the middle. And the remarkable thing about neural networks is that, given enough data about x and y, neural networks are remarkably good at figuring out functions that accurately map from x to y.</a:t>
            </a: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7</a:t>
            </a:fld>
            <a:endParaRPr lang="en-US"/>
          </a:p>
        </p:txBody>
      </p:sp>
    </p:spTree>
    <p:extLst>
      <p:ext uri="{BB962C8B-B14F-4D97-AF65-F5344CB8AC3E}">
        <p14:creationId xmlns:p14="http://schemas.microsoft.com/office/powerpoint/2010/main" val="6514114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8</a:t>
            </a:fld>
            <a:endParaRPr lang="en-US"/>
          </a:p>
        </p:txBody>
      </p:sp>
    </p:spTree>
    <p:extLst>
      <p:ext uri="{BB962C8B-B14F-4D97-AF65-F5344CB8AC3E}">
        <p14:creationId xmlns:p14="http://schemas.microsoft.com/office/powerpoint/2010/main" val="3200539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logistic regression is a learning algorithm that you use when the output labels Y in a supervised learning, the output are binary. </a:t>
            </a:r>
          </a:p>
          <a:p>
            <a:r>
              <a:rPr lang="en-CA" sz="1200" kern="1200" dirty="0">
                <a:solidFill>
                  <a:schemeClr val="tx1"/>
                </a:solidFill>
                <a:effectLst/>
                <a:latin typeface="+mn-lt"/>
                <a:ea typeface="+mn-ea"/>
                <a:cs typeface="+mn-cs"/>
              </a:rPr>
              <a:t>so for binary classification problems. Given an input feature vector X maybe corresponding to a set of gene expression that you want to recognize weather a patient have diabetes or not, </a:t>
            </a:r>
          </a:p>
          <a:p>
            <a:r>
              <a:rPr lang="en-CA" sz="1200" kern="1200" dirty="0">
                <a:solidFill>
                  <a:schemeClr val="tx1"/>
                </a:solidFill>
                <a:effectLst/>
                <a:latin typeface="+mn-lt"/>
                <a:ea typeface="+mn-ea"/>
                <a:cs typeface="+mn-cs"/>
              </a:rPr>
              <a:t>you want an algorithm that can output a prediction, which we'll call Y hat, you want Y hat to be the probability of the chance that, Y is equal to one given the input features X. So in other words, if X a person’s genes’ expression, you want Y hat to tell you, what is the chance that this patient has </a:t>
            </a:r>
            <a:r>
              <a:rPr lang="en-CA" sz="1200" kern="1200" dirty="0" err="1">
                <a:solidFill>
                  <a:schemeClr val="tx1"/>
                </a:solidFill>
                <a:effectLst/>
                <a:latin typeface="+mn-lt"/>
                <a:ea typeface="+mn-ea"/>
                <a:cs typeface="+mn-cs"/>
              </a:rPr>
              <a:t>diabites</a:t>
            </a:r>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So X is an N_X dimensional vector, W which is also an N_X dimensional vector, together with b which is just a real number.  So given an input X and the parameters W and b, how do we generate the output Y hat? </a:t>
            </a:r>
          </a:p>
          <a:p>
            <a:r>
              <a:rPr lang="en-CA" sz="1200" kern="1200" dirty="0">
                <a:solidFill>
                  <a:schemeClr val="tx1"/>
                </a:solidFill>
                <a:effectLst/>
                <a:latin typeface="+mn-lt"/>
                <a:ea typeface="+mn-ea"/>
                <a:cs typeface="+mn-cs"/>
              </a:rPr>
              <a:t>W transpose X plus B can be much bigger than one or it can even be negative, which doesn't make sense for probability. That you want p(y=1|x) to be between zero and one. So in logistic regression, the output is Y hat equals the sigmoid function applied to </a:t>
            </a:r>
            <a:r>
              <a:rPr lang="en-CA" sz="1200" kern="1200" dirty="0" err="1">
                <a:solidFill>
                  <a:schemeClr val="tx1"/>
                </a:solidFill>
                <a:effectLst/>
                <a:latin typeface="+mn-lt"/>
                <a:ea typeface="+mn-ea"/>
                <a:cs typeface="+mn-cs"/>
              </a:rPr>
              <a:t>wx+b</a:t>
            </a:r>
            <a:r>
              <a:rPr lang="en-CA" sz="1200" kern="1200" dirty="0">
                <a:solidFill>
                  <a:schemeClr val="tx1"/>
                </a:solidFill>
                <a:effectLst/>
                <a:latin typeface="+mn-lt"/>
                <a:ea typeface="+mn-ea"/>
                <a:cs typeface="+mn-cs"/>
              </a:rPr>
              <a:t>. This is what the sigmoid function looks like.  the horizontal axis is Z, then the function sigmoid of Z looks like this. if Z is very large the sigmoid of Z is very close to one.  Z becomes a very negative number, sigmoid of Z goes very close to zero. So when you implement logistic regression, your job is to try to learn parameters W and B so that Y hat becomes a good estimate of the chance of Y being equal to one. </a:t>
            </a: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10</a:t>
            </a:fld>
            <a:endParaRPr lang="en-US"/>
          </a:p>
        </p:txBody>
      </p:sp>
    </p:spTree>
    <p:extLst>
      <p:ext uri="{BB962C8B-B14F-4D97-AF65-F5344CB8AC3E}">
        <p14:creationId xmlns:p14="http://schemas.microsoft.com/office/powerpoint/2010/main" val="1909866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18</a:t>
            </a:fld>
            <a:endParaRPr lang="en-US"/>
          </a:p>
        </p:txBody>
      </p:sp>
    </p:spTree>
    <p:extLst>
      <p:ext uri="{BB962C8B-B14F-4D97-AF65-F5344CB8AC3E}">
        <p14:creationId xmlns:p14="http://schemas.microsoft.com/office/powerpoint/2010/main" val="7013502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AFC7CFB-11C7-EB4C-AABF-306FA0F77E5F}" type="slidenum">
              <a:rPr lang="en-US" smtClean="0"/>
              <a:t>19</a:t>
            </a:fld>
            <a:endParaRPr lang="en-US"/>
          </a:p>
        </p:txBody>
      </p:sp>
    </p:spTree>
    <p:extLst>
      <p:ext uri="{BB962C8B-B14F-4D97-AF65-F5344CB8AC3E}">
        <p14:creationId xmlns:p14="http://schemas.microsoft.com/office/powerpoint/2010/main" val="2648769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881C3-F7D0-A3B5-7D3C-01BEC821EC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31AD644-866E-D285-3E88-10BF26C16D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717DFAC-F216-E162-43A6-9458EFCF342D}"/>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5" name="Footer Placeholder 4">
            <a:extLst>
              <a:ext uri="{FF2B5EF4-FFF2-40B4-BE49-F238E27FC236}">
                <a16:creationId xmlns:a16="http://schemas.microsoft.com/office/drawing/2014/main" id="{BC33792F-1F46-193D-6879-AFF1A3270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A9E46F-7623-BA27-DFBB-FF8C729CB9B7}"/>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36693767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BF7BEB-602B-F114-1CB9-88F97FD209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7681979-07B4-3A53-2857-EFCD06414BA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CCB34B-7FBC-8B8E-4B04-D629418D1361}"/>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5" name="Footer Placeholder 4">
            <a:extLst>
              <a:ext uri="{FF2B5EF4-FFF2-40B4-BE49-F238E27FC236}">
                <a16:creationId xmlns:a16="http://schemas.microsoft.com/office/drawing/2014/main" id="{C4F6F186-7298-F473-8DD4-FB6D83B1C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296B0D-07D2-88FF-538A-7F7DA4A71C63}"/>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20143155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02D631-9544-AC16-C835-D0928842205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647D4EC-5662-AB12-9360-F0FBD349C2B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A56B91-F299-C13B-1D98-9CA5F352B006}"/>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5" name="Footer Placeholder 4">
            <a:extLst>
              <a:ext uri="{FF2B5EF4-FFF2-40B4-BE49-F238E27FC236}">
                <a16:creationId xmlns:a16="http://schemas.microsoft.com/office/drawing/2014/main" id="{E0A070B2-795D-D855-FED9-1ACEB33F6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7F7F31D-3CEC-DCD7-9F3C-9A1EA689116E}"/>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30672590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A0E12-8C8D-32A3-B44D-1C5AFF9E405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36C9E25-5971-64E2-BD12-DF725F14F5B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780A259-B325-4C7A-999D-CA212A9BC983}"/>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5" name="Footer Placeholder 4">
            <a:extLst>
              <a:ext uri="{FF2B5EF4-FFF2-40B4-BE49-F238E27FC236}">
                <a16:creationId xmlns:a16="http://schemas.microsoft.com/office/drawing/2014/main" id="{3C4AEAB6-AC7D-3893-22C6-BA202E9319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54483E-D9A3-6F00-FE1D-B6CA077D5585}"/>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2591657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96DAE-57B1-B36F-A419-187022CE753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C335CB7-27A1-FF10-46FF-BBE496949A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480E83C-0A65-6E08-ED23-A46A4B73A216}"/>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5" name="Footer Placeholder 4">
            <a:extLst>
              <a:ext uri="{FF2B5EF4-FFF2-40B4-BE49-F238E27FC236}">
                <a16:creationId xmlns:a16="http://schemas.microsoft.com/office/drawing/2014/main" id="{A0749E83-5977-CDB1-4E47-E5B57DE004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F2F8F81-1C3B-6C65-6C65-12ED9AF17B0C}"/>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25344241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2C948-408D-467F-5461-C86814CF7C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4A9E08-AEB1-A1E9-D476-BC36D84BCF6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F76A674-C0BA-D402-5F5C-9BFF71E84DA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2A77D35-A394-85F0-60DF-E5E091BBC989}"/>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6" name="Footer Placeholder 5">
            <a:extLst>
              <a:ext uri="{FF2B5EF4-FFF2-40B4-BE49-F238E27FC236}">
                <a16:creationId xmlns:a16="http://schemas.microsoft.com/office/drawing/2014/main" id="{E188911D-97F0-B792-3AF9-6DD03C1B80B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6169E5-AC7B-910D-876C-AC20B8F7E220}"/>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2348666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7DF02-FE2A-4833-F5A4-B2964D59224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0F896E2-83C7-6804-455C-6902CDE2C7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A8A7B2-A38B-54F2-AABF-0B51F31086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684FFB7-882E-901C-405D-CCE37BBAE8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3A71B1-15FD-1B1A-DC72-34D7F28937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BACA4B1-38A8-8079-EBBA-3A54479EAA58}"/>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8" name="Footer Placeholder 7">
            <a:extLst>
              <a:ext uri="{FF2B5EF4-FFF2-40B4-BE49-F238E27FC236}">
                <a16:creationId xmlns:a16="http://schemas.microsoft.com/office/drawing/2014/main" id="{885F437D-9F97-C7B9-C595-8CA7DEFFB2C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05A2269-0E04-71B2-8097-E009C51D8237}"/>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22750452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0CC50C-373C-F962-78F0-A78235B161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144BDCB-1515-9519-C9E3-CDE90165A970}"/>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4" name="Footer Placeholder 3">
            <a:extLst>
              <a:ext uri="{FF2B5EF4-FFF2-40B4-BE49-F238E27FC236}">
                <a16:creationId xmlns:a16="http://schemas.microsoft.com/office/drawing/2014/main" id="{FF21D418-267D-6509-19D9-18249666830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ED2BC79-1944-C521-329F-849BFD533E69}"/>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34074883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E03BE2-E48F-CCF1-F049-69919FA80073}"/>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3" name="Footer Placeholder 2">
            <a:extLst>
              <a:ext uri="{FF2B5EF4-FFF2-40B4-BE49-F238E27FC236}">
                <a16:creationId xmlns:a16="http://schemas.microsoft.com/office/drawing/2014/main" id="{D282C06C-9FA8-B879-6523-7D22329469B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B17D13E-E5A5-3B91-414E-BA013734FA43}"/>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5023385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4ED18-596B-C3FB-ED3F-9852A6FB55E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C9612CF-3B2F-AEFB-05DC-8C536EE2FF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2AA16F4-9264-3B5A-7834-EC20FDAA6C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CD8D95-8AE2-97CE-391F-9C45BA0B0D7A}"/>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6" name="Footer Placeholder 5">
            <a:extLst>
              <a:ext uri="{FF2B5EF4-FFF2-40B4-BE49-F238E27FC236}">
                <a16:creationId xmlns:a16="http://schemas.microsoft.com/office/drawing/2014/main" id="{2B750E50-0DAB-BEB0-CAF8-E53F386F6C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BA459F-C0BF-CD34-90C1-6F72815D2B85}"/>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30403191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80C4F-A4BE-B340-7448-49827EC228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DE4920-D43E-A873-94F1-4A752061920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865044-BA79-C6C5-58EB-28188184BB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7395D70-1585-4F4F-C410-6A2489D57E38}"/>
              </a:ext>
            </a:extLst>
          </p:cNvPr>
          <p:cNvSpPr>
            <a:spLocks noGrp="1"/>
          </p:cNvSpPr>
          <p:nvPr>
            <p:ph type="dt" sz="half" idx="10"/>
          </p:nvPr>
        </p:nvSpPr>
        <p:spPr/>
        <p:txBody>
          <a:bodyPr/>
          <a:lstStyle/>
          <a:p>
            <a:fld id="{F992F23C-74CF-4C42-8B65-632B290C46F2}" type="datetimeFigureOut">
              <a:rPr lang="en-US" smtClean="0"/>
              <a:t>5/31/2023</a:t>
            </a:fld>
            <a:endParaRPr lang="en-US"/>
          </a:p>
        </p:txBody>
      </p:sp>
      <p:sp>
        <p:nvSpPr>
          <p:cNvPr id="6" name="Footer Placeholder 5">
            <a:extLst>
              <a:ext uri="{FF2B5EF4-FFF2-40B4-BE49-F238E27FC236}">
                <a16:creationId xmlns:a16="http://schemas.microsoft.com/office/drawing/2014/main" id="{9F8122CA-0613-A4EA-40F0-6248CBA665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CC06D7-96D7-C368-DABF-D3BDEC6DB2F4}"/>
              </a:ext>
            </a:extLst>
          </p:cNvPr>
          <p:cNvSpPr>
            <a:spLocks noGrp="1"/>
          </p:cNvSpPr>
          <p:nvPr>
            <p:ph type="sldNum" sz="quarter" idx="12"/>
          </p:nvPr>
        </p:nvSpPr>
        <p:spPr/>
        <p:txBody>
          <a:bodyPr/>
          <a:lstStyle/>
          <a:p>
            <a:fld id="{9D434BC3-3C78-534B-86CD-5D06486B1646}" type="slidenum">
              <a:rPr lang="en-US" smtClean="0"/>
              <a:t>‹#›</a:t>
            </a:fld>
            <a:endParaRPr lang="en-US"/>
          </a:p>
        </p:txBody>
      </p:sp>
    </p:spTree>
    <p:extLst>
      <p:ext uri="{BB962C8B-B14F-4D97-AF65-F5344CB8AC3E}">
        <p14:creationId xmlns:p14="http://schemas.microsoft.com/office/powerpoint/2010/main" val="15413818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A563D9-4BDD-750A-FAEE-4ACCE9D14BB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4900A32-5812-730A-1823-52580ED4F17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754A07-7AFE-9CEE-50DE-6EF68F9FB69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92F23C-74CF-4C42-8B65-632B290C46F2}" type="datetimeFigureOut">
              <a:rPr lang="en-US" smtClean="0"/>
              <a:t>5/31/2023</a:t>
            </a:fld>
            <a:endParaRPr lang="en-US"/>
          </a:p>
        </p:txBody>
      </p:sp>
      <p:sp>
        <p:nvSpPr>
          <p:cNvPr id="5" name="Footer Placeholder 4">
            <a:extLst>
              <a:ext uri="{FF2B5EF4-FFF2-40B4-BE49-F238E27FC236}">
                <a16:creationId xmlns:a16="http://schemas.microsoft.com/office/drawing/2014/main" id="{89DED006-2C38-B897-55C2-C2CF85543C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D20FA2E-DC47-9495-A9AC-C3C329B1EB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434BC3-3C78-534B-86CD-5D06486B1646}" type="slidenum">
              <a:rPr lang="en-US" smtClean="0"/>
              <a:t>‹#›</a:t>
            </a:fld>
            <a:endParaRPr lang="en-US"/>
          </a:p>
        </p:txBody>
      </p:sp>
    </p:spTree>
    <p:extLst>
      <p:ext uri="{BB962C8B-B14F-4D97-AF65-F5344CB8AC3E}">
        <p14:creationId xmlns:p14="http://schemas.microsoft.com/office/powerpoint/2010/main" val="4475943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10.png"/><Relationship Id="rId1" Type="http://schemas.openxmlformats.org/officeDocument/2006/relationships/slideLayout" Target="../slideLayouts/slideLayout2.xml"/><Relationship Id="rId5" Type="http://schemas.openxmlformats.org/officeDocument/2006/relationships/image" Target="../media/image1310.png"/><Relationship Id="rId4" Type="http://schemas.openxmlformats.org/officeDocument/2006/relationships/image" Target="../media/image1210.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8.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 Id="rId1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2.png"/><Relationship Id="rId3" Type="http://schemas.openxmlformats.org/officeDocument/2006/relationships/image" Target="../media/image40.png"/><Relationship Id="rId7" Type="http://schemas.openxmlformats.org/officeDocument/2006/relationships/image" Target="../media/image46.png"/><Relationship Id="rId12" Type="http://schemas.openxmlformats.org/officeDocument/2006/relationships/image" Target="../media/image51.png"/><Relationship Id="rId17" Type="http://schemas.openxmlformats.org/officeDocument/2006/relationships/image" Target="../media/image56.png"/><Relationship Id="rId2" Type="http://schemas.openxmlformats.org/officeDocument/2006/relationships/notesSlide" Target="../notesSlides/notesSlide9.xml"/><Relationship Id="rId16"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png"/><Relationship Id="rId4" Type="http://schemas.openxmlformats.org/officeDocument/2006/relationships/image" Target="../media/image41.png"/><Relationship Id="rId9" Type="http://schemas.openxmlformats.org/officeDocument/2006/relationships/image" Target="../media/image43.png"/><Relationship Id="rId14" Type="http://schemas.openxmlformats.org/officeDocument/2006/relationships/image" Target="../media/image5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48.png"/><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4.png"/><Relationship Id="rId7" Type="http://schemas.openxmlformats.org/officeDocument/2006/relationships/image" Target="../media/image75.png"/><Relationship Id="rId12" Type="http://schemas.openxmlformats.org/officeDocument/2006/relationships/image" Target="../media/image80.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5.png"/><Relationship Id="rId3" Type="http://schemas.openxmlformats.org/officeDocument/2006/relationships/image" Target="../media/image85.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image" Target="../media/image84.png"/><Relationship Id="rId1" Type="http://schemas.openxmlformats.org/officeDocument/2006/relationships/slideLayout" Target="../slideLayouts/slideLayout2.xml"/><Relationship Id="rId6" Type="http://schemas.openxmlformats.org/officeDocument/2006/relationships/image" Target="../media/image88.png"/><Relationship Id="rId11" Type="http://schemas.openxmlformats.org/officeDocument/2006/relationships/image" Target="../media/image93.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33.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9"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9.png"/><Relationship Id="rId7" Type="http://schemas.openxmlformats.org/officeDocument/2006/relationships/image" Target="../media/image10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83.jpeg"/><Relationship Id="rId9" Type="http://schemas.openxmlformats.org/officeDocument/2006/relationships/image" Target="../media/image109.png"/></Relationships>
</file>

<file path=ppt/slides/_rels/slide35.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hyperlink" Target="https://www.tensorflow.org/api_docs/python/tf"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colab.research.google.com/drive/17TTGCcQzSL76KHkBwbSroVMbmdR9orlt" TargetMode="External"/><Relationship Id="rId2" Type="http://schemas.openxmlformats.org/officeDocument/2006/relationships/hyperlink" Target="https://colab.research.google.com/drive/1WcGPtBYeaHqFPcqeqoS9Rz-9bhzPzT5I#scrollTo=5RIpCzxysonU"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16.png"/></Relationships>
</file>

<file path=ppt/slides/_rels/slide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6.png"/><Relationship Id="rId9" Type="http://schemas.openxmlformats.org/officeDocument/2006/relationships/image" Target="../media/image131.png"/></Relationships>
</file>

<file path=ppt/slides/_rels/slide5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38.png"/></Relationships>
</file>

<file path=ppt/slides/_rels/slide6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52.png"/><Relationship Id="rId4" Type="http://schemas.openxmlformats.org/officeDocument/2006/relationships/image" Target="../media/image143.png"/><Relationship Id="rId9" Type="http://schemas.openxmlformats.org/officeDocument/2006/relationships/image" Target="../media/image151.png"/></Relationships>
</file>

<file path=ppt/slides/_rels/slide6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79CBF-B04E-9A3C-9FC8-49134956BCAB}"/>
              </a:ext>
            </a:extLst>
          </p:cNvPr>
          <p:cNvSpPr>
            <a:spLocks noGrp="1"/>
          </p:cNvSpPr>
          <p:nvPr>
            <p:ph type="ctrTitle"/>
          </p:nvPr>
        </p:nvSpPr>
        <p:spPr>
          <a:xfrm>
            <a:off x="1524000" y="1122363"/>
            <a:ext cx="9568070" cy="2387600"/>
          </a:xfrm>
        </p:spPr>
        <p:txBody>
          <a:bodyPr/>
          <a:lstStyle/>
          <a:p>
            <a:r>
              <a:rPr lang="en-CA" dirty="0"/>
              <a:t>Introduction to deep learning</a:t>
            </a:r>
            <a:r>
              <a:rPr lang="en-CA" dirty="0">
                <a:effectLst/>
              </a:rPr>
              <a:t> </a:t>
            </a:r>
            <a:endParaRPr lang="en-US" dirty="0"/>
          </a:p>
        </p:txBody>
      </p:sp>
      <p:sp>
        <p:nvSpPr>
          <p:cNvPr id="3" name="Subtitle 2">
            <a:extLst>
              <a:ext uri="{FF2B5EF4-FFF2-40B4-BE49-F238E27FC236}">
                <a16:creationId xmlns:a16="http://schemas.microsoft.com/office/drawing/2014/main" id="{B10FAC5A-1C8E-E742-77B7-1EA7A7A2B529}"/>
              </a:ext>
            </a:extLst>
          </p:cNvPr>
          <p:cNvSpPr>
            <a:spLocks noGrp="1"/>
          </p:cNvSpPr>
          <p:nvPr>
            <p:ph type="subTitle" idx="1"/>
          </p:nvPr>
        </p:nvSpPr>
        <p:spPr/>
        <p:txBody>
          <a:bodyPr/>
          <a:lstStyle/>
          <a:p>
            <a:r>
              <a:rPr lang="en-US" dirty="0"/>
              <a:t>STAT 601.28 Week 2</a:t>
            </a:r>
          </a:p>
          <a:p>
            <a:r>
              <a:rPr lang="en-US" dirty="0"/>
              <a:t>Dr. Qingrun Zhang</a:t>
            </a:r>
          </a:p>
          <a:p>
            <a:endParaRPr lang="en-US" dirty="0"/>
          </a:p>
          <a:p>
            <a:endParaRPr lang="en-US" dirty="0"/>
          </a:p>
        </p:txBody>
      </p:sp>
    </p:spTree>
    <p:extLst>
      <p:ext uri="{BB962C8B-B14F-4D97-AF65-F5344CB8AC3E}">
        <p14:creationId xmlns:p14="http://schemas.microsoft.com/office/powerpoint/2010/main" val="41667970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96A0B-58FE-6D8D-E5B3-53317509FD41}"/>
              </a:ext>
            </a:extLst>
          </p:cNvPr>
          <p:cNvSpPr>
            <a:spLocks noGrp="1"/>
          </p:cNvSpPr>
          <p:nvPr>
            <p:ph type="title"/>
          </p:nvPr>
        </p:nvSpPr>
        <p:spPr>
          <a:xfrm>
            <a:off x="838200" y="365126"/>
            <a:ext cx="10515600" cy="716700"/>
          </a:xfrm>
        </p:spPr>
        <p:txBody>
          <a:bodyPr/>
          <a:lstStyle/>
          <a:p>
            <a:r>
              <a:rPr lang="en-US" dirty="0"/>
              <a:t>Binary classification – Logistic Regression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CA4D267-61CC-2294-90E9-6AB8F5D96D82}"/>
                  </a:ext>
                </a:extLst>
              </p:cNvPr>
              <p:cNvSpPr>
                <a:spLocks noGrp="1"/>
              </p:cNvSpPr>
              <p:nvPr>
                <p:ph idx="1"/>
              </p:nvPr>
            </p:nvSpPr>
            <p:spPr>
              <a:xfrm>
                <a:off x="572961" y="1287887"/>
                <a:ext cx="10515600" cy="4889076"/>
              </a:xfrm>
            </p:spPr>
            <p:txBody>
              <a:bodyPr>
                <a:normAutofit/>
              </a:bodyPr>
              <a:lstStyle/>
              <a:p>
                <a:r>
                  <a:rPr lang="en-US" dirty="0"/>
                  <a:t>Give input </a:t>
                </a:r>
                <a14:m>
                  <m:oMath xmlns:m="http://schemas.openxmlformats.org/officeDocument/2006/math">
                    <m:r>
                      <a:rPr lang="en-CA" b="0" i="1" smtClean="0">
                        <a:latin typeface="Cambria Math" panose="02040503050406030204" pitchFamily="18" charset="0"/>
                      </a:rPr>
                      <m:t>𝑥</m:t>
                    </m:r>
                  </m:oMath>
                </a14:m>
                <a:r>
                  <a:rPr lang="en-US" dirty="0"/>
                  <a:t>, we want to predict the output </a:t>
                </a:r>
                <a14:m>
                  <m:oMath xmlns:m="http://schemas.openxmlformats.org/officeDocument/2006/math">
                    <m:acc>
                      <m:accPr>
                        <m:chr m:val="̂"/>
                        <m:ctrlPr>
                          <a:rPr lang="en-US" i="1" smtClean="0">
                            <a:latin typeface="Cambria Math" panose="02040503050406030204" pitchFamily="18" charset="0"/>
                          </a:rPr>
                        </m:ctrlPr>
                      </m:accPr>
                      <m:e>
                        <m:r>
                          <a:rPr lang="en-CA" b="0" i="1" smtClean="0">
                            <a:latin typeface="Cambria Math" panose="02040503050406030204" pitchFamily="18" charset="0"/>
                          </a:rPr>
                          <m:t>𝑦</m:t>
                        </m:r>
                      </m:e>
                    </m:acc>
                    <m:r>
                      <a:rPr lang="en-CA" b="0" i="1" smtClean="0">
                        <a:latin typeface="Cambria Math" panose="02040503050406030204" pitchFamily="18" charset="0"/>
                      </a:rPr>
                      <m:t>=</m:t>
                    </m:r>
                    <m:r>
                      <a:rPr lang="en-CA" b="0" i="1" smtClean="0">
                        <a:latin typeface="Cambria Math" panose="02040503050406030204" pitchFamily="18" charset="0"/>
                      </a:rPr>
                      <m:t>𝑃</m:t>
                    </m:r>
                    <m:d>
                      <m:dPr>
                        <m:ctrlPr>
                          <a:rPr lang="en-CA" b="0" i="1" smtClean="0">
                            <a:latin typeface="Cambria Math" panose="02040503050406030204" pitchFamily="18" charset="0"/>
                          </a:rPr>
                        </m:ctrlPr>
                      </m:dPr>
                      <m:e>
                        <m:r>
                          <a:rPr lang="en-CA" b="0" i="1" smtClean="0">
                            <a:latin typeface="Cambria Math" panose="02040503050406030204" pitchFamily="18" charset="0"/>
                          </a:rPr>
                          <m:t>𝑦</m:t>
                        </m:r>
                        <m:r>
                          <a:rPr lang="en-CA" b="0" i="1" smtClean="0">
                            <a:latin typeface="Cambria Math" panose="02040503050406030204" pitchFamily="18" charset="0"/>
                          </a:rPr>
                          <m:t>=1</m:t>
                        </m:r>
                      </m:e>
                      <m:e>
                        <m:r>
                          <a:rPr lang="en-CA" b="0" i="1" smtClean="0">
                            <a:latin typeface="Cambria Math" panose="02040503050406030204" pitchFamily="18" charset="0"/>
                          </a:rPr>
                          <m:t>𝑥</m:t>
                        </m:r>
                      </m:e>
                    </m:d>
                  </m:oMath>
                </a14:m>
                <a:endParaRPr lang="en-CA" b="0" i="1" dirty="0">
                  <a:latin typeface="Cambria Math" panose="02040503050406030204" pitchFamily="18" charset="0"/>
                </a:endParaRPr>
              </a:p>
              <a:p>
                <a:r>
                  <a:rPr lang="en-CA" b="0" dirty="0"/>
                  <a:t>Input: </a:t>
                </a:r>
                <a14:m>
                  <m:oMath xmlns:m="http://schemas.openxmlformats.org/officeDocument/2006/math">
                    <m:r>
                      <a:rPr lang="en-CA" b="0" i="1" smtClean="0">
                        <a:latin typeface="Cambria Math" panose="02040503050406030204" pitchFamily="18" charset="0"/>
                      </a:rPr>
                      <m:t>𝑥</m:t>
                    </m:r>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ℝ</m:t>
                        </m:r>
                      </m:e>
                      <m:sup>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𝑛</m:t>
                            </m:r>
                          </m:e>
                          <m:sub>
                            <m:r>
                              <a:rPr lang="en-CA" b="0" i="1" smtClean="0">
                                <a:latin typeface="Cambria Math" panose="02040503050406030204" pitchFamily="18" charset="0"/>
                                <a:ea typeface="Cambria Math" panose="02040503050406030204" pitchFamily="18" charset="0"/>
                              </a:rPr>
                              <m:t>𝑥</m:t>
                            </m:r>
                          </m:sub>
                        </m:sSub>
                      </m:sup>
                    </m:sSup>
                  </m:oMath>
                </a14:m>
                <a:endParaRPr lang="en-US" dirty="0"/>
              </a:p>
              <a:p>
                <a:r>
                  <a:rPr lang="en-US" dirty="0"/>
                  <a:t>Parameters: </a:t>
                </a:r>
                <a14:m>
                  <m:oMath xmlns:m="http://schemas.openxmlformats.org/officeDocument/2006/math">
                    <m:r>
                      <a:rPr lang="en-CA" b="0" i="1" smtClean="0">
                        <a:latin typeface="Cambria Math" panose="02040503050406030204" pitchFamily="18" charset="0"/>
                      </a:rPr>
                      <m:t>𝑤</m:t>
                    </m:r>
                    <m:r>
                      <a:rPr lang="en-CA" b="0" i="1" smtClean="0">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ℝ</m:t>
                        </m:r>
                      </m:e>
                      <m:sup>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𝑛</m:t>
                            </m:r>
                          </m:e>
                          <m:sub>
                            <m:r>
                              <a:rPr lang="en-CA" i="1">
                                <a:latin typeface="Cambria Math" panose="02040503050406030204" pitchFamily="18" charset="0"/>
                                <a:ea typeface="Cambria Math" panose="02040503050406030204" pitchFamily="18" charset="0"/>
                              </a:rPr>
                              <m:t>𝑥</m:t>
                            </m:r>
                          </m:sub>
                        </m:sSub>
                      </m:sup>
                    </m:sSup>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𝑏</m:t>
                    </m:r>
                    <m:r>
                      <a:rPr lang="en-CA" i="1">
                        <a:latin typeface="Cambria Math" panose="02040503050406030204" pitchFamily="18" charset="0"/>
                        <a:ea typeface="Cambria Math" panose="02040503050406030204" pitchFamily="18" charset="0"/>
                      </a:rPr>
                      <m:t>∈</m:t>
                    </m:r>
                    <m:r>
                      <a:rPr lang="en-CA" i="1" smtClean="0">
                        <a:latin typeface="Cambria Math" panose="02040503050406030204" pitchFamily="18" charset="0"/>
                        <a:ea typeface="Cambria Math" panose="02040503050406030204" pitchFamily="18" charset="0"/>
                      </a:rPr>
                      <m:t>ℝ</m:t>
                    </m:r>
                  </m:oMath>
                </a14:m>
                <a:endParaRPr lang="en-US" dirty="0"/>
              </a:p>
              <a:p>
                <a:r>
                  <a:rPr lang="en-US" dirty="0"/>
                  <a:t>Output: </a:t>
                </a:r>
                <a14:m>
                  <m:oMath xmlns:m="http://schemas.openxmlformats.org/officeDocument/2006/math">
                    <m:acc>
                      <m:accPr>
                        <m:chr m:val="̂"/>
                        <m:ctrlPr>
                          <a:rPr lang="en-US" i="1" smtClean="0">
                            <a:latin typeface="Cambria Math" panose="02040503050406030204" pitchFamily="18" charset="0"/>
                          </a:rPr>
                        </m:ctrlPr>
                      </m:accPr>
                      <m:e>
                        <m:r>
                          <a:rPr lang="en-CA" b="0" i="1" smtClean="0">
                            <a:latin typeface="Cambria Math" panose="02040503050406030204" pitchFamily="18" charset="0"/>
                          </a:rPr>
                          <m:t>𝑦</m:t>
                        </m:r>
                      </m:e>
                    </m:acc>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𝜎</m:t>
                    </m:r>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𝑤</m:t>
                        </m:r>
                      </m:e>
                      <m:sup>
                        <m:r>
                          <a:rPr lang="en-CA" b="0" i="1" smtClean="0">
                            <a:latin typeface="Cambria Math" panose="02040503050406030204" pitchFamily="18" charset="0"/>
                          </a:rPr>
                          <m:t>𝑇</m:t>
                        </m:r>
                      </m:sup>
                    </m:sSup>
                    <m:r>
                      <a:rPr lang="en-CA" b="0" i="1" smtClean="0">
                        <a:latin typeface="Cambria Math" panose="02040503050406030204" pitchFamily="18" charset="0"/>
                      </a:rPr>
                      <m:t>𝑋</m:t>
                    </m:r>
                    <m:r>
                      <a:rPr lang="en-CA" b="0" i="1" smtClean="0">
                        <a:latin typeface="Cambria Math" panose="02040503050406030204" pitchFamily="18" charset="0"/>
                      </a:rPr>
                      <m:t>+</m:t>
                    </m:r>
                    <m:r>
                      <a:rPr lang="en-CA" b="0" i="1" smtClean="0">
                        <a:latin typeface="Cambria Math" panose="02040503050406030204" pitchFamily="18" charset="0"/>
                      </a:rPr>
                      <m:t>𝑏</m:t>
                    </m:r>
                    <m:r>
                      <a:rPr lang="en-CA" b="0" i="1" smtClean="0">
                        <a:latin typeface="Cambria Math" panose="02040503050406030204" pitchFamily="18" charset="0"/>
                      </a:rPr>
                      <m:t>)</m:t>
                    </m:r>
                  </m:oMath>
                </a14:m>
                <a:endParaRPr lang="en-US" dirty="0"/>
              </a:p>
              <a:p>
                <a14:m>
                  <m:oMath xmlns:m="http://schemas.openxmlformats.org/officeDocument/2006/math">
                    <m:r>
                      <a:rPr lang="en-CA" b="0" i="1" smtClean="0">
                        <a:latin typeface="Cambria Math" panose="02040503050406030204" pitchFamily="18" charset="0"/>
                      </a:rPr>
                      <m:t>𝑧</m:t>
                    </m:r>
                    <m:r>
                      <a:rPr lang="en-CA" b="0" i="1" smtClean="0">
                        <a:latin typeface="Cambria Math" panose="02040503050406030204" pitchFamily="18" charset="0"/>
                      </a:rPr>
                      <m:t>=</m:t>
                    </m:r>
                  </m:oMath>
                </a14:m>
                <a:r>
                  <a:rPr lang="en-CA" dirty="0"/>
                  <a:t>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𝑇</m:t>
                        </m:r>
                      </m:sup>
                    </m:sSup>
                    <m:r>
                      <a:rPr lang="en-CA" b="0" i="1" smtClean="0">
                        <a:latin typeface="Cambria Math" panose="02040503050406030204" pitchFamily="18" charset="0"/>
                      </a:rPr>
                      <m:t>𝑋</m:t>
                    </m:r>
                    <m:r>
                      <a:rPr lang="en-CA" i="1">
                        <a:latin typeface="Cambria Math" panose="02040503050406030204" pitchFamily="18" charset="0"/>
                      </a:rPr>
                      <m:t>+</m:t>
                    </m:r>
                    <m:r>
                      <a:rPr lang="en-CA" i="1">
                        <a:latin typeface="Cambria Math" panose="02040503050406030204" pitchFamily="18" charset="0"/>
                      </a:rPr>
                      <m:t>𝑏</m:t>
                    </m:r>
                  </m:oMath>
                </a14:m>
                <a:endParaRPr lang="en-US" dirty="0"/>
              </a:p>
              <a:p>
                <a14:m>
                  <m:oMath xmlns:m="http://schemas.openxmlformats.org/officeDocument/2006/math">
                    <m:acc>
                      <m:accPr>
                        <m:chr m:val="̂"/>
                        <m:ctrlPr>
                          <a:rPr lang="en-US" i="1" smtClean="0">
                            <a:latin typeface="Cambria Math" panose="02040503050406030204" pitchFamily="18" charset="0"/>
                          </a:rPr>
                        </m:ctrlPr>
                      </m:accPr>
                      <m:e>
                        <m:r>
                          <a:rPr lang="en-CA" b="0" i="1" smtClean="0">
                            <a:latin typeface="Cambria Math" panose="02040503050406030204" pitchFamily="18" charset="0"/>
                          </a:rPr>
                          <m:t>𝑦</m:t>
                        </m:r>
                      </m:e>
                    </m:acc>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𝑒</m:t>
                            </m:r>
                          </m:e>
                          <m:sup>
                            <m:r>
                              <a:rPr lang="en-CA" b="0" i="1" smtClean="0">
                                <a:latin typeface="Cambria Math" panose="02040503050406030204" pitchFamily="18" charset="0"/>
                              </a:rPr>
                              <m:t>−</m:t>
                            </m:r>
                            <m:r>
                              <a:rPr lang="en-CA" b="0" i="1" smtClean="0">
                                <a:latin typeface="Cambria Math" panose="02040503050406030204" pitchFamily="18" charset="0"/>
                              </a:rPr>
                              <m:t>𝑧</m:t>
                            </m:r>
                          </m:sup>
                        </m:sSup>
                        <m:r>
                          <a:rPr lang="en-CA" b="0" i="1" smtClean="0">
                            <a:latin typeface="Cambria Math" panose="02040503050406030204" pitchFamily="18" charset="0"/>
                          </a:rPr>
                          <m:t>)</m:t>
                        </m:r>
                      </m:den>
                    </m:f>
                  </m:oMath>
                </a14:m>
                <a:endParaRPr lang="en-US" dirty="0"/>
              </a:p>
              <a:p>
                <a:r>
                  <a:rPr lang="en-US" dirty="0"/>
                  <a:t>When z is large (</a:t>
                </a:r>
                <a14:m>
                  <m:oMath xmlns:m="http://schemas.openxmlformats.org/officeDocument/2006/math">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acc>
                      <m:accPr>
                        <m:chr m:val="̂"/>
                        <m:ctrlPr>
                          <a:rPr lang="en-US" i="1" smtClean="0">
                            <a:latin typeface="Cambria Math" panose="02040503050406030204" pitchFamily="18" charset="0"/>
                          </a:rPr>
                        </m:ctrlPr>
                      </m:accPr>
                      <m:e>
                        <m:r>
                          <a:rPr lang="en-CA" b="0" i="1" smtClean="0">
                            <a:latin typeface="Cambria Math" panose="02040503050406030204" pitchFamily="18" charset="0"/>
                          </a:rPr>
                          <m:t>𝑦</m:t>
                        </m:r>
                      </m:e>
                    </m:acc>
                    <m:r>
                      <a:rPr lang="en-CA" i="1">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1+0</m:t>
                        </m:r>
                      </m:den>
                    </m:f>
                    <m:r>
                      <a:rPr lang="en-CA" b="0" i="1" smtClean="0">
                        <a:latin typeface="Cambria Math" panose="02040503050406030204" pitchFamily="18" charset="0"/>
                      </a:rPr>
                      <m:t>=1</m:t>
                    </m:r>
                  </m:oMath>
                </a14:m>
                <a:endParaRPr lang="en-CA" b="0" dirty="0"/>
              </a:p>
              <a:p>
                <a:r>
                  <a:rPr lang="en-US" dirty="0"/>
                  <a:t>When z is small ( -</a:t>
                </a:r>
                <a:r>
                  <a:rPr lang="en-CA" dirty="0">
                    <a:ea typeface="Cambria Math" panose="02040503050406030204" pitchFamily="18" charset="0"/>
                  </a:rPr>
                  <a:t> </a:t>
                </a:r>
                <a14:m>
                  <m:oMath xmlns:m="http://schemas.openxmlformats.org/officeDocument/2006/math">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m:t>
                    </m:r>
                  </m:oMath>
                </a14:m>
                <a:r>
                  <a:rPr lang="en-US" dirty="0"/>
                  <a:t>, </a:t>
                </a:r>
                <a14:m>
                  <m:oMath xmlns:m="http://schemas.openxmlformats.org/officeDocument/2006/math">
                    <m:acc>
                      <m:accPr>
                        <m:chr m:val="̂"/>
                        <m:ctrlPr>
                          <a:rPr lang="en-US" i="1">
                            <a:latin typeface="Cambria Math" panose="02040503050406030204" pitchFamily="18" charset="0"/>
                          </a:rPr>
                        </m:ctrlPr>
                      </m:accPr>
                      <m:e>
                        <m:r>
                          <a:rPr lang="en-CA" i="1">
                            <a:latin typeface="Cambria Math" panose="02040503050406030204" pitchFamily="18" charset="0"/>
                          </a:rPr>
                          <m:t>𝑦</m:t>
                        </m:r>
                      </m:e>
                    </m:acc>
                    <m:r>
                      <a:rPr lang="en-CA" i="1">
                        <a:latin typeface="Cambria Math" panose="02040503050406030204" pitchFamily="18" charset="0"/>
                        <a:ea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1+</m:t>
                        </m:r>
                        <m:r>
                          <a:rPr lang="en-CA" i="1" smtClean="0">
                            <a:latin typeface="Cambria Math" panose="02040503050406030204" pitchFamily="18" charset="0"/>
                            <a:ea typeface="Cambria Math" panose="02040503050406030204" pitchFamily="18" charset="0"/>
                          </a:rPr>
                          <m:t>∞</m:t>
                        </m:r>
                      </m:den>
                    </m:f>
                    <m:r>
                      <a:rPr lang="en-CA" i="1">
                        <a:latin typeface="Cambria Math" panose="02040503050406030204" pitchFamily="18" charset="0"/>
                      </a:rPr>
                      <m:t>=</m:t>
                    </m:r>
                    <m:r>
                      <a:rPr lang="en-CA" b="0" i="1" smtClean="0">
                        <a:latin typeface="Cambria Math" panose="02040503050406030204" pitchFamily="18" charset="0"/>
                      </a:rPr>
                      <m:t>0</m:t>
                    </m:r>
                  </m:oMath>
                </a14:m>
                <a:endParaRPr lang="en-CA" dirty="0"/>
              </a:p>
              <a:p>
                <a:endParaRPr lang="en-US" dirty="0"/>
              </a:p>
            </p:txBody>
          </p:sp>
        </mc:Choice>
        <mc:Fallback xmlns="">
          <p:sp>
            <p:nvSpPr>
              <p:cNvPr id="3" name="Content Placeholder 2">
                <a:extLst>
                  <a:ext uri="{FF2B5EF4-FFF2-40B4-BE49-F238E27FC236}">
                    <a16:creationId xmlns:a16="http://schemas.microsoft.com/office/drawing/2014/main" id="{DCA4D267-61CC-2294-90E9-6AB8F5D96D82}"/>
                  </a:ext>
                </a:extLst>
              </p:cNvPr>
              <p:cNvSpPr>
                <a:spLocks noGrp="1" noRot="1" noChangeAspect="1" noMove="1" noResize="1" noEditPoints="1" noAdjustHandles="1" noChangeArrowheads="1" noChangeShapeType="1" noTextEdit="1"/>
              </p:cNvSpPr>
              <p:nvPr>
                <p:ph idx="1"/>
              </p:nvPr>
            </p:nvSpPr>
            <p:spPr>
              <a:xfrm>
                <a:off x="572961" y="1287887"/>
                <a:ext cx="10515600" cy="4889076"/>
              </a:xfrm>
              <a:blipFill>
                <a:blip r:embed="rId3"/>
                <a:stretch>
                  <a:fillRect l="-1086" t="-2073"/>
                </a:stretch>
              </a:blipFill>
            </p:spPr>
            <p:txBody>
              <a:bodyPr/>
              <a:lstStyle/>
              <a:p>
                <a:r>
                  <a:rPr lang="en-US">
                    <a:noFill/>
                  </a:rPr>
                  <a:t> </a:t>
                </a:r>
              </a:p>
            </p:txBody>
          </p:sp>
        </mc:Fallback>
      </mc:AlternateContent>
      <p:pic>
        <p:nvPicPr>
          <p:cNvPr id="5" name="Picture 4" descr="A picture containing diagram&#10;&#10;Description automatically generated">
            <a:extLst>
              <a:ext uri="{FF2B5EF4-FFF2-40B4-BE49-F238E27FC236}">
                <a16:creationId xmlns:a16="http://schemas.microsoft.com/office/drawing/2014/main" id="{93CB2DC4-4511-92E0-4D04-878EA08C4790}"/>
              </a:ext>
            </a:extLst>
          </p:cNvPr>
          <p:cNvPicPr>
            <a:picLocks noChangeAspect="1"/>
          </p:cNvPicPr>
          <p:nvPr/>
        </p:nvPicPr>
        <p:blipFill>
          <a:blip r:embed="rId4"/>
          <a:stretch>
            <a:fillRect/>
          </a:stretch>
        </p:blipFill>
        <p:spPr>
          <a:xfrm>
            <a:off x="6131858" y="2050529"/>
            <a:ext cx="5902087" cy="3632054"/>
          </a:xfrm>
          <a:prstGeom prst="rect">
            <a:avLst/>
          </a:prstGeom>
        </p:spPr>
      </p:pic>
      <p:sp>
        <p:nvSpPr>
          <p:cNvPr id="6" name="TextBox 5">
            <a:extLst>
              <a:ext uri="{FF2B5EF4-FFF2-40B4-BE49-F238E27FC236}">
                <a16:creationId xmlns:a16="http://schemas.microsoft.com/office/drawing/2014/main" id="{F869D092-61F2-8393-E87D-EC27C291F786}"/>
              </a:ext>
            </a:extLst>
          </p:cNvPr>
          <p:cNvSpPr txBox="1"/>
          <p:nvPr/>
        </p:nvSpPr>
        <p:spPr>
          <a:xfrm>
            <a:off x="5636623" y="2971800"/>
            <a:ext cx="65" cy="276999"/>
          </a:xfrm>
          <a:prstGeom prst="rect">
            <a:avLst/>
          </a:prstGeom>
          <a:noFill/>
        </p:spPr>
        <p:txBody>
          <a:bodyPr wrap="none" lIns="0" tIns="0" rIns="0" bIns="0" rtlCol="0">
            <a:spAutoFit/>
          </a:bodyPr>
          <a:lstStyle/>
          <a:p>
            <a:endParaRPr lang="en-US" dirty="0"/>
          </a:p>
        </p:txBody>
      </p:sp>
      <p:sp>
        <p:nvSpPr>
          <p:cNvPr id="4" name="TextBox 3">
            <a:extLst>
              <a:ext uri="{FF2B5EF4-FFF2-40B4-BE49-F238E27FC236}">
                <a16:creationId xmlns:a16="http://schemas.microsoft.com/office/drawing/2014/main" id="{9680E0FF-2975-A8D6-51A0-665B9DA7FE35}"/>
              </a:ext>
            </a:extLst>
          </p:cNvPr>
          <p:cNvSpPr txBox="1"/>
          <p:nvPr/>
        </p:nvSpPr>
        <p:spPr>
          <a:xfrm>
            <a:off x="746975" y="6176963"/>
            <a:ext cx="6095195" cy="461665"/>
          </a:xfrm>
          <a:prstGeom prst="rect">
            <a:avLst/>
          </a:prstGeom>
          <a:noFill/>
        </p:spPr>
        <p:txBody>
          <a:bodyPr wrap="none" rtlCol="0">
            <a:spAutoFit/>
          </a:bodyPr>
          <a:lstStyle/>
          <a:p>
            <a:r>
              <a:rPr lang="en-US" sz="2400" dirty="0">
                <a:solidFill>
                  <a:srgbClr val="0070C0"/>
                </a:solidFill>
              </a:rPr>
              <a:t>What are the parameters of logistic regression?</a:t>
            </a:r>
          </a:p>
        </p:txBody>
      </p:sp>
      <p:pic>
        <p:nvPicPr>
          <p:cNvPr id="7" name="Content Placeholder 4" descr="Diagram&#10;&#10;Description automatically generated">
            <a:extLst>
              <a:ext uri="{FF2B5EF4-FFF2-40B4-BE49-F238E27FC236}">
                <a16:creationId xmlns:a16="http://schemas.microsoft.com/office/drawing/2014/main" id="{0F57A515-A48B-1031-8123-61E7A3A8A4F9}"/>
              </a:ext>
            </a:extLst>
          </p:cNvPr>
          <p:cNvPicPr>
            <a:picLocks noChangeAspect="1"/>
          </p:cNvPicPr>
          <p:nvPr/>
        </p:nvPicPr>
        <p:blipFill>
          <a:blip r:embed="rId5"/>
          <a:stretch>
            <a:fillRect/>
          </a:stretch>
        </p:blipFill>
        <p:spPr>
          <a:xfrm>
            <a:off x="7894221" y="5731780"/>
            <a:ext cx="3194340" cy="1058590"/>
          </a:xfrm>
          <a:prstGeom prst="rect">
            <a:avLst/>
          </a:prstGeom>
        </p:spPr>
      </p:pic>
    </p:spTree>
    <p:extLst>
      <p:ext uri="{BB962C8B-B14F-4D97-AF65-F5344CB8AC3E}">
        <p14:creationId xmlns:p14="http://schemas.microsoft.com/office/powerpoint/2010/main" val="1870289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A7497-C715-F43E-CACC-AEB0FDC09B48}"/>
              </a:ext>
            </a:extLst>
          </p:cNvPr>
          <p:cNvSpPr>
            <a:spLocks noGrp="1"/>
          </p:cNvSpPr>
          <p:nvPr>
            <p:ph type="title"/>
          </p:nvPr>
        </p:nvSpPr>
        <p:spPr/>
        <p:txBody>
          <a:bodyPr/>
          <a:lstStyle/>
          <a:p>
            <a:r>
              <a:rPr lang="en-US" dirty="0"/>
              <a:t>Logistic Regression cost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6F14F4F-E0AA-E151-0C1A-9FBB648F12FA}"/>
                  </a:ext>
                </a:extLst>
              </p:cNvPr>
              <p:cNvSpPr>
                <a:spLocks noGrp="1"/>
              </p:cNvSpPr>
              <p:nvPr>
                <p:ph idx="1"/>
              </p:nvPr>
            </p:nvSpPr>
            <p:spPr>
              <a:xfrm>
                <a:off x="1081824" y="1902898"/>
                <a:ext cx="11006071" cy="4351338"/>
              </a:xfrm>
            </p:spPr>
            <p:txBody>
              <a:bodyPr>
                <a:normAutofit fontScale="92500"/>
              </a:bodyPr>
              <a:lstStyle/>
              <a:p>
                <a14:m>
                  <m:oMath xmlns:m="http://schemas.openxmlformats.org/officeDocument/2006/math">
                    <m:acc>
                      <m:accPr>
                        <m:chr m:val="̂"/>
                        <m:ctrlPr>
                          <a:rPr lang="en-US" i="1" smtClean="0">
                            <a:latin typeface="Cambria Math" panose="02040503050406030204" pitchFamily="18" charset="0"/>
                          </a:rPr>
                        </m:ctrlPr>
                      </m:accPr>
                      <m:e>
                        <m:r>
                          <a:rPr lang="en-CA" i="1">
                            <a:latin typeface="Cambria Math" panose="02040503050406030204" pitchFamily="18" charset="0"/>
                          </a:rPr>
                          <m:t>𝑦</m:t>
                        </m:r>
                      </m:e>
                    </m:acc>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rPr>
                      <m:t>𝑧</m:t>
                    </m:r>
                    <m:r>
                      <a:rPr lang="en-CA" i="1">
                        <a:latin typeface="Cambria Math" panose="02040503050406030204" pitchFamily="18" charset="0"/>
                      </a:rPr>
                      <m:t>)</m:t>
                    </m:r>
                  </m:oMath>
                </a14:m>
                <a:r>
                  <a:rPr lang="en-US" dirty="0"/>
                  <a:t> where </a:t>
                </a:r>
                <a14:m>
                  <m:oMath xmlns:m="http://schemas.openxmlformats.org/officeDocument/2006/math">
                    <m:r>
                      <a:rPr lang="en-CA" i="1">
                        <a:latin typeface="Cambria Math" panose="02040503050406030204" pitchFamily="18" charset="0"/>
                      </a:rPr>
                      <m:t>𝑧</m:t>
                    </m:r>
                    <m:r>
                      <a:rPr lang="en-CA" i="1">
                        <a:latin typeface="Cambria Math" panose="02040503050406030204" pitchFamily="18" charset="0"/>
                      </a:rPr>
                      <m:t>=</m:t>
                    </m:r>
                  </m:oMath>
                </a14:m>
                <a:r>
                  <a:rPr lang="en-CA" dirty="0"/>
                  <a:t>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𝑇</m:t>
                        </m:r>
                      </m:sup>
                    </m:sSup>
                    <m:r>
                      <a:rPr lang="en-CA" i="1">
                        <a:latin typeface="Cambria Math" panose="02040503050406030204" pitchFamily="18" charset="0"/>
                      </a:rPr>
                      <m:t>𝑋</m:t>
                    </m:r>
                    <m:r>
                      <a:rPr lang="en-CA" i="1">
                        <a:latin typeface="Cambria Math" panose="02040503050406030204" pitchFamily="18" charset="0"/>
                      </a:rPr>
                      <m:t>+</m:t>
                    </m:r>
                    <m:r>
                      <a:rPr lang="en-CA" i="1">
                        <a:latin typeface="Cambria Math" panose="02040503050406030204" pitchFamily="18" charset="0"/>
                      </a:rPr>
                      <m:t>𝑏</m:t>
                    </m:r>
                  </m:oMath>
                </a14:m>
                <a:endParaRPr lang="en-US" dirty="0"/>
              </a:p>
              <a:p>
                <a:r>
                  <a:rPr lang="en-US" dirty="0"/>
                  <a:t>Given </a:t>
                </a:r>
                <a14:m>
                  <m:oMath xmlns:m="http://schemas.openxmlformats.org/officeDocument/2006/math">
                    <m:d>
                      <m:dPr>
                        <m:begChr m:val="{"/>
                        <m:endChr m:val="}"/>
                        <m:ctrlPr>
                          <a:rPr lang="en-US" i="1" smtClean="0">
                            <a:latin typeface="Cambria Math" panose="02040503050406030204" pitchFamily="18" charset="0"/>
                          </a:rPr>
                        </m:ctrlPr>
                      </m:dPr>
                      <m:e>
                        <m:d>
                          <m:dPr>
                            <m:ctrlPr>
                              <a:rPr lang="en-US" i="1" smtClean="0">
                                <a:latin typeface="Cambria Math" panose="02040503050406030204" pitchFamily="18" charset="0"/>
                              </a:rPr>
                            </m:ctrlPr>
                          </m:dPr>
                          <m:e>
                            <m:sSup>
                              <m:sSupPr>
                                <m:ctrlPr>
                                  <a:rPr lang="en-US"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(1)</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(1)</m:t>
                                </m:r>
                              </m:sup>
                            </m:sSup>
                          </m:e>
                        </m:d>
                        <m:r>
                          <a:rPr lang="en-CA" b="0" i="1" smtClean="0">
                            <a:latin typeface="Cambria Math" panose="02040503050406030204" pitchFamily="18" charset="0"/>
                          </a:rPr>
                          <m:t>,…,</m:t>
                        </m:r>
                        <m:d>
                          <m:dPr>
                            <m:ctrlPr>
                              <a:rPr lang="en-US" i="1">
                                <a:latin typeface="Cambria Math" panose="02040503050406030204" pitchFamily="18" charset="0"/>
                              </a:rPr>
                            </m:ctrlPr>
                          </m:dPr>
                          <m:e>
                            <m:sSup>
                              <m:sSupPr>
                                <m:ctrlPr>
                                  <a:rPr lang="en-US" i="1">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𝑚</m:t>
                                </m:r>
                                <m:r>
                                  <a:rPr lang="en-CA" b="0" i="1" smtClean="0">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𝑚</m:t>
                                </m:r>
                                <m:r>
                                  <a:rPr lang="en-CA" b="0" i="1" smtClean="0">
                                    <a:latin typeface="Cambria Math" panose="02040503050406030204" pitchFamily="18" charset="0"/>
                                  </a:rPr>
                                  <m:t>)</m:t>
                                </m:r>
                              </m:sup>
                            </m:sSup>
                          </m:e>
                        </m:d>
                      </m:e>
                    </m:d>
                  </m:oMath>
                </a14:m>
                <a:r>
                  <a:rPr lang="en-US" dirty="0"/>
                  <a:t>, want </a:t>
                </a:r>
                <a14:m>
                  <m:oMath xmlns:m="http://schemas.openxmlformats.org/officeDocument/2006/math">
                    <m:sSup>
                      <m:sSupPr>
                        <m:ctrlPr>
                          <a:rPr lang="en-US" i="1" smtClean="0">
                            <a:latin typeface="Cambria Math" panose="02040503050406030204" pitchFamily="18" charset="0"/>
                          </a:rPr>
                        </m:ctrlPr>
                      </m:sSupPr>
                      <m:e>
                        <m:acc>
                          <m:accPr>
                            <m:chr m:val="̂"/>
                            <m:ctrlPr>
                              <a:rPr lang="en-US" i="1" smtClean="0">
                                <a:latin typeface="Cambria Math" panose="02040503050406030204" pitchFamily="18" charset="0"/>
                              </a:rPr>
                            </m:ctrlPr>
                          </m:accPr>
                          <m:e>
                            <m:r>
                              <a:rPr lang="en-CA" b="0" i="1" smtClean="0">
                                <a:latin typeface="Cambria Math" panose="02040503050406030204" pitchFamily="18" charset="0"/>
                              </a:rPr>
                              <m:t>𝑦</m:t>
                            </m:r>
                          </m:e>
                        </m:acc>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US" i="1" smtClean="0">
                        <a:latin typeface="Cambria Math" panose="02040503050406030204" pitchFamily="18" charset="0"/>
                        <a:ea typeface="Cambria Math" panose="02040503050406030204" pitchFamily="18" charset="0"/>
                      </a:rPr>
                      <m:t>≈</m:t>
                    </m:r>
                    <m:sSup>
                      <m:sSupPr>
                        <m:ctrlPr>
                          <a:rPr lang="en-US"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𝑦</m:t>
                        </m:r>
                      </m:e>
                      <m: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𝑖</m:t>
                        </m:r>
                        <m:r>
                          <a:rPr lang="en-CA" b="0" i="1" smtClean="0">
                            <a:latin typeface="Cambria Math" panose="02040503050406030204" pitchFamily="18" charset="0"/>
                            <a:ea typeface="Cambria Math" panose="02040503050406030204" pitchFamily="18" charset="0"/>
                          </a:rPr>
                          <m:t>)</m:t>
                        </m:r>
                      </m:sup>
                    </m:sSup>
                  </m:oMath>
                </a14:m>
                <a:endParaRPr lang="en-US" dirty="0"/>
              </a:p>
              <a:p>
                <a:r>
                  <a:rPr lang="en-US" dirty="0"/>
                  <a:t>Loss (error) function:</a:t>
                </a:r>
              </a:p>
              <a:p>
                <a14:m>
                  <m:oMath xmlns:m="http://schemas.openxmlformats.org/officeDocument/2006/math">
                    <m:r>
                      <a:rPr lang="en-CA" i="1">
                        <a:latin typeface="Cambria Math" panose="02040503050406030204" pitchFamily="18" charset="0"/>
                        <a:ea typeface="Cambria Math" panose="02040503050406030204" pitchFamily="18" charset="0"/>
                      </a:rPr>
                      <m:t>ℒ</m:t>
                    </m:r>
                    <m:r>
                      <a:rPr lang="en-CA" i="1">
                        <a:latin typeface="Cambria Math" panose="02040503050406030204" pitchFamily="18" charset="0"/>
                        <a:ea typeface="Cambria Math" panose="02040503050406030204" pitchFamily="18" charset="0"/>
                      </a:rPr>
                      <m:t> </m:t>
                    </m:r>
                    <m:d>
                      <m:dPr>
                        <m:ctrlPr>
                          <a:rPr lang="en-CA" b="0" i="1" smtClean="0">
                            <a:latin typeface="Cambria Math" panose="02040503050406030204" pitchFamily="18" charset="0"/>
                          </a:rPr>
                        </m:ctrlPr>
                      </m:dPr>
                      <m:e>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𝑦</m:t>
                            </m:r>
                          </m:e>
                        </m:acc>
                        <m:r>
                          <a:rPr lang="en-CA" b="0" i="1" smtClean="0">
                            <a:latin typeface="Cambria Math" panose="02040503050406030204" pitchFamily="18" charset="0"/>
                          </a:rPr>
                          <m:t>,</m:t>
                        </m:r>
                        <m:r>
                          <a:rPr lang="en-CA" b="0" i="1" smtClean="0">
                            <a:latin typeface="Cambria Math" panose="02040503050406030204" pitchFamily="18" charset="0"/>
                          </a:rPr>
                          <m:t>𝑦</m:t>
                        </m:r>
                      </m:e>
                    </m:d>
                    <m:r>
                      <a:rPr lang="en-CA" b="0" i="0" smtClean="0">
                        <a:latin typeface="Cambria Math" panose="02040503050406030204" pitchFamily="18" charset="0"/>
                      </a:rPr>
                      <m:t>=−</m:t>
                    </m:r>
                    <m:d>
                      <m:dPr>
                        <m:ctrlPr>
                          <a:rPr lang="en-CA" b="0" i="1" smtClean="0">
                            <a:latin typeface="Cambria Math" panose="02040503050406030204" pitchFamily="18" charset="0"/>
                          </a:rPr>
                        </m:ctrlPr>
                      </m:dPr>
                      <m:e>
                        <m:r>
                          <m:rPr>
                            <m:sty m:val="p"/>
                          </m:rPr>
                          <a:rPr lang="en-CA" b="0" i="0" smtClean="0">
                            <a:latin typeface="Cambria Math" panose="02040503050406030204" pitchFamily="18" charset="0"/>
                          </a:rPr>
                          <m:t>ylog</m:t>
                        </m:r>
                        <m:acc>
                          <m:accPr>
                            <m:chr m:val="̂"/>
                            <m:ctrlPr>
                              <a:rPr lang="en-CA" i="1">
                                <a:latin typeface="Cambria Math" panose="02040503050406030204" pitchFamily="18" charset="0"/>
                              </a:rPr>
                            </m:ctrlPr>
                          </m:accPr>
                          <m:e>
                            <m:r>
                              <a:rPr lang="en-CA" i="1">
                                <a:latin typeface="Cambria Math" panose="02040503050406030204" pitchFamily="18" charset="0"/>
                              </a:rPr>
                              <m:t>𝑦</m:t>
                            </m:r>
                          </m:e>
                        </m:acc>
                        <m:r>
                          <a:rPr lang="en-CA" b="0" i="1" smtClean="0">
                            <a:latin typeface="Cambria Math" panose="02040503050406030204" pitchFamily="18" charset="0"/>
                          </a:rPr>
                          <m:t>+</m:t>
                        </m:r>
                        <m:d>
                          <m:dPr>
                            <m:ctrlPr>
                              <a:rPr lang="en-CA" b="0" i="1" smtClean="0">
                                <a:latin typeface="Cambria Math" panose="02040503050406030204" pitchFamily="18" charset="0"/>
                              </a:rPr>
                            </m:ctrlPr>
                          </m:dPr>
                          <m:e>
                            <m:r>
                              <a:rPr lang="en-CA" b="0" i="1" smtClean="0">
                                <a:latin typeface="Cambria Math" panose="02040503050406030204" pitchFamily="18" charset="0"/>
                              </a:rPr>
                              <m:t>1−</m:t>
                            </m:r>
                            <m:r>
                              <a:rPr lang="en-CA" b="0" i="1" smtClean="0">
                                <a:latin typeface="Cambria Math" panose="02040503050406030204" pitchFamily="18" charset="0"/>
                              </a:rPr>
                              <m:t>𝑦</m:t>
                            </m:r>
                          </m:e>
                        </m:d>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1−</m:t>
                                </m:r>
                                <m:acc>
                                  <m:accPr>
                                    <m:chr m:val="̂"/>
                                    <m:ctrlPr>
                                      <a:rPr lang="en-CA" i="1">
                                        <a:latin typeface="Cambria Math" panose="02040503050406030204" pitchFamily="18" charset="0"/>
                                      </a:rPr>
                                    </m:ctrlPr>
                                  </m:accPr>
                                  <m:e>
                                    <m:r>
                                      <a:rPr lang="en-CA" i="1">
                                        <a:latin typeface="Cambria Math" panose="02040503050406030204" pitchFamily="18" charset="0"/>
                                      </a:rPr>
                                      <m:t>𝑦</m:t>
                                    </m:r>
                                  </m:e>
                                </m:acc>
                              </m:e>
                            </m:d>
                          </m:e>
                        </m:func>
                      </m:e>
                    </m:d>
                  </m:oMath>
                </a14:m>
                <a:endParaRPr lang="en-CA" b="0" dirty="0"/>
              </a:p>
              <a:p>
                <a:r>
                  <a:rPr lang="en-US" dirty="0"/>
                  <a:t>If </a:t>
                </a:r>
                <a14:m>
                  <m:oMath xmlns:m="http://schemas.openxmlformats.org/officeDocument/2006/math">
                    <m:r>
                      <a:rPr lang="en-CA" b="0" i="1" smtClean="0">
                        <a:latin typeface="Cambria Math" panose="02040503050406030204" pitchFamily="18" charset="0"/>
                      </a:rPr>
                      <m:t>𝑦</m:t>
                    </m:r>
                    <m:r>
                      <a:rPr lang="en-CA" b="0" i="1" smtClean="0">
                        <a:latin typeface="Cambria Math" panose="02040503050406030204" pitchFamily="18" charset="0"/>
                      </a:rPr>
                      <m:t>=1:</m:t>
                    </m:r>
                    <m:r>
                      <a:rPr lang="en-CA" i="1">
                        <a:latin typeface="Cambria Math" panose="02040503050406030204" pitchFamily="18" charset="0"/>
                        <a:ea typeface="Cambria Math" panose="02040503050406030204" pitchFamily="18" charset="0"/>
                      </a:rPr>
                      <m:t>ℒ</m:t>
                    </m:r>
                    <m:d>
                      <m:dPr>
                        <m:ctrlPr>
                          <a:rPr lang="en-CA" i="1" smtClean="0">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𝑦</m:t>
                            </m:r>
                          </m:e>
                        </m:acc>
                        <m:r>
                          <a:rPr lang="en-CA" i="1">
                            <a:latin typeface="Cambria Math" panose="02040503050406030204" pitchFamily="18" charset="0"/>
                          </a:rPr>
                          <m:t>,</m:t>
                        </m:r>
                        <m:r>
                          <a:rPr lang="en-CA" i="1">
                            <a:latin typeface="Cambria Math" panose="02040503050406030204" pitchFamily="18" charset="0"/>
                          </a:rPr>
                          <m:t>𝑦</m:t>
                        </m:r>
                      </m:e>
                    </m:d>
                    <m:r>
                      <a:rPr lang="en-CA">
                        <a:latin typeface="Cambria Math" panose="02040503050406030204" pitchFamily="18" charset="0"/>
                      </a:rPr>
                      <m:t>=</m:t>
                    </m:r>
                    <m:r>
                      <a:rPr lang="en-CA" b="0" i="0" smtClean="0">
                        <a:latin typeface="Cambria Math" panose="02040503050406030204" pitchFamily="18" charset="0"/>
                      </a:rPr>
                      <m:t>−</m:t>
                    </m:r>
                    <m:r>
                      <m:rPr>
                        <m:sty m:val="p"/>
                      </m:rPr>
                      <a:rPr lang="en-CA" b="0" i="0" smtClean="0">
                        <a:latin typeface="Cambria Math" panose="02040503050406030204" pitchFamily="18" charset="0"/>
                      </a:rPr>
                      <m:t>log</m:t>
                    </m:r>
                    <m:acc>
                      <m:accPr>
                        <m:chr m:val="̂"/>
                        <m:ctrlPr>
                          <a:rPr lang="en-CA" i="1">
                            <a:latin typeface="Cambria Math" panose="02040503050406030204" pitchFamily="18" charset="0"/>
                          </a:rPr>
                        </m:ctrlPr>
                      </m:accPr>
                      <m:e>
                        <m:r>
                          <a:rPr lang="en-CA" i="1">
                            <a:latin typeface="Cambria Math" panose="02040503050406030204" pitchFamily="18" charset="0"/>
                          </a:rPr>
                          <m:t>𝑦</m:t>
                        </m:r>
                      </m:e>
                    </m:acc>
                  </m:oMath>
                </a14:m>
                <a:r>
                  <a:rPr lang="en-US" dirty="0"/>
                  <a:t>. We want </a:t>
                </a:r>
                <a14:m>
                  <m:oMath xmlns:m="http://schemas.openxmlformats.org/officeDocument/2006/math">
                    <m:r>
                      <m:rPr>
                        <m:sty m:val="p"/>
                      </m:rPr>
                      <a:rPr lang="en-CA">
                        <a:latin typeface="Cambria Math" panose="02040503050406030204" pitchFamily="18" charset="0"/>
                      </a:rPr>
                      <m:t>log</m:t>
                    </m:r>
                    <m:acc>
                      <m:accPr>
                        <m:chr m:val="̂"/>
                        <m:ctrlPr>
                          <a:rPr lang="en-CA" i="1">
                            <a:latin typeface="Cambria Math" panose="02040503050406030204" pitchFamily="18" charset="0"/>
                          </a:rPr>
                        </m:ctrlPr>
                      </m:accPr>
                      <m:e>
                        <m:r>
                          <a:rPr lang="en-CA" i="1">
                            <a:latin typeface="Cambria Math" panose="02040503050406030204" pitchFamily="18" charset="0"/>
                          </a:rPr>
                          <m:t>𝑦</m:t>
                        </m:r>
                      </m:e>
                    </m:acc>
                  </m:oMath>
                </a14:m>
                <a:r>
                  <a:rPr lang="en-US" dirty="0"/>
                  <a:t> large,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𝑦</m:t>
                        </m:r>
                      </m:e>
                    </m:acc>
                  </m:oMath>
                </a14:m>
                <a:r>
                  <a:rPr lang="en-US" dirty="0"/>
                  <a:t> large</a:t>
                </a:r>
              </a:p>
              <a:p>
                <a:r>
                  <a:rPr lang="en-US" dirty="0"/>
                  <a:t>If </a:t>
                </a:r>
                <a14:m>
                  <m:oMath xmlns:m="http://schemas.openxmlformats.org/officeDocument/2006/math">
                    <m:r>
                      <a:rPr lang="en-CA" i="1">
                        <a:latin typeface="Cambria Math" panose="02040503050406030204" pitchFamily="18" charset="0"/>
                      </a:rPr>
                      <m:t>𝑦</m:t>
                    </m:r>
                    <m:r>
                      <a:rPr lang="en-CA" i="1">
                        <a:latin typeface="Cambria Math" panose="02040503050406030204" pitchFamily="18" charset="0"/>
                      </a:rPr>
                      <m:t>=0:</m:t>
                    </m:r>
                    <m:r>
                      <a:rPr lang="en-CA" i="1">
                        <a:latin typeface="Cambria Math" panose="02040503050406030204" pitchFamily="18" charset="0"/>
                        <a:ea typeface="Cambria Math" panose="02040503050406030204" pitchFamily="18" charset="0"/>
                      </a:rPr>
                      <m:t>ℒ</m:t>
                    </m:r>
                    <m:d>
                      <m:dPr>
                        <m:ctrlPr>
                          <a:rPr lang="en-CA" i="1">
                            <a:latin typeface="Cambria Math" panose="02040503050406030204" pitchFamily="18" charset="0"/>
                          </a:rPr>
                        </m:ctrlPr>
                      </m:dPr>
                      <m:e>
                        <m:acc>
                          <m:accPr>
                            <m:chr m:val="̂"/>
                            <m:ctrlPr>
                              <a:rPr lang="en-CA" i="1">
                                <a:latin typeface="Cambria Math" panose="02040503050406030204" pitchFamily="18" charset="0"/>
                              </a:rPr>
                            </m:ctrlPr>
                          </m:accPr>
                          <m:e>
                            <m:r>
                              <a:rPr lang="en-CA" i="1">
                                <a:latin typeface="Cambria Math" panose="02040503050406030204" pitchFamily="18" charset="0"/>
                              </a:rPr>
                              <m:t>𝑦</m:t>
                            </m:r>
                          </m:e>
                        </m:acc>
                        <m:r>
                          <a:rPr lang="en-CA" i="1">
                            <a:latin typeface="Cambria Math" panose="02040503050406030204" pitchFamily="18" charset="0"/>
                          </a:rPr>
                          <m:t>,</m:t>
                        </m:r>
                        <m:r>
                          <a:rPr lang="en-CA" i="1">
                            <a:latin typeface="Cambria Math" panose="02040503050406030204" pitchFamily="18" charset="0"/>
                          </a:rPr>
                          <m:t>𝑦</m:t>
                        </m:r>
                      </m:e>
                    </m:d>
                    <m:r>
                      <a:rPr lang="en-CA">
                        <a:latin typeface="Cambria Math" panose="02040503050406030204" pitchFamily="18" charset="0"/>
                      </a:rPr>
                      <m:t>=−</m:t>
                    </m:r>
                    <m:r>
                      <m:rPr>
                        <m:sty m:val="p"/>
                      </m:rPr>
                      <a:rPr lang="en-CA">
                        <a:latin typeface="Cambria Math" panose="02040503050406030204" pitchFamily="18" charset="0"/>
                      </a:rPr>
                      <m:t>log</m:t>
                    </m:r>
                    <m:d>
                      <m:dPr>
                        <m:ctrlPr>
                          <a:rPr lang="en-CA" b="0" i="1" smtClean="0">
                            <a:latin typeface="Cambria Math" panose="02040503050406030204" pitchFamily="18" charset="0"/>
                          </a:rPr>
                        </m:ctrlPr>
                      </m:dPr>
                      <m:e>
                        <m:r>
                          <a:rPr lang="en-CA" b="0" i="1" smtClean="0">
                            <a:latin typeface="Cambria Math" panose="02040503050406030204" pitchFamily="18" charset="0"/>
                          </a:rPr>
                          <m:t>1−</m:t>
                        </m:r>
                        <m:acc>
                          <m:accPr>
                            <m:chr m:val="̂"/>
                            <m:ctrlPr>
                              <a:rPr lang="en-CA" i="1">
                                <a:latin typeface="Cambria Math" panose="02040503050406030204" pitchFamily="18" charset="0"/>
                              </a:rPr>
                            </m:ctrlPr>
                          </m:accPr>
                          <m:e>
                            <m:r>
                              <a:rPr lang="en-CA" i="1">
                                <a:latin typeface="Cambria Math" panose="02040503050406030204" pitchFamily="18" charset="0"/>
                              </a:rPr>
                              <m:t>𝑦</m:t>
                            </m:r>
                          </m:e>
                        </m:acc>
                      </m:e>
                    </m:d>
                    <m:r>
                      <a:rPr lang="en-CA" b="0" i="1" smtClean="0">
                        <a:latin typeface="Cambria Math" panose="02040503050406030204" pitchFamily="18" charset="0"/>
                      </a:rPr>
                      <m:t>.  </m:t>
                    </m:r>
                    <m:r>
                      <a:rPr lang="en-CA" b="0" i="1" smtClean="0">
                        <a:latin typeface="Cambria Math" panose="02040503050406030204" pitchFamily="18" charset="0"/>
                      </a:rPr>
                      <m:t>𝑤𝑒</m:t>
                    </m:r>
                    <m:r>
                      <a:rPr lang="en-CA" b="0" i="1" smtClean="0">
                        <a:latin typeface="Cambria Math" panose="02040503050406030204" pitchFamily="18" charset="0"/>
                      </a:rPr>
                      <m:t> </m:t>
                    </m:r>
                    <m:r>
                      <a:rPr lang="en-CA" b="0" i="1" smtClean="0">
                        <a:latin typeface="Cambria Math" panose="02040503050406030204" pitchFamily="18" charset="0"/>
                      </a:rPr>
                      <m:t>𝑤𝑎𝑛𝑡</m:t>
                    </m:r>
                    <m:d>
                      <m:dPr>
                        <m:ctrlPr>
                          <a:rPr lang="en-CA" i="1">
                            <a:latin typeface="Cambria Math" panose="02040503050406030204" pitchFamily="18" charset="0"/>
                          </a:rPr>
                        </m:ctrlPr>
                      </m:dPr>
                      <m:e>
                        <m:r>
                          <a:rPr lang="en-CA" i="1">
                            <a:latin typeface="Cambria Math" panose="02040503050406030204" pitchFamily="18" charset="0"/>
                          </a:rPr>
                          <m:t>1−</m:t>
                        </m:r>
                        <m:acc>
                          <m:accPr>
                            <m:chr m:val="̂"/>
                            <m:ctrlPr>
                              <a:rPr lang="en-CA" i="1">
                                <a:latin typeface="Cambria Math" panose="02040503050406030204" pitchFamily="18" charset="0"/>
                              </a:rPr>
                            </m:ctrlPr>
                          </m:accPr>
                          <m:e>
                            <m:r>
                              <a:rPr lang="en-CA" i="1">
                                <a:latin typeface="Cambria Math" panose="02040503050406030204" pitchFamily="18" charset="0"/>
                              </a:rPr>
                              <m:t>𝑦</m:t>
                            </m:r>
                          </m:e>
                        </m:acc>
                      </m:e>
                    </m:d>
                  </m:oMath>
                </a14:m>
                <a:r>
                  <a:rPr lang="en-US" dirty="0"/>
                  <a:t> large, </a:t>
                </a:r>
                <a14:m>
                  <m:oMath xmlns:m="http://schemas.openxmlformats.org/officeDocument/2006/math">
                    <m:acc>
                      <m:accPr>
                        <m:chr m:val="̂"/>
                        <m:ctrlPr>
                          <a:rPr lang="en-CA" i="1">
                            <a:latin typeface="Cambria Math" panose="02040503050406030204" pitchFamily="18" charset="0"/>
                          </a:rPr>
                        </m:ctrlPr>
                      </m:accPr>
                      <m:e>
                        <m:r>
                          <a:rPr lang="en-CA" i="1">
                            <a:latin typeface="Cambria Math" panose="02040503050406030204" pitchFamily="18" charset="0"/>
                          </a:rPr>
                          <m:t>𝑦</m:t>
                        </m:r>
                      </m:e>
                    </m:acc>
                  </m:oMath>
                </a14:m>
                <a:r>
                  <a:rPr lang="en-US" dirty="0"/>
                  <a:t>  small</a:t>
                </a:r>
              </a:p>
              <a:p>
                <a:r>
                  <a:rPr lang="en-US" dirty="0"/>
                  <a:t>Cost function: </a:t>
                </a:r>
              </a:p>
              <a:p>
                <a14:m>
                  <m:oMath xmlns:m="http://schemas.openxmlformats.org/officeDocument/2006/math">
                    <m:r>
                      <a:rPr lang="en-CA" sz="2600" b="0" i="1" smtClean="0">
                        <a:latin typeface="Cambria Math" panose="02040503050406030204" pitchFamily="18" charset="0"/>
                      </a:rPr>
                      <m:t>𝐽</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𝑤</m:t>
                        </m:r>
                        <m:r>
                          <a:rPr lang="en-CA" sz="2600" b="0" i="1" smtClean="0">
                            <a:latin typeface="Cambria Math" panose="02040503050406030204" pitchFamily="18" charset="0"/>
                          </a:rPr>
                          <m:t>,</m:t>
                        </m:r>
                        <m:r>
                          <a:rPr lang="en-CA" sz="2600" b="0" i="1" smtClean="0">
                            <a:latin typeface="Cambria Math" panose="02040503050406030204" pitchFamily="18" charset="0"/>
                          </a:rPr>
                          <m:t>𝑏</m:t>
                        </m:r>
                      </m:e>
                    </m:d>
                    <m:r>
                      <a:rPr lang="en-CA" sz="2600" b="0" i="1" smtClean="0">
                        <a:latin typeface="Cambria Math" panose="02040503050406030204" pitchFamily="18" charset="0"/>
                      </a:rPr>
                      <m:t>=</m:t>
                    </m:r>
                    <m:f>
                      <m:fPr>
                        <m:ctrlPr>
                          <a:rPr lang="en-CA" sz="2600" b="0" i="1" smtClean="0">
                            <a:latin typeface="Cambria Math" panose="02040503050406030204" pitchFamily="18" charset="0"/>
                          </a:rPr>
                        </m:ctrlPr>
                      </m:fPr>
                      <m:num>
                        <m:r>
                          <a:rPr lang="en-CA" sz="2600" b="0" i="1" smtClean="0">
                            <a:latin typeface="Cambria Math" panose="02040503050406030204" pitchFamily="18" charset="0"/>
                          </a:rPr>
                          <m:t>1</m:t>
                        </m:r>
                      </m:num>
                      <m:den>
                        <m:r>
                          <a:rPr lang="en-CA" sz="2600" b="0" i="1" smtClean="0">
                            <a:latin typeface="Cambria Math" panose="02040503050406030204" pitchFamily="18" charset="0"/>
                          </a:rPr>
                          <m:t>𝑚</m:t>
                        </m:r>
                      </m:den>
                    </m:f>
                    <m:nary>
                      <m:naryPr>
                        <m:chr m:val="∑"/>
                        <m:ctrlPr>
                          <a:rPr lang="en-CA" sz="2600" b="0" i="1" smtClean="0">
                            <a:latin typeface="Cambria Math" panose="02040503050406030204" pitchFamily="18" charset="0"/>
                          </a:rPr>
                        </m:ctrlPr>
                      </m:naryPr>
                      <m:sub>
                        <m:r>
                          <m:rPr>
                            <m:brk m:alnAt="23"/>
                          </m:rPr>
                          <a:rPr lang="en-CA" sz="2600" b="0" i="1" smtClean="0">
                            <a:latin typeface="Cambria Math" panose="02040503050406030204" pitchFamily="18" charset="0"/>
                          </a:rPr>
                          <m:t>𝑖</m:t>
                        </m:r>
                        <m:r>
                          <a:rPr lang="en-CA" sz="2600" b="0" i="1" smtClean="0">
                            <a:latin typeface="Cambria Math" panose="02040503050406030204" pitchFamily="18" charset="0"/>
                          </a:rPr>
                          <m:t>=1</m:t>
                        </m:r>
                      </m:sub>
                      <m:sup>
                        <m:r>
                          <a:rPr lang="en-CA" sz="2600" b="0" i="1" smtClean="0">
                            <a:latin typeface="Cambria Math" panose="02040503050406030204" pitchFamily="18" charset="0"/>
                          </a:rPr>
                          <m:t>𝑚</m:t>
                        </m:r>
                      </m:sup>
                      <m:e>
                        <m:r>
                          <a:rPr lang="en-CA" sz="2600" i="1">
                            <a:latin typeface="Cambria Math" panose="02040503050406030204" pitchFamily="18" charset="0"/>
                            <a:ea typeface="Cambria Math" panose="02040503050406030204" pitchFamily="18" charset="0"/>
                          </a:rPr>
                          <m:t>ℒ</m:t>
                        </m:r>
                        <m:d>
                          <m:dPr>
                            <m:ctrlPr>
                              <a:rPr lang="en-CA" sz="2600" b="0" i="1" smtClean="0">
                                <a:latin typeface="Cambria Math" panose="02040503050406030204" pitchFamily="18" charset="0"/>
                              </a:rPr>
                            </m:ctrlPr>
                          </m:dPr>
                          <m:e>
                            <m:sSup>
                              <m:sSupPr>
                                <m:ctrlPr>
                                  <a:rPr lang="en-CA" sz="2600" b="0" i="1" smtClean="0">
                                    <a:latin typeface="Cambria Math" panose="02040503050406030204" pitchFamily="18" charset="0"/>
                                  </a:rPr>
                                </m:ctrlPr>
                              </m:sSupPr>
                              <m:e>
                                <m:acc>
                                  <m:accPr>
                                    <m:chr m:val="̂"/>
                                    <m:ctrlPr>
                                      <a:rPr lang="en-CA" sz="2600" b="0" i="1" smtClean="0">
                                        <a:latin typeface="Cambria Math" panose="02040503050406030204" pitchFamily="18" charset="0"/>
                                      </a:rPr>
                                    </m:ctrlPr>
                                  </m:accPr>
                                  <m:e>
                                    <m:r>
                                      <a:rPr lang="en-CA" sz="2600" b="0" i="1" smtClean="0">
                                        <a:latin typeface="Cambria Math" panose="02040503050406030204" pitchFamily="18" charset="0"/>
                                      </a:rPr>
                                      <m:t>𝑦</m:t>
                                    </m:r>
                                  </m:e>
                                </m:acc>
                              </m:e>
                              <m:sup>
                                <m:r>
                                  <a:rPr lang="en-CA" sz="2600" b="0" i="1" smtClean="0">
                                    <a:latin typeface="Cambria Math" panose="02040503050406030204" pitchFamily="18" charset="0"/>
                                  </a:rPr>
                                  <m:t>(</m:t>
                                </m:r>
                                <m:r>
                                  <a:rPr lang="en-CA" sz="2600" b="0" i="1" smtClean="0">
                                    <a:latin typeface="Cambria Math" panose="02040503050406030204" pitchFamily="18" charset="0"/>
                                  </a:rPr>
                                  <m:t>𝑖</m:t>
                                </m:r>
                                <m:r>
                                  <a:rPr lang="en-CA" sz="2600" b="0" i="1" smtClean="0">
                                    <a:latin typeface="Cambria Math" panose="02040503050406030204" pitchFamily="18" charset="0"/>
                                  </a:rPr>
                                  <m:t>)</m:t>
                                </m:r>
                              </m:sup>
                            </m:sSup>
                            <m:r>
                              <a:rPr lang="en-CA" sz="2600" b="0" i="1" smtClean="0">
                                <a:latin typeface="Cambria Math" panose="02040503050406030204" pitchFamily="18" charset="0"/>
                              </a:rPr>
                              <m:t>,</m:t>
                            </m:r>
                            <m:sSup>
                              <m:sSupPr>
                                <m:ctrlPr>
                                  <a:rPr lang="en-CA" sz="2600" b="0" i="1" smtClean="0">
                                    <a:latin typeface="Cambria Math" panose="02040503050406030204" pitchFamily="18" charset="0"/>
                                  </a:rPr>
                                </m:ctrlPr>
                              </m:sSupPr>
                              <m:e>
                                <m:r>
                                  <a:rPr lang="en-CA" sz="2600" b="0" i="1" smtClean="0">
                                    <a:latin typeface="Cambria Math" panose="02040503050406030204" pitchFamily="18" charset="0"/>
                                  </a:rPr>
                                  <m:t>𝑦</m:t>
                                </m:r>
                              </m:e>
                              <m:sup>
                                <m:r>
                                  <a:rPr lang="en-CA" sz="2600" b="0" i="1" smtClean="0">
                                    <a:latin typeface="Cambria Math" panose="02040503050406030204" pitchFamily="18" charset="0"/>
                                  </a:rPr>
                                  <m:t>(</m:t>
                                </m:r>
                                <m:r>
                                  <a:rPr lang="en-CA" sz="2600" b="0" i="1" smtClean="0">
                                    <a:latin typeface="Cambria Math" panose="02040503050406030204" pitchFamily="18" charset="0"/>
                                  </a:rPr>
                                  <m:t>𝑖</m:t>
                                </m:r>
                                <m:r>
                                  <a:rPr lang="en-CA" sz="2600" b="0" i="1" smtClean="0">
                                    <a:latin typeface="Cambria Math" panose="02040503050406030204" pitchFamily="18" charset="0"/>
                                  </a:rPr>
                                  <m:t>)</m:t>
                                </m:r>
                              </m:sup>
                            </m:sSup>
                          </m:e>
                        </m:d>
                        <m:r>
                          <a:rPr lang="en-CA" sz="2600" b="0" i="1" smtClean="0">
                            <a:latin typeface="Cambria Math" panose="02040503050406030204" pitchFamily="18" charset="0"/>
                          </a:rPr>
                          <m:t>=−</m:t>
                        </m:r>
                        <m:f>
                          <m:fPr>
                            <m:ctrlPr>
                              <a:rPr lang="en-CA" sz="2600" b="0" i="1" smtClean="0">
                                <a:latin typeface="Cambria Math" panose="02040503050406030204" pitchFamily="18" charset="0"/>
                              </a:rPr>
                            </m:ctrlPr>
                          </m:fPr>
                          <m:num>
                            <m:r>
                              <a:rPr lang="en-CA" sz="2600" b="0" i="1" smtClean="0">
                                <a:latin typeface="Cambria Math" panose="02040503050406030204" pitchFamily="18" charset="0"/>
                              </a:rPr>
                              <m:t>1</m:t>
                            </m:r>
                          </m:num>
                          <m:den>
                            <m:r>
                              <a:rPr lang="en-CA" sz="2600" b="0" i="1" smtClean="0">
                                <a:latin typeface="Cambria Math" panose="02040503050406030204" pitchFamily="18" charset="0"/>
                              </a:rPr>
                              <m:t>𝑚</m:t>
                            </m:r>
                          </m:den>
                        </m:f>
                        <m:nary>
                          <m:naryPr>
                            <m:chr m:val="∑"/>
                            <m:ctrlPr>
                              <a:rPr lang="en-CA" sz="2600" b="0" i="1" smtClean="0">
                                <a:latin typeface="Cambria Math" panose="02040503050406030204" pitchFamily="18" charset="0"/>
                              </a:rPr>
                            </m:ctrlPr>
                          </m:naryPr>
                          <m:sub>
                            <m:r>
                              <m:rPr>
                                <m:brk m:alnAt="23"/>
                              </m:rPr>
                              <a:rPr lang="en-CA" sz="2600" b="0" i="1" smtClean="0">
                                <a:latin typeface="Cambria Math" panose="02040503050406030204" pitchFamily="18" charset="0"/>
                              </a:rPr>
                              <m:t>𝑖</m:t>
                            </m:r>
                            <m:r>
                              <a:rPr lang="en-CA" sz="2600" b="0" i="1" smtClean="0">
                                <a:latin typeface="Cambria Math" panose="02040503050406030204" pitchFamily="18" charset="0"/>
                              </a:rPr>
                              <m:t>=1</m:t>
                            </m:r>
                          </m:sub>
                          <m:sup>
                            <m:r>
                              <a:rPr lang="en-CA" sz="2600" b="0" i="1" smtClean="0">
                                <a:latin typeface="Cambria Math" panose="02040503050406030204" pitchFamily="18" charset="0"/>
                              </a:rPr>
                              <m:t>𝑚</m:t>
                            </m:r>
                          </m:sup>
                          <m:e>
                            <m:d>
                              <m:dPr>
                                <m:begChr m:val="["/>
                                <m:endChr m:val="]"/>
                                <m:ctrlPr>
                                  <a:rPr lang="en-CA" sz="2600" b="0" i="1" smtClean="0">
                                    <a:latin typeface="Cambria Math" panose="02040503050406030204" pitchFamily="18" charset="0"/>
                                  </a:rPr>
                                </m:ctrlPr>
                              </m:dPr>
                              <m:e>
                                <m:sSup>
                                  <m:sSupPr>
                                    <m:ctrlPr>
                                      <a:rPr lang="en-CA" sz="2600" b="0" i="1" smtClean="0">
                                        <a:latin typeface="Cambria Math" panose="02040503050406030204" pitchFamily="18" charset="0"/>
                                      </a:rPr>
                                    </m:ctrlPr>
                                  </m:sSupPr>
                                  <m:e>
                                    <m:r>
                                      <a:rPr lang="en-CA" sz="2600" b="0" i="1" smtClean="0">
                                        <a:latin typeface="Cambria Math" panose="02040503050406030204" pitchFamily="18" charset="0"/>
                                      </a:rPr>
                                      <m:t>𝑦</m:t>
                                    </m:r>
                                  </m:e>
                                  <m:sup>
                                    <m:r>
                                      <a:rPr lang="en-CA" sz="2600" b="0" i="1" smtClean="0">
                                        <a:latin typeface="Cambria Math" panose="02040503050406030204" pitchFamily="18" charset="0"/>
                                      </a:rPr>
                                      <m:t>(</m:t>
                                    </m:r>
                                    <m:r>
                                      <a:rPr lang="en-CA" sz="2600" b="0" i="1" smtClean="0">
                                        <a:latin typeface="Cambria Math" panose="02040503050406030204" pitchFamily="18" charset="0"/>
                                      </a:rPr>
                                      <m:t>𝑖</m:t>
                                    </m:r>
                                    <m:r>
                                      <a:rPr lang="en-CA" sz="2600" b="0" i="1" smtClean="0">
                                        <a:latin typeface="Cambria Math" panose="02040503050406030204" pitchFamily="18" charset="0"/>
                                      </a:rPr>
                                      <m:t>)</m:t>
                                    </m:r>
                                  </m:sup>
                                </m:sSup>
                                <m:r>
                                  <a:rPr lang="en-CA" sz="2600" b="0" i="1" smtClean="0">
                                    <a:latin typeface="Cambria Math" panose="02040503050406030204" pitchFamily="18" charset="0"/>
                                  </a:rPr>
                                  <m:t>𝑙𝑜𝑔</m:t>
                                </m:r>
                                <m:sSup>
                                  <m:sSupPr>
                                    <m:ctrlPr>
                                      <a:rPr lang="en-CA" sz="2600" b="0" i="1" smtClean="0">
                                        <a:latin typeface="Cambria Math" panose="02040503050406030204" pitchFamily="18" charset="0"/>
                                      </a:rPr>
                                    </m:ctrlPr>
                                  </m:sSupPr>
                                  <m:e>
                                    <m:acc>
                                      <m:accPr>
                                        <m:chr m:val="̂"/>
                                        <m:ctrlPr>
                                          <a:rPr lang="en-CA" sz="2600" b="0" i="1" smtClean="0">
                                            <a:latin typeface="Cambria Math" panose="02040503050406030204" pitchFamily="18" charset="0"/>
                                          </a:rPr>
                                        </m:ctrlPr>
                                      </m:accPr>
                                      <m:e>
                                        <m:r>
                                          <a:rPr lang="en-CA" sz="2600" b="0" i="1" smtClean="0">
                                            <a:latin typeface="Cambria Math" panose="02040503050406030204" pitchFamily="18" charset="0"/>
                                          </a:rPr>
                                          <m:t>𝑦</m:t>
                                        </m:r>
                                      </m:e>
                                    </m:acc>
                                  </m:e>
                                  <m:sup>
                                    <m:r>
                                      <a:rPr lang="en-CA" sz="2600" b="0" i="1" smtClean="0">
                                        <a:latin typeface="Cambria Math" panose="02040503050406030204" pitchFamily="18" charset="0"/>
                                      </a:rPr>
                                      <m:t>(</m:t>
                                    </m:r>
                                    <m:r>
                                      <a:rPr lang="en-CA" sz="2600" b="0" i="1" smtClean="0">
                                        <a:latin typeface="Cambria Math" panose="02040503050406030204" pitchFamily="18" charset="0"/>
                                      </a:rPr>
                                      <m:t>𝑖</m:t>
                                    </m:r>
                                    <m:r>
                                      <a:rPr lang="en-CA" sz="2600" b="0" i="1" smtClean="0">
                                        <a:latin typeface="Cambria Math" panose="02040503050406030204" pitchFamily="18" charset="0"/>
                                      </a:rPr>
                                      <m:t>)</m:t>
                                    </m:r>
                                  </m:sup>
                                </m:sSup>
                                <m:r>
                                  <a:rPr lang="en-CA" sz="2600" b="0" i="1" smtClean="0">
                                    <a:latin typeface="Cambria Math" panose="02040503050406030204" pitchFamily="18" charset="0"/>
                                  </a:rPr>
                                  <m:t>+</m:t>
                                </m:r>
                                <m:d>
                                  <m:dPr>
                                    <m:ctrlPr>
                                      <a:rPr lang="en-CA" sz="2600" b="0" i="1" smtClean="0">
                                        <a:latin typeface="Cambria Math" panose="02040503050406030204" pitchFamily="18" charset="0"/>
                                      </a:rPr>
                                    </m:ctrlPr>
                                  </m:dPr>
                                  <m:e>
                                    <m:r>
                                      <a:rPr lang="en-CA" sz="2600" b="0" i="1" smtClean="0">
                                        <a:latin typeface="Cambria Math" panose="02040503050406030204" pitchFamily="18" charset="0"/>
                                      </a:rPr>
                                      <m:t>1−</m:t>
                                    </m:r>
                                    <m:sSup>
                                      <m:sSupPr>
                                        <m:ctrlPr>
                                          <a:rPr lang="en-CA" sz="2600" b="0" i="1" smtClean="0">
                                            <a:latin typeface="Cambria Math" panose="02040503050406030204" pitchFamily="18" charset="0"/>
                                          </a:rPr>
                                        </m:ctrlPr>
                                      </m:sSupPr>
                                      <m:e>
                                        <m:r>
                                          <a:rPr lang="en-CA" sz="2600" b="0" i="1" smtClean="0">
                                            <a:latin typeface="Cambria Math" panose="02040503050406030204" pitchFamily="18" charset="0"/>
                                          </a:rPr>
                                          <m:t>𝑦</m:t>
                                        </m:r>
                                      </m:e>
                                      <m:sup>
                                        <m:r>
                                          <a:rPr lang="en-CA" sz="2600" b="0" i="1" smtClean="0">
                                            <a:latin typeface="Cambria Math" panose="02040503050406030204" pitchFamily="18" charset="0"/>
                                          </a:rPr>
                                          <m:t>(</m:t>
                                        </m:r>
                                        <m:r>
                                          <a:rPr lang="en-CA" sz="2600" b="0" i="1" smtClean="0">
                                            <a:latin typeface="Cambria Math" panose="02040503050406030204" pitchFamily="18" charset="0"/>
                                          </a:rPr>
                                          <m:t>𝑖</m:t>
                                        </m:r>
                                        <m:r>
                                          <a:rPr lang="en-CA" sz="2600" b="0" i="1" smtClean="0">
                                            <a:latin typeface="Cambria Math" panose="02040503050406030204" pitchFamily="18" charset="0"/>
                                          </a:rPr>
                                          <m:t>)</m:t>
                                        </m:r>
                                      </m:sup>
                                    </m:sSup>
                                  </m:e>
                                </m:d>
                                <m:r>
                                  <m:rPr>
                                    <m:sty m:val="p"/>
                                  </m:rPr>
                                  <a:rPr lang="en-CA" sz="2600" b="0" i="0" smtClean="0">
                                    <a:latin typeface="Cambria Math" panose="02040503050406030204" pitchFamily="18" charset="0"/>
                                  </a:rPr>
                                  <m:t>log</m:t>
                                </m:r>
                                <m:r>
                                  <a:rPr lang="en-CA" sz="2600" b="0" i="1" smtClean="0">
                                    <a:latin typeface="Cambria Math" panose="02040503050406030204" pitchFamily="18" charset="0"/>
                                  </a:rPr>
                                  <m:t>⁡(1−</m:t>
                                </m:r>
                                <m:sSup>
                                  <m:sSupPr>
                                    <m:ctrlPr>
                                      <a:rPr lang="en-CA" sz="2600" b="0" i="1" smtClean="0">
                                        <a:latin typeface="Cambria Math" panose="02040503050406030204" pitchFamily="18" charset="0"/>
                                      </a:rPr>
                                    </m:ctrlPr>
                                  </m:sSupPr>
                                  <m:e>
                                    <m:acc>
                                      <m:accPr>
                                        <m:chr m:val="̂"/>
                                        <m:ctrlPr>
                                          <a:rPr lang="en-CA" sz="2600" b="0" i="1" smtClean="0">
                                            <a:latin typeface="Cambria Math" panose="02040503050406030204" pitchFamily="18" charset="0"/>
                                          </a:rPr>
                                        </m:ctrlPr>
                                      </m:accPr>
                                      <m:e>
                                        <m:r>
                                          <a:rPr lang="en-CA" sz="2600" b="0" i="1" smtClean="0">
                                            <a:latin typeface="Cambria Math" panose="02040503050406030204" pitchFamily="18" charset="0"/>
                                          </a:rPr>
                                          <m:t>𝑦</m:t>
                                        </m:r>
                                      </m:e>
                                    </m:acc>
                                  </m:e>
                                  <m:sup>
                                    <m:r>
                                      <a:rPr lang="en-CA" sz="2600" b="0" i="1" smtClean="0">
                                        <a:latin typeface="Cambria Math" panose="02040503050406030204" pitchFamily="18" charset="0"/>
                                      </a:rPr>
                                      <m:t>(</m:t>
                                    </m:r>
                                    <m:r>
                                      <a:rPr lang="en-CA" sz="2600" b="0" i="1" smtClean="0">
                                        <a:latin typeface="Cambria Math" panose="02040503050406030204" pitchFamily="18" charset="0"/>
                                      </a:rPr>
                                      <m:t>𝑖</m:t>
                                    </m:r>
                                    <m:r>
                                      <a:rPr lang="en-CA" sz="2600" b="0" i="1" smtClean="0">
                                        <a:latin typeface="Cambria Math" panose="02040503050406030204" pitchFamily="18" charset="0"/>
                                      </a:rPr>
                                      <m:t>)</m:t>
                                    </m:r>
                                  </m:sup>
                                </m:sSup>
                                <m:r>
                                  <a:rPr lang="en-CA" sz="2600" b="0" i="1" smtClean="0">
                                    <a:latin typeface="Cambria Math" panose="02040503050406030204" pitchFamily="18" charset="0"/>
                                  </a:rPr>
                                  <m:t>)</m:t>
                                </m:r>
                              </m:e>
                            </m:d>
                          </m:e>
                        </m:nary>
                      </m:e>
                    </m:nary>
                  </m:oMath>
                </a14:m>
                <a:endParaRPr lang="en-US" sz="2600" dirty="0"/>
              </a:p>
            </p:txBody>
          </p:sp>
        </mc:Choice>
        <mc:Fallback xmlns="">
          <p:sp>
            <p:nvSpPr>
              <p:cNvPr id="3" name="Content Placeholder 2">
                <a:extLst>
                  <a:ext uri="{FF2B5EF4-FFF2-40B4-BE49-F238E27FC236}">
                    <a16:creationId xmlns:a16="http://schemas.microsoft.com/office/drawing/2014/main" id="{F6F14F4F-E0AA-E151-0C1A-9FBB648F12FA}"/>
                  </a:ext>
                </a:extLst>
              </p:cNvPr>
              <p:cNvSpPr>
                <a:spLocks noGrp="1" noRot="1" noChangeAspect="1" noMove="1" noResize="1" noEditPoints="1" noAdjustHandles="1" noChangeArrowheads="1" noChangeShapeType="1" noTextEdit="1"/>
              </p:cNvSpPr>
              <p:nvPr>
                <p:ph idx="1"/>
              </p:nvPr>
            </p:nvSpPr>
            <p:spPr>
              <a:xfrm>
                <a:off x="1081824" y="1902898"/>
                <a:ext cx="11006071" cy="4351338"/>
              </a:xfrm>
              <a:blipFill>
                <a:blip r:embed="rId2"/>
                <a:stretch>
                  <a:fillRect l="-806" t="-2035" b="-11047"/>
                </a:stretch>
              </a:blipFill>
            </p:spPr>
            <p:txBody>
              <a:bodyPr/>
              <a:lstStyle/>
              <a:p>
                <a:r>
                  <a:rPr lang="en-US">
                    <a:noFill/>
                  </a:rPr>
                  <a:t> </a:t>
                </a:r>
              </a:p>
            </p:txBody>
          </p:sp>
        </mc:Fallback>
      </mc:AlternateContent>
    </p:spTree>
    <p:extLst>
      <p:ext uri="{BB962C8B-B14F-4D97-AF65-F5344CB8AC3E}">
        <p14:creationId xmlns:p14="http://schemas.microsoft.com/office/powerpoint/2010/main" val="25905575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F9DD7-7AB8-3280-A386-9CDD89D0B7BF}"/>
              </a:ext>
            </a:extLst>
          </p:cNvPr>
          <p:cNvSpPr>
            <a:spLocks noGrp="1"/>
          </p:cNvSpPr>
          <p:nvPr>
            <p:ph type="title"/>
          </p:nvPr>
        </p:nvSpPr>
        <p:spPr>
          <a:xfrm>
            <a:off x="838200" y="365126"/>
            <a:ext cx="10515600" cy="659352"/>
          </a:xfrm>
        </p:spPr>
        <p:txBody>
          <a:bodyPr>
            <a:normAutofit fontScale="90000"/>
          </a:bodyPr>
          <a:lstStyle/>
          <a:p>
            <a:r>
              <a:rPr lang="en-US" dirty="0"/>
              <a:t>Gradient Descent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0EE91B-E147-A4A5-B68B-5413163547D4}"/>
                  </a:ext>
                </a:extLst>
              </p:cNvPr>
              <p:cNvSpPr>
                <a:spLocks noGrp="1"/>
              </p:cNvSpPr>
              <p:nvPr>
                <p:ph idx="1"/>
              </p:nvPr>
            </p:nvSpPr>
            <p:spPr>
              <a:xfrm>
                <a:off x="838200" y="1293222"/>
                <a:ext cx="11120907" cy="4922377"/>
              </a:xfrm>
            </p:spPr>
            <p:txBody>
              <a:bodyPr/>
              <a:lstStyle/>
              <a:p>
                <a14:m>
                  <m:oMath xmlns:m="http://schemas.openxmlformats.org/officeDocument/2006/math">
                    <m:acc>
                      <m:accPr>
                        <m:chr m:val="̂"/>
                        <m:ctrlPr>
                          <a:rPr lang="en-US" i="1">
                            <a:latin typeface="Cambria Math" panose="02040503050406030204" pitchFamily="18" charset="0"/>
                          </a:rPr>
                        </m:ctrlPr>
                      </m:accPr>
                      <m:e>
                        <m:r>
                          <a:rPr lang="en-CA" i="1">
                            <a:latin typeface="Cambria Math" panose="02040503050406030204" pitchFamily="18" charset="0"/>
                          </a:rPr>
                          <m:t>𝑦</m:t>
                        </m:r>
                      </m:e>
                    </m:acc>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𝜎</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rPr>
                      <m:t>𝑧</m:t>
                    </m:r>
                    <m:r>
                      <a:rPr lang="en-CA" i="1">
                        <a:latin typeface="Cambria Math" panose="02040503050406030204" pitchFamily="18" charset="0"/>
                      </a:rPr>
                      <m:t>)</m:t>
                    </m:r>
                  </m:oMath>
                </a14:m>
                <a:r>
                  <a:rPr lang="en-US" dirty="0"/>
                  <a:t> where </a:t>
                </a:r>
                <a14:m>
                  <m:oMath xmlns:m="http://schemas.openxmlformats.org/officeDocument/2006/math">
                    <m:r>
                      <a:rPr lang="en-CA" i="1">
                        <a:latin typeface="Cambria Math" panose="02040503050406030204" pitchFamily="18" charset="0"/>
                      </a:rPr>
                      <m:t>𝑧</m:t>
                    </m:r>
                    <m:r>
                      <a:rPr lang="en-CA" i="1">
                        <a:latin typeface="Cambria Math" panose="02040503050406030204" pitchFamily="18" charset="0"/>
                      </a:rPr>
                      <m:t>=</m:t>
                    </m:r>
                  </m:oMath>
                </a14:m>
                <a:r>
                  <a:rPr lang="en-CA" dirty="0"/>
                  <a:t>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𝑇</m:t>
                        </m:r>
                      </m:sup>
                    </m:sSup>
                    <m:r>
                      <a:rPr lang="en-CA" i="1">
                        <a:latin typeface="Cambria Math" panose="02040503050406030204" pitchFamily="18" charset="0"/>
                      </a:rPr>
                      <m:t>𝑋</m:t>
                    </m:r>
                    <m:r>
                      <a:rPr lang="en-CA" i="1">
                        <a:latin typeface="Cambria Math" panose="02040503050406030204" pitchFamily="18" charset="0"/>
                      </a:rPr>
                      <m:t>+</m:t>
                    </m:r>
                    <m:r>
                      <a:rPr lang="en-CA" i="1">
                        <a:latin typeface="Cambria Math" panose="02040503050406030204" pitchFamily="18" charset="0"/>
                      </a:rPr>
                      <m:t>𝑏</m:t>
                    </m:r>
                  </m:oMath>
                </a14:m>
                <a:endParaRPr lang="en-US" dirty="0"/>
              </a:p>
              <a:p>
                <a14:m>
                  <m:oMath xmlns:m="http://schemas.openxmlformats.org/officeDocument/2006/math">
                    <m:r>
                      <a:rPr lang="en-CA" sz="2400" i="1">
                        <a:latin typeface="Cambria Math" panose="02040503050406030204" pitchFamily="18" charset="0"/>
                      </a:rPr>
                      <m:t>𝐽</m:t>
                    </m:r>
                    <m:d>
                      <m:dPr>
                        <m:ctrlPr>
                          <a:rPr lang="en-CA" sz="2400" i="1">
                            <a:latin typeface="Cambria Math" panose="02040503050406030204" pitchFamily="18" charset="0"/>
                          </a:rPr>
                        </m:ctrlPr>
                      </m:dPr>
                      <m:e>
                        <m:r>
                          <a:rPr lang="en-CA" sz="2400" i="1">
                            <a:latin typeface="Cambria Math" panose="02040503050406030204" pitchFamily="18" charset="0"/>
                          </a:rPr>
                          <m:t>𝑤</m:t>
                        </m:r>
                        <m:r>
                          <a:rPr lang="en-CA" sz="2400" i="1">
                            <a:latin typeface="Cambria Math" panose="02040503050406030204" pitchFamily="18" charset="0"/>
                          </a:rPr>
                          <m:t>,</m:t>
                        </m:r>
                        <m:r>
                          <a:rPr lang="en-CA" sz="2400" i="1">
                            <a:latin typeface="Cambria Math" panose="02040503050406030204" pitchFamily="18" charset="0"/>
                          </a:rPr>
                          <m:t>𝑏</m:t>
                        </m:r>
                      </m:e>
                    </m:d>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1</m:t>
                        </m:r>
                      </m:num>
                      <m:den>
                        <m:r>
                          <a:rPr lang="en-CA" sz="2400" i="1">
                            <a:latin typeface="Cambria Math" panose="02040503050406030204" pitchFamily="18" charset="0"/>
                          </a:rPr>
                          <m:t>𝑚</m:t>
                        </m:r>
                      </m:den>
                    </m:f>
                    <m:nary>
                      <m:naryPr>
                        <m:chr m:val="∑"/>
                        <m:ctrlPr>
                          <a:rPr lang="en-CA" sz="2400" i="1">
                            <a:latin typeface="Cambria Math" panose="02040503050406030204" pitchFamily="18" charset="0"/>
                          </a:rPr>
                        </m:ctrlPr>
                      </m:naryPr>
                      <m:sub>
                        <m:r>
                          <m:rPr>
                            <m:brk m:alnAt="23"/>
                          </m:rP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𝑚</m:t>
                        </m:r>
                      </m:sup>
                      <m:e>
                        <m:r>
                          <a:rPr lang="en-CA" sz="2400" i="1">
                            <a:latin typeface="Cambria Math" panose="02040503050406030204" pitchFamily="18" charset="0"/>
                            <a:ea typeface="Cambria Math" panose="02040503050406030204" pitchFamily="18" charset="0"/>
                          </a:rPr>
                          <m:t>ℒ</m:t>
                        </m:r>
                        <m:d>
                          <m:dPr>
                            <m:ctrlPr>
                              <a:rPr lang="en-CA" sz="2400" i="1">
                                <a:latin typeface="Cambria Math" panose="02040503050406030204" pitchFamily="18" charset="0"/>
                              </a:rPr>
                            </m:ctrlPr>
                          </m:dPr>
                          <m:e>
                            <m:sSup>
                              <m:sSupPr>
                                <m:ctrlPr>
                                  <a:rPr lang="en-CA" sz="2400" i="1">
                                    <a:latin typeface="Cambria Math" panose="02040503050406030204" pitchFamily="18" charset="0"/>
                                  </a:rPr>
                                </m:ctrlPr>
                              </m:sSupPr>
                              <m:e>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r>
                              <a:rPr lang="en-CA" sz="2400" i="1">
                                <a:latin typeface="Cambria Math" panose="02040503050406030204" pitchFamily="18" charset="0"/>
                              </a:rPr>
                              <m:t>,</m:t>
                            </m:r>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e>
                        </m:d>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1</m:t>
                            </m:r>
                          </m:num>
                          <m:den>
                            <m:r>
                              <a:rPr lang="en-CA" sz="2400" i="1">
                                <a:latin typeface="Cambria Math" panose="02040503050406030204" pitchFamily="18" charset="0"/>
                              </a:rPr>
                              <m:t>𝑚</m:t>
                            </m:r>
                          </m:den>
                        </m:f>
                        <m:nary>
                          <m:naryPr>
                            <m:chr m:val="∑"/>
                            <m:ctrlPr>
                              <a:rPr lang="en-CA" sz="2400" i="1">
                                <a:latin typeface="Cambria Math" panose="02040503050406030204" pitchFamily="18" charset="0"/>
                              </a:rPr>
                            </m:ctrlPr>
                          </m:naryPr>
                          <m:sub>
                            <m:r>
                              <m:rPr>
                                <m:brk m:alnAt="23"/>
                              </m:rP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𝑚</m:t>
                            </m:r>
                          </m:sup>
                          <m:e>
                            <m:d>
                              <m:dPr>
                                <m:begChr m:val="["/>
                                <m:endChr m:val="]"/>
                                <m:ctrlPr>
                                  <a:rPr lang="en-CA" sz="2400" i="1">
                                    <a:latin typeface="Cambria Math" panose="02040503050406030204" pitchFamily="18" charset="0"/>
                                  </a:rPr>
                                </m:ctrlPr>
                              </m:dPr>
                              <m:e>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r>
                                  <a:rPr lang="en-CA" sz="2400" i="1">
                                    <a:latin typeface="Cambria Math" panose="02040503050406030204" pitchFamily="18" charset="0"/>
                                  </a:rPr>
                                  <m:t>𝑙𝑜𝑔</m:t>
                                </m:r>
                                <m:sSup>
                                  <m:sSupPr>
                                    <m:ctrlPr>
                                      <a:rPr lang="en-CA" sz="2400" i="1">
                                        <a:latin typeface="Cambria Math" panose="02040503050406030204" pitchFamily="18" charset="0"/>
                                      </a:rPr>
                                    </m:ctrlPr>
                                  </m:sSupPr>
                                  <m:e>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r>
                                  <a:rPr lang="en-CA" sz="2400" i="1">
                                    <a:latin typeface="Cambria Math" panose="02040503050406030204" pitchFamily="18" charset="0"/>
                                  </a:rPr>
                                  <m:t>+</m:t>
                                </m:r>
                                <m:d>
                                  <m:dPr>
                                    <m:ctrlPr>
                                      <a:rPr lang="en-CA" sz="2400" i="1">
                                        <a:latin typeface="Cambria Math" panose="02040503050406030204" pitchFamily="18" charset="0"/>
                                      </a:rPr>
                                    </m:ctrlPr>
                                  </m:dPr>
                                  <m:e>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e>
                                </m:d>
                                <m:r>
                                  <m:rPr>
                                    <m:sty m:val="p"/>
                                  </m:rPr>
                                  <a:rPr lang="en-CA" sz="2400">
                                    <a:latin typeface="Cambria Math" panose="02040503050406030204" pitchFamily="18" charset="0"/>
                                  </a:rPr>
                                  <m:t>log</m:t>
                                </m:r>
                                <m:r>
                                  <a:rPr lang="en-CA" sz="2400" i="1">
                                    <a:latin typeface="Cambria Math" panose="02040503050406030204" pitchFamily="18" charset="0"/>
                                  </a:rPr>
                                  <m:t>⁡(1−</m:t>
                                </m:r>
                                <m:sSup>
                                  <m:sSupPr>
                                    <m:ctrlPr>
                                      <a:rPr lang="en-CA" sz="2400" i="1">
                                        <a:latin typeface="Cambria Math" panose="02040503050406030204" pitchFamily="18" charset="0"/>
                                      </a:rPr>
                                    </m:ctrlPr>
                                  </m:sSupPr>
                                  <m:e>
                                    <m:acc>
                                      <m:accPr>
                                        <m:chr m:val="̂"/>
                                        <m:ctrlPr>
                                          <a:rPr lang="en-CA" sz="2400" i="1">
                                            <a:latin typeface="Cambria Math" panose="02040503050406030204" pitchFamily="18" charset="0"/>
                                          </a:rPr>
                                        </m:ctrlPr>
                                      </m:accPr>
                                      <m:e>
                                        <m:r>
                                          <a:rPr lang="en-CA" sz="2400" i="1">
                                            <a:latin typeface="Cambria Math" panose="02040503050406030204" pitchFamily="18" charset="0"/>
                                          </a:rPr>
                                          <m:t>𝑦</m:t>
                                        </m:r>
                                      </m:e>
                                    </m:acc>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r>
                                  <a:rPr lang="en-CA" sz="2400" i="1">
                                    <a:latin typeface="Cambria Math" panose="02040503050406030204" pitchFamily="18" charset="0"/>
                                  </a:rPr>
                                  <m:t>)</m:t>
                                </m:r>
                              </m:e>
                            </m:d>
                          </m:e>
                        </m:nary>
                      </m:e>
                    </m:nary>
                  </m:oMath>
                </a14:m>
                <a:endParaRPr lang="en-US" sz="2400" dirty="0"/>
              </a:p>
              <a:p>
                <a:r>
                  <a:rPr lang="en-US" dirty="0"/>
                  <a:t>We want to find w, b that minimize cost function </a:t>
                </a:r>
                <a14:m>
                  <m:oMath xmlns:m="http://schemas.openxmlformats.org/officeDocument/2006/math">
                    <m:r>
                      <a:rPr lang="en-CA" i="1">
                        <a:latin typeface="Cambria Math" panose="02040503050406030204" pitchFamily="18" charset="0"/>
                      </a:rPr>
                      <m:t>𝐽</m:t>
                    </m:r>
                    <m:d>
                      <m:dPr>
                        <m:ctrlPr>
                          <a:rPr lang="en-CA" i="1">
                            <a:latin typeface="Cambria Math" panose="02040503050406030204" pitchFamily="18" charset="0"/>
                          </a:rPr>
                        </m:ctrlPr>
                      </m:dPr>
                      <m:e>
                        <m:r>
                          <a:rPr lang="en-CA" i="1">
                            <a:latin typeface="Cambria Math" panose="02040503050406030204" pitchFamily="18" charset="0"/>
                          </a:rPr>
                          <m:t>𝑤</m:t>
                        </m:r>
                        <m:r>
                          <a:rPr lang="en-CA" i="1">
                            <a:latin typeface="Cambria Math" panose="02040503050406030204" pitchFamily="18" charset="0"/>
                          </a:rPr>
                          <m:t>,</m:t>
                        </m:r>
                        <m:r>
                          <a:rPr lang="en-CA" i="1">
                            <a:latin typeface="Cambria Math" panose="02040503050406030204" pitchFamily="18" charset="0"/>
                          </a:rPr>
                          <m:t>𝑏</m:t>
                        </m:r>
                      </m:e>
                    </m:d>
                  </m:oMath>
                </a14:m>
                <a:endParaRPr lang="en-US" dirty="0"/>
              </a:p>
            </p:txBody>
          </p:sp>
        </mc:Choice>
        <mc:Fallback xmlns="">
          <p:sp>
            <p:nvSpPr>
              <p:cNvPr id="3" name="Content Placeholder 2">
                <a:extLst>
                  <a:ext uri="{FF2B5EF4-FFF2-40B4-BE49-F238E27FC236}">
                    <a16:creationId xmlns:a16="http://schemas.microsoft.com/office/drawing/2014/main" id="{BA0EE91B-E147-A4A5-B68B-5413163547D4}"/>
                  </a:ext>
                </a:extLst>
              </p:cNvPr>
              <p:cNvSpPr>
                <a:spLocks noGrp="1" noRot="1" noChangeAspect="1" noMove="1" noResize="1" noEditPoints="1" noAdjustHandles="1" noChangeArrowheads="1" noChangeShapeType="1" noTextEdit="1"/>
              </p:cNvSpPr>
              <p:nvPr>
                <p:ph idx="1"/>
              </p:nvPr>
            </p:nvSpPr>
            <p:spPr>
              <a:xfrm>
                <a:off x="838200" y="1293222"/>
                <a:ext cx="11120907" cy="4922377"/>
              </a:xfrm>
              <a:blipFill>
                <a:blip r:embed="rId2"/>
                <a:stretch>
                  <a:fillRect l="-1027" t="-2057"/>
                </a:stretch>
              </a:blipFill>
            </p:spPr>
            <p:txBody>
              <a:bodyPr/>
              <a:lstStyle/>
              <a:p>
                <a:r>
                  <a:rPr lang="en-US">
                    <a:noFill/>
                  </a:rPr>
                  <a:t> </a:t>
                </a:r>
              </a:p>
            </p:txBody>
          </p:sp>
        </mc:Fallback>
      </mc:AlternateContent>
      <p:pic>
        <p:nvPicPr>
          <p:cNvPr id="5" name="Picture 4" descr="Chart, surface chart&#10;&#10;Description automatically generated">
            <a:extLst>
              <a:ext uri="{FF2B5EF4-FFF2-40B4-BE49-F238E27FC236}">
                <a16:creationId xmlns:a16="http://schemas.microsoft.com/office/drawing/2014/main" id="{E2D1F073-4A3C-768A-8E10-38C60678F2F6}"/>
              </a:ext>
            </a:extLst>
          </p:cNvPr>
          <p:cNvPicPr>
            <a:picLocks noChangeAspect="1"/>
          </p:cNvPicPr>
          <p:nvPr/>
        </p:nvPicPr>
        <p:blipFill>
          <a:blip r:embed="rId3"/>
          <a:stretch>
            <a:fillRect/>
          </a:stretch>
        </p:blipFill>
        <p:spPr>
          <a:xfrm>
            <a:off x="838200" y="3063875"/>
            <a:ext cx="5289696" cy="3428999"/>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935B07-7C18-8027-8081-731F334FDD12}"/>
                  </a:ext>
                </a:extLst>
              </p:cNvPr>
              <p:cNvSpPr txBox="1"/>
              <p:nvPr/>
            </p:nvSpPr>
            <p:spPr>
              <a:xfrm>
                <a:off x="6817504" y="3008148"/>
                <a:ext cx="3880975" cy="2123274"/>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r>
                        <a:rPr lang="en-CA" sz="2800" b="0" i="1" smtClean="0">
                          <a:latin typeface="Cambria Math" panose="02040503050406030204" pitchFamily="18" charset="0"/>
                        </a:rPr>
                        <m:t>𝑅𝑒𝑝𝑒𝑎𝑡</m:t>
                      </m:r>
                      <m:r>
                        <a:rPr lang="en-CA" sz="2800" b="0" i="1" smtClean="0">
                          <a:latin typeface="Cambria Math" panose="02040503050406030204" pitchFamily="18" charset="0"/>
                        </a:rPr>
                        <m:t>{</m:t>
                      </m:r>
                    </m:oMath>
                  </m:oMathPara>
                </a14:m>
                <a:endParaRPr lang="en-CA" sz="2800" b="0" dirty="0"/>
              </a:p>
              <a:p>
                <a:r>
                  <a:rPr lang="en-CA" sz="2800" b="0" dirty="0"/>
                  <a:t>      </a:t>
                </a:r>
                <a14:m>
                  <m:oMath xmlns:m="http://schemas.openxmlformats.org/officeDocument/2006/math">
                    <m:r>
                      <a:rPr lang="en-CA" sz="2800" b="0" i="1" smtClean="0">
                        <a:latin typeface="Cambria Math" panose="02040503050406030204" pitchFamily="18" charset="0"/>
                      </a:rPr>
                      <m:t>𝑤</m:t>
                    </m:r>
                    <m:r>
                      <a:rPr lang="en-CA" sz="2800" b="0" i="1" smtClean="0">
                        <a:latin typeface="Cambria Math" panose="02040503050406030204" pitchFamily="18" charset="0"/>
                      </a:rPr>
                      <m:t>≔</m:t>
                    </m:r>
                    <m:r>
                      <a:rPr lang="en-CA" sz="2800" b="0" i="1" smtClean="0">
                        <a:latin typeface="Cambria Math" panose="02040503050406030204" pitchFamily="18" charset="0"/>
                      </a:rPr>
                      <m:t>𝑤</m:t>
                    </m:r>
                    <m:r>
                      <a:rPr lang="en-CA" sz="2800" b="0" i="1" smtClean="0">
                        <a:latin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𝛼</m:t>
                    </m:r>
                    <m:f>
                      <m:fPr>
                        <m:ctrlPr>
                          <a:rPr lang="en-CA" sz="2800" b="0" i="1" smtClean="0">
                            <a:latin typeface="Cambria Math" panose="02040503050406030204" pitchFamily="18" charset="0"/>
                            <a:ea typeface="Cambria Math" panose="02040503050406030204" pitchFamily="18" charset="0"/>
                          </a:rPr>
                        </m:ctrlPr>
                      </m:fPr>
                      <m:num>
                        <m:r>
                          <a:rPr lang="en-CA" sz="2800" b="0" i="1" smtClean="0">
                            <a:latin typeface="Cambria Math" panose="02040503050406030204" pitchFamily="18" charset="0"/>
                            <a:ea typeface="Cambria Math" panose="02040503050406030204" pitchFamily="18" charset="0"/>
                          </a:rPr>
                          <m:t>𝑑𝐽</m:t>
                        </m:r>
                        <m:r>
                          <a:rPr lang="en-CA" sz="2800" b="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𝑤</m:t>
                        </m:r>
                        <m:r>
                          <a:rPr lang="en-CA" sz="2800" b="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𝑏</m:t>
                        </m:r>
                        <m:r>
                          <a:rPr lang="en-CA" sz="2800" b="0" i="1" smtClean="0">
                            <a:latin typeface="Cambria Math" panose="02040503050406030204" pitchFamily="18" charset="0"/>
                            <a:ea typeface="Cambria Math" panose="02040503050406030204" pitchFamily="18" charset="0"/>
                          </a:rPr>
                          <m:t>)</m:t>
                        </m:r>
                      </m:num>
                      <m:den>
                        <m:r>
                          <a:rPr lang="en-CA" sz="2800" b="0" i="1" smtClean="0">
                            <a:latin typeface="Cambria Math" panose="02040503050406030204" pitchFamily="18" charset="0"/>
                            <a:ea typeface="Cambria Math" panose="02040503050406030204" pitchFamily="18" charset="0"/>
                          </a:rPr>
                          <m:t>𝑑𝑤</m:t>
                        </m:r>
                      </m:den>
                    </m:f>
                  </m:oMath>
                </a14:m>
                <a:endParaRPr lang="en-CA" sz="2800" b="0" dirty="0"/>
              </a:p>
              <a:p>
                <a:r>
                  <a:rPr lang="en-CA" sz="2800" b="0" dirty="0"/>
                  <a:t>      </a:t>
                </a:r>
                <a14:m>
                  <m:oMath xmlns:m="http://schemas.openxmlformats.org/officeDocument/2006/math">
                    <m:r>
                      <a:rPr lang="en-CA" sz="2800" b="0" i="1" smtClean="0">
                        <a:latin typeface="Cambria Math" panose="02040503050406030204" pitchFamily="18" charset="0"/>
                      </a:rPr>
                      <m:t>𝑏</m:t>
                    </m:r>
                    <m:r>
                      <a:rPr lang="en-CA" sz="2800" b="0" i="1" smtClean="0">
                        <a:latin typeface="Cambria Math" panose="02040503050406030204" pitchFamily="18" charset="0"/>
                      </a:rPr>
                      <m:t>≔</m:t>
                    </m:r>
                    <m:r>
                      <a:rPr lang="en-CA" sz="2800" b="0" i="1" smtClean="0">
                        <a:latin typeface="Cambria Math" panose="02040503050406030204" pitchFamily="18" charset="0"/>
                      </a:rPr>
                      <m:t>𝑏</m:t>
                    </m:r>
                    <m:r>
                      <a:rPr lang="en-CA" sz="2800" b="0" i="1" smtClean="0">
                        <a:latin typeface="Cambria Math" panose="02040503050406030204" pitchFamily="18" charset="0"/>
                      </a:rPr>
                      <m:t>−</m:t>
                    </m:r>
                  </m:oMath>
                </a14:m>
                <a:r>
                  <a:rPr lang="en-CA" sz="2800" dirty="0">
                    <a:ea typeface="Cambria Math" panose="02040503050406030204" pitchFamily="18" charset="0"/>
                  </a:rPr>
                  <a:t> </a:t>
                </a:r>
                <a14:m>
                  <m:oMath xmlns:m="http://schemas.openxmlformats.org/officeDocument/2006/math">
                    <m:r>
                      <a:rPr lang="en-CA" sz="2800" i="1">
                        <a:latin typeface="Cambria Math" panose="02040503050406030204" pitchFamily="18" charset="0"/>
                        <a:ea typeface="Cambria Math" panose="02040503050406030204" pitchFamily="18" charset="0"/>
                      </a:rPr>
                      <m:t>𝛼</m:t>
                    </m:r>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𝑑𝐽</m:t>
                        </m:r>
                        <m:r>
                          <a:rPr lang="en-CA" sz="2800" i="1">
                            <a:latin typeface="Cambria Math" panose="02040503050406030204" pitchFamily="18" charset="0"/>
                            <a:ea typeface="Cambria Math" panose="02040503050406030204" pitchFamily="18" charset="0"/>
                          </a:rPr>
                          <m:t>(</m:t>
                        </m:r>
                        <m:r>
                          <a:rPr lang="en-CA" sz="2800" i="1">
                            <a:latin typeface="Cambria Math" panose="02040503050406030204" pitchFamily="18" charset="0"/>
                            <a:ea typeface="Cambria Math" panose="02040503050406030204" pitchFamily="18" charset="0"/>
                          </a:rPr>
                          <m:t>𝑤</m:t>
                        </m:r>
                        <m:r>
                          <a:rPr lang="en-CA" sz="2800" b="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𝑏</m:t>
                        </m:r>
                        <m:r>
                          <a:rPr lang="en-CA" sz="2800" i="1">
                            <a:latin typeface="Cambria Math" panose="02040503050406030204" pitchFamily="18" charset="0"/>
                            <a:ea typeface="Cambria Math" panose="02040503050406030204" pitchFamily="18" charset="0"/>
                          </a:rPr>
                          <m:t>)</m:t>
                        </m:r>
                      </m:num>
                      <m:den>
                        <m:r>
                          <a:rPr lang="en-CA" sz="2800" i="1">
                            <a:latin typeface="Cambria Math" panose="02040503050406030204" pitchFamily="18" charset="0"/>
                            <a:ea typeface="Cambria Math" panose="02040503050406030204" pitchFamily="18" charset="0"/>
                          </a:rPr>
                          <m:t>𝑑</m:t>
                        </m:r>
                        <m:r>
                          <a:rPr lang="en-CA" sz="2800" b="0" i="1" smtClean="0">
                            <a:latin typeface="Cambria Math" panose="02040503050406030204" pitchFamily="18" charset="0"/>
                            <a:ea typeface="Cambria Math" panose="02040503050406030204" pitchFamily="18" charset="0"/>
                          </a:rPr>
                          <m:t>𝑏</m:t>
                        </m:r>
                      </m:den>
                    </m:f>
                  </m:oMath>
                </a14:m>
                <a:endParaRPr lang="en-CA" sz="2800" b="0" dirty="0"/>
              </a:p>
              <a:p>
                <a:r>
                  <a:rPr lang="en-US" sz="2800" dirty="0"/>
                  <a:t>}</a:t>
                </a:r>
              </a:p>
            </p:txBody>
          </p:sp>
        </mc:Choice>
        <mc:Fallback xmlns="">
          <p:sp>
            <p:nvSpPr>
              <p:cNvPr id="6" name="TextBox 5">
                <a:extLst>
                  <a:ext uri="{FF2B5EF4-FFF2-40B4-BE49-F238E27FC236}">
                    <a16:creationId xmlns:a16="http://schemas.microsoft.com/office/drawing/2014/main" id="{E1935B07-7C18-8027-8081-731F334FDD12}"/>
                  </a:ext>
                </a:extLst>
              </p:cNvPr>
              <p:cNvSpPr txBox="1">
                <a:spLocks noRot="1" noChangeAspect="1" noMove="1" noResize="1" noEditPoints="1" noAdjustHandles="1" noChangeArrowheads="1" noChangeShapeType="1" noTextEdit="1"/>
              </p:cNvSpPr>
              <p:nvPr/>
            </p:nvSpPr>
            <p:spPr>
              <a:xfrm>
                <a:off x="6817504" y="3008148"/>
                <a:ext cx="3880975" cy="2123274"/>
              </a:xfrm>
              <a:prstGeom prst="rect">
                <a:avLst/>
              </a:prstGeom>
              <a:blipFill>
                <a:blip r:embed="rId4"/>
                <a:stretch>
                  <a:fillRect l="-5537" b="-88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AA9A8F1-C714-3D7D-4C57-00AF356CD412}"/>
                  </a:ext>
                </a:extLst>
              </p:cNvPr>
              <p:cNvSpPr txBox="1"/>
              <p:nvPr/>
            </p:nvSpPr>
            <p:spPr>
              <a:xfrm>
                <a:off x="7387045" y="5304178"/>
                <a:ext cx="223195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𝑤</m:t>
                      </m:r>
                      <m:r>
                        <a:rPr lang="en-CA" sz="2400" b="0" i="1" smtClean="0">
                          <a:latin typeface="Cambria Math" panose="02040503050406030204" pitchFamily="18" charset="0"/>
                        </a:rPr>
                        <m:t>≔</m:t>
                      </m:r>
                      <m:r>
                        <a:rPr lang="en-CA" sz="2400" b="0" i="1" smtClean="0">
                          <a:latin typeface="Cambria Math" panose="02040503050406030204" pitchFamily="18" charset="0"/>
                        </a:rPr>
                        <m:t>𝑤</m:t>
                      </m:r>
                      <m:r>
                        <a:rPr lang="en-CA" sz="2400" b="0" i="1" smtClean="0">
                          <a:latin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𝛼</m:t>
                      </m:r>
                      <m:r>
                        <a:rPr lang="en-CA" sz="2400" b="0" i="1" smtClean="0">
                          <a:latin typeface="Cambria Math" panose="02040503050406030204" pitchFamily="18" charset="0"/>
                        </a:rPr>
                        <m:t>𝑑</m:t>
                      </m:r>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𝑤</m:t>
                          </m:r>
                        </m:e>
                      </m:d>
                    </m:oMath>
                  </m:oMathPara>
                </a14:m>
                <a:endParaRPr lang="en-CA" sz="2400" b="0" dirty="0"/>
              </a:p>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𝑏</m:t>
                      </m:r>
                      <m:r>
                        <a:rPr lang="en-CA" sz="2400" b="0" i="1" smtClean="0">
                          <a:latin typeface="Cambria Math" panose="02040503050406030204" pitchFamily="18" charset="0"/>
                        </a:rPr>
                        <m:t>≔</m:t>
                      </m:r>
                      <m:r>
                        <a:rPr lang="en-CA" sz="2400" b="0" i="1" smtClean="0">
                          <a:latin typeface="Cambria Math" panose="02040503050406030204" pitchFamily="18" charset="0"/>
                        </a:rPr>
                        <m:t>𝑏</m:t>
                      </m:r>
                      <m:r>
                        <a:rPr lang="en-CA" sz="2400" b="0" i="1" smtClean="0">
                          <a:latin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𝛼</m:t>
                      </m:r>
                      <m:r>
                        <a:rPr lang="en-CA" sz="2400" b="0" i="1" smtClean="0">
                          <a:latin typeface="Cambria Math" panose="02040503050406030204" pitchFamily="18" charset="0"/>
                        </a:rPr>
                        <m:t>𝑑</m:t>
                      </m:r>
                      <m:r>
                        <a:rPr lang="en-CA" sz="2400" b="0" i="1" smtClean="0">
                          <a:latin typeface="Cambria Math" panose="02040503050406030204" pitchFamily="18" charset="0"/>
                        </a:rPr>
                        <m:t>(</m:t>
                      </m:r>
                      <m:r>
                        <a:rPr lang="en-CA" sz="2400" b="0" i="1" smtClean="0">
                          <a:latin typeface="Cambria Math" panose="02040503050406030204" pitchFamily="18" charset="0"/>
                        </a:rPr>
                        <m:t>𝑏</m:t>
                      </m:r>
                      <m:r>
                        <a:rPr lang="en-CA" sz="2400" b="0" i="1" smtClean="0">
                          <a:latin typeface="Cambria Math" panose="02040503050406030204" pitchFamily="18" charset="0"/>
                        </a:rPr>
                        <m:t>)</m:t>
                      </m:r>
                    </m:oMath>
                  </m:oMathPara>
                </a14:m>
                <a:endParaRPr lang="en-US" sz="2400" dirty="0"/>
              </a:p>
            </p:txBody>
          </p:sp>
        </mc:Choice>
        <mc:Fallback xmlns="">
          <p:sp>
            <p:nvSpPr>
              <p:cNvPr id="16" name="TextBox 15">
                <a:extLst>
                  <a:ext uri="{FF2B5EF4-FFF2-40B4-BE49-F238E27FC236}">
                    <a16:creationId xmlns:a16="http://schemas.microsoft.com/office/drawing/2014/main" id="{BAA9A8F1-C714-3D7D-4C57-00AF356CD412}"/>
                  </a:ext>
                </a:extLst>
              </p:cNvPr>
              <p:cNvSpPr txBox="1">
                <a:spLocks noRot="1" noChangeAspect="1" noMove="1" noResize="1" noEditPoints="1" noAdjustHandles="1" noChangeArrowheads="1" noChangeShapeType="1" noTextEdit="1"/>
              </p:cNvSpPr>
              <p:nvPr/>
            </p:nvSpPr>
            <p:spPr>
              <a:xfrm>
                <a:off x="7387045" y="5304178"/>
                <a:ext cx="2231958" cy="738664"/>
              </a:xfrm>
              <a:prstGeom prst="rect">
                <a:avLst/>
              </a:prstGeom>
              <a:blipFill>
                <a:blip r:embed="rId5"/>
                <a:stretch>
                  <a:fillRect l="-1130" b="-15254"/>
                </a:stretch>
              </a:blipFill>
            </p:spPr>
            <p:txBody>
              <a:bodyPr/>
              <a:lstStyle/>
              <a:p>
                <a:r>
                  <a:rPr lang="en-US">
                    <a:noFill/>
                  </a:rPr>
                  <a:t> </a:t>
                </a:r>
              </a:p>
            </p:txBody>
          </p:sp>
        </mc:Fallback>
      </mc:AlternateContent>
    </p:spTree>
    <p:extLst>
      <p:ext uri="{BB962C8B-B14F-4D97-AF65-F5344CB8AC3E}">
        <p14:creationId xmlns:p14="http://schemas.microsoft.com/office/powerpoint/2010/main" val="32756062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2DAF-44C6-9829-8AEA-67DDDE96B659}"/>
              </a:ext>
            </a:extLst>
          </p:cNvPr>
          <p:cNvSpPr>
            <a:spLocks noGrp="1"/>
          </p:cNvSpPr>
          <p:nvPr>
            <p:ph type="title"/>
          </p:nvPr>
        </p:nvSpPr>
        <p:spPr>
          <a:xfrm>
            <a:off x="838200" y="365125"/>
            <a:ext cx="10515600" cy="1011181"/>
          </a:xfrm>
        </p:spPr>
        <p:txBody>
          <a:bodyPr/>
          <a:lstStyle/>
          <a:p>
            <a:r>
              <a:rPr lang="en-US" dirty="0"/>
              <a:t>Computation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E3B296-DBA6-E6DD-2A0C-75700AAAEA0C}"/>
                  </a:ext>
                </a:extLst>
              </p:cNvPr>
              <p:cNvSpPr>
                <a:spLocks noGrp="1"/>
              </p:cNvSpPr>
              <p:nvPr>
                <p:ph idx="1"/>
              </p:nvPr>
            </p:nvSpPr>
            <p:spPr>
              <a:xfrm>
                <a:off x="838200" y="1386159"/>
                <a:ext cx="10515600" cy="1075932"/>
              </a:xfrm>
            </p:spPr>
            <p:txBody>
              <a:bodyPr/>
              <a:lstStyle/>
              <a:p>
                <a14:m>
                  <m:oMath xmlns:m="http://schemas.openxmlformats.org/officeDocument/2006/math">
                    <m:r>
                      <a:rPr lang="en-CA" b="0" i="1" smtClean="0">
                        <a:latin typeface="Cambria Math" panose="02040503050406030204" pitchFamily="18" charset="0"/>
                      </a:rPr>
                      <m:t>𝐽</m:t>
                    </m:r>
                    <m:r>
                      <a:rPr lang="en-CA" b="0" i="1" smtClean="0">
                        <a:latin typeface="Cambria Math" panose="02040503050406030204" pitchFamily="18" charset="0"/>
                      </a:rPr>
                      <m:t>(</m:t>
                    </m:r>
                    <m:r>
                      <a:rPr lang="en-CA" b="0" i="1" smtClean="0">
                        <a:latin typeface="Cambria Math" panose="02040503050406030204" pitchFamily="18" charset="0"/>
                      </a:rPr>
                      <m:t>𝑎</m:t>
                    </m:r>
                    <m:r>
                      <a:rPr lang="en-CA" b="0" i="1" smtClean="0">
                        <a:latin typeface="Cambria Math" panose="02040503050406030204" pitchFamily="18" charset="0"/>
                      </a:rPr>
                      <m:t>,</m:t>
                    </m:r>
                    <m:r>
                      <a:rPr lang="en-CA" b="0" i="1" smtClean="0">
                        <a:latin typeface="Cambria Math" panose="02040503050406030204" pitchFamily="18" charset="0"/>
                      </a:rPr>
                      <m:t>𝑏</m:t>
                    </m:r>
                    <m:r>
                      <a:rPr lang="en-CA" b="0" i="1" smtClean="0">
                        <a:latin typeface="Cambria Math" panose="02040503050406030204" pitchFamily="18" charset="0"/>
                      </a:rPr>
                      <m:t>,</m:t>
                    </m:r>
                    <m:r>
                      <a:rPr lang="en-CA" b="0" i="1" smtClean="0">
                        <a:latin typeface="Cambria Math" panose="02040503050406030204" pitchFamily="18" charset="0"/>
                      </a:rPr>
                      <m:t>𝑐</m:t>
                    </m:r>
                    <m:r>
                      <a:rPr lang="en-CA" b="0" i="1" smtClean="0">
                        <a:latin typeface="Cambria Math" panose="02040503050406030204" pitchFamily="18" charset="0"/>
                      </a:rPr>
                      <m:t>)=4(</m:t>
                    </m:r>
                    <m:r>
                      <a:rPr lang="en-CA" b="0" i="1" smtClean="0">
                        <a:latin typeface="Cambria Math" panose="02040503050406030204" pitchFamily="18" charset="0"/>
                      </a:rPr>
                      <m:t>𝑎</m:t>
                    </m:r>
                    <m:r>
                      <a:rPr lang="en-CA" b="0" i="1" smtClean="0">
                        <a:latin typeface="Cambria Math" panose="02040503050406030204" pitchFamily="18" charset="0"/>
                      </a:rPr>
                      <m:t>+</m:t>
                    </m:r>
                    <m:r>
                      <a:rPr lang="en-CA" b="0" i="1" smtClean="0">
                        <a:latin typeface="Cambria Math" panose="02040503050406030204" pitchFamily="18" charset="0"/>
                      </a:rPr>
                      <m:t>𝑏𝑐</m:t>
                    </m:r>
                    <m:r>
                      <a:rPr lang="en-CA" b="0" i="1" smtClean="0">
                        <a:latin typeface="Cambria Math" panose="02040503050406030204" pitchFamily="18" charset="0"/>
                      </a:rPr>
                      <m:t>)</m:t>
                    </m:r>
                  </m:oMath>
                </a14:m>
                <a:endParaRPr lang="en-US" dirty="0"/>
              </a:p>
              <a:p>
                <a14:m>
                  <m:oMath xmlns:m="http://schemas.openxmlformats.org/officeDocument/2006/math">
                    <m:r>
                      <a:rPr lang="en-CA" b="0" i="1" smtClean="0">
                        <a:latin typeface="Cambria Math" panose="02040503050406030204" pitchFamily="18" charset="0"/>
                      </a:rPr>
                      <m:t>𝑢</m:t>
                    </m:r>
                    <m:r>
                      <a:rPr lang="en-CA" b="0" i="1" smtClean="0">
                        <a:latin typeface="Cambria Math" panose="02040503050406030204" pitchFamily="18" charset="0"/>
                      </a:rPr>
                      <m:t>=</m:t>
                    </m:r>
                    <m:r>
                      <a:rPr lang="en-CA" b="0" i="1" smtClean="0">
                        <a:latin typeface="Cambria Math" panose="02040503050406030204" pitchFamily="18" charset="0"/>
                      </a:rPr>
                      <m:t>𝑏𝑐</m:t>
                    </m:r>
                    <m:r>
                      <a:rPr lang="en-CA" b="0" i="1" smtClean="0">
                        <a:latin typeface="Cambria Math" panose="02040503050406030204" pitchFamily="18" charset="0"/>
                      </a:rPr>
                      <m:t>,  </m:t>
                    </m:r>
                    <m:r>
                      <a:rPr lang="en-CA" b="0" i="1" smtClean="0">
                        <a:latin typeface="Cambria Math" panose="02040503050406030204" pitchFamily="18" charset="0"/>
                      </a:rPr>
                      <m:t>𝑣</m:t>
                    </m:r>
                    <m:r>
                      <a:rPr lang="en-CA" b="0" i="1" smtClean="0">
                        <a:latin typeface="Cambria Math" panose="02040503050406030204" pitchFamily="18" charset="0"/>
                      </a:rPr>
                      <m:t>=</m:t>
                    </m:r>
                    <m:r>
                      <a:rPr lang="en-CA" b="0" i="1" smtClean="0">
                        <a:latin typeface="Cambria Math" panose="02040503050406030204" pitchFamily="18" charset="0"/>
                      </a:rPr>
                      <m:t>𝑎</m:t>
                    </m:r>
                    <m:r>
                      <a:rPr lang="en-CA" b="0" i="1" smtClean="0">
                        <a:latin typeface="Cambria Math" panose="02040503050406030204" pitchFamily="18" charset="0"/>
                      </a:rPr>
                      <m:t>+</m:t>
                    </m:r>
                    <m:r>
                      <a:rPr lang="en-CA" b="0" i="1" smtClean="0">
                        <a:latin typeface="Cambria Math" panose="02040503050406030204" pitchFamily="18" charset="0"/>
                      </a:rPr>
                      <m:t>𝑢</m:t>
                    </m:r>
                    <m:r>
                      <a:rPr lang="en-CA" b="0" i="1" smtClean="0">
                        <a:latin typeface="Cambria Math" panose="02040503050406030204" pitchFamily="18" charset="0"/>
                      </a:rPr>
                      <m:t>,  </m:t>
                    </m:r>
                    <m:r>
                      <a:rPr lang="en-CA" b="0" i="1" smtClean="0">
                        <a:latin typeface="Cambria Math" panose="02040503050406030204" pitchFamily="18" charset="0"/>
                      </a:rPr>
                      <m:t>𝐽</m:t>
                    </m:r>
                    <m:r>
                      <a:rPr lang="en-CA" b="0" i="1" smtClean="0">
                        <a:latin typeface="Cambria Math" panose="02040503050406030204" pitchFamily="18" charset="0"/>
                      </a:rPr>
                      <m:t>=4</m:t>
                    </m:r>
                    <m:r>
                      <a:rPr lang="en-CA" b="0" i="1" smtClean="0">
                        <a:latin typeface="Cambria Math" panose="02040503050406030204" pitchFamily="18" charset="0"/>
                      </a:rPr>
                      <m:t>𝑣</m:t>
                    </m:r>
                  </m:oMath>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FEE3B296-DBA6-E6DD-2A0C-75700AAAEA0C}"/>
                  </a:ext>
                </a:extLst>
              </p:cNvPr>
              <p:cNvSpPr>
                <a:spLocks noGrp="1" noRot="1" noChangeAspect="1" noMove="1" noResize="1" noEditPoints="1" noAdjustHandles="1" noChangeArrowheads="1" noChangeShapeType="1" noTextEdit="1"/>
              </p:cNvSpPr>
              <p:nvPr>
                <p:ph idx="1"/>
              </p:nvPr>
            </p:nvSpPr>
            <p:spPr>
              <a:xfrm>
                <a:off x="838200" y="1386159"/>
                <a:ext cx="10515600" cy="1075932"/>
              </a:xfrm>
              <a:blipFill>
                <a:blip r:embed="rId2"/>
                <a:stretch>
                  <a:fillRect l="-1086" t="-6977" b="-4651"/>
                </a:stretch>
              </a:blipFill>
            </p:spPr>
            <p:txBody>
              <a:bodyPr/>
              <a:lstStyle/>
              <a:p>
                <a:r>
                  <a:rPr lang="en-US">
                    <a:noFill/>
                  </a:rPr>
                  <a:t> </a:t>
                </a:r>
              </a:p>
            </p:txBody>
          </p:sp>
        </mc:Fallback>
      </mc:AlternateContent>
      <p:grpSp>
        <p:nvGrpSpPr>
          <p:cNvPr id="46" name="Group 45">
            <a:extLst>
              <a:ext uri="{FF2B5EF4-FFF2-40B4-BE49-F238E27FC236}">
                <a16:creationId xmlns:a16="http://schemas.microsoft.com/office/drawing/2014/main" id="{5AB5E322-64EA-32DF-02E1-5B19A7CEEF23}"/>
              </a:ext>
            </a:extLst>
          </p:cNvPr>
          <p:cNvGrpSpPr/>
          <p:nvPr/>
        </p:nvGrpSpPr>
        <p:grpSpPr>
          <a:xfrm>
            <a:off x="361950" y="3162860"/>
            <a:ext cx="9506827" cy="2488056"/>
            <a:chOff x="444682" y="3203272"/>
            <a:chExt cx="9506827" cy="2488056"/>
          </a:xfrm>
        </p:grpSpPr>
        <p:grpSp>
          <p:nvGrpSpPr>
            <p:cNvPr id="44" name="Group 43">
              <a:extLst>
                <a:ext uri="{FF2B5EF4-FFF2-40B4-BE49-F238E27FC236}">
                  <a16:creationId xmlns:a16="http://schemas.microsoft.com/office/drawing/2014/main" id="{C3BF61B0-FFE1-A791-0DB3-3566EDD95436}"/>
                </a:ext>
              </a:extLst>
            </p:cNvPr>
            <p:cNvGrpSpPr/>
            <p:nvPr/>
          </p:nvGrpSpPr>
          <p:grpSpPr>
            <a:xfrm>
              <a:off x="444682" y="3203272"/>
              <a:ext cx="9506827" cy="2488056"/>
              <a:chOff x="539932" y="2948540"/>
              <a:chExt cx="9506827" cy="2488056"/>
            </a:xfrm>
          </p:grpSpPr>
          <p:cxnSp>
            <p:nvCxnSpPr>
              <p:cNvPr id="9" name="Straight Arrow Connector 8">
                <a:extLst>
                  <a:ext uri="{FF2B5EF4-FFF2-40B4-BE49-F238E27FC236}">
                    <a16:creationId xmlns:a16="http://schemas.microsoft.com/office/drawing/2014/main" id="{C7F90382-5B43-92E0-26AD-771FCACAD775}"/>
                  </a:ext>
                </a:extLst>
              </p:cNvPr>
              <p:cNvCxnSpPr>
                <a:cxnSpLocks/>
              </p:cNvCxnSpPr>
              <p:nvPr/>
            </p:nvCxnSpPr>
            <p:spPr>
              <a:xfrm>
                <a:off x="2011680" y="4097137"/>
                <a:ext cx="966651" cy="2524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62FCFA30-406D-A40D-407C-61067337B5F5}"/>
                      </a:ext>
                    </a:extLst>
                  </p:cNvPr>
                  <p:cNvSpPr/>
                  <p:nvPr/>
                </p:nvSpPr>
                <p:spPr>
                  <a:xfrm>
                    <a:off x="539932" y="2948540"/>
                    <a:ext cx="1824445" cy="224676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smtClean="0">
                              <a:latin typeface="Cambria Math" panose="02040503050406030204" pitchFamily="18" charset="0"/>
                            </a:rPr>
                            <m:t>𝑎</m:t>
                          </m:r>
                          <m:r>
                            <a:rPr lang="en-CA" sz="2800" i="1" smtClean="0">
                              <a:latin typeface="Cambria Math" panose="02040503050406030204" pitchFamily="18" charset="0"/>
                            </a:rPr>
                            <m:t>=3</m:t>
                          </m:r>
                        </m:oMath>
                      </m:oMathPara>
                    </a14:m>
                    <a:endParaRPr lang="en-CA" sz="2800" dirty="0"/>
                  </a:p>
                  <a:p>
                    <a:endParaRPr lang="en-CA" sz="2800" dirty="0"/>
                  </a:p>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𝑏</m:t>
                          </m:r>
                          <m:r>
                            <a:rPr lang="en-CA" sz="2800" i="1">
                              <a:latin typeface="Cambria Math" panose="02040503050406030204" pitchFamily="18" charset="0"/>
                            </a:rPr>
                            <m:t>=4</m:t>
                          </m:r>
                        </m:oMath>
                      </m:oMathPara>
                    </a14:m>
                    <a:endParaRPr lang="en-CA" sz="2800" dirty="0"/>
                  </a:p>
                  <a:p>
                    <a:endParaRPr lang="en-CA" sz="2800" dirty="0"/>
                  </a:p>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𝑐</m:t>
                          </m:r>
                          <m:r>
                            <a:rPr lang="en-CA" sz="2800" i="1">
                              <a:latin typeface="Cambria Math" panose="02040503050406030204" pitchFamily="18" charset="0"/>
                            </a:rPr>
                            <m:t>=5</m:t>
                          </m:r>
                        </m:oMath>
                      </m:oMathPara>
                    </a14:m>
                    <a:endParaRPr lang="en-US" sz="2800" dirty="0"/>
                  </a:p>
                </p:txBody>
              </p:sp>
            </mc:Choice>
            <mc:Fallback xmlns="">
              <p:sp>
                <p:nvSpPr>
                  <p:cNvPr id="11" name="Rectangle 10">
                    <a:extLst>
                      <a:ext uri="{FF2B5EF4-FFF2-40B4-BE49-F238E27FC236}">
                        <a16:creationId xmlns:a16="http://schemas.microsoft.com/office/drawing/2014/main" id="{62FCFA30-406D-A40D-407C-61067337B5F5}"/>
                      </a:ext>
                    </a:extLst>
                  </p:cNvPr>
                  <p:cNvSpPr>
                    <a:spLocks noRot="1" noChangeAspect="1" noMove="1" noResize="1" noEditPoints="1" noAdjustHandles="1" noChangeArrowheads="1" noChangeShapeType="1" noTextEdit="1"/>
                  </p:cNvSpPr>
                  <p:nvPr/>
                </p:nvSpPr>
                <p:spPr>
                  <a:xfrm>
                    <a:off x="539932" y="2948540"/>
                    <a:ext cx="1824445" cy="2246769"/>
                  </a:xfrm>
                  <a:prstGeom prst="rect">
                    <a:avLst/>
                  </a:prstGeom>
                  <a:blipFill>
                    <a:blip r:embed="rId3"/>
                    <a:stretch>
                      <a:fillRect/>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FFA9C6E6-54CC-23CC-2911-36CF95EC4B2A}"/>
                  </a:ext>
                </a:extLst>
              </p:cNvPr>
              <p:cNvCxnSpPr>
                <a:cxnSpLocks/>
              </p:cNvCxnSpPr>
              <p:nvPr/>
            </p:nvCxnSpPr>
            <p:spPr>
              <a:xfrm flipV="1">
                <a:off x="2011679" y="4646223"/>
                <a:ext cx="966652" cy="296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C5E6D64-E2AF-F1C7-382A-A923953BB12F}"/>
                      </a:ext>
                    </a:extLst>
                  </p:cNvPr>
                  <p:cNvSpPr txBox="1"/>
                  <p:nvPr/>
                </p:nvSpPr>
                <p:spPr>
                  <a:xfrm>
                    <a:off x="3130037" y="4223375"/>
                    <a:ext cx="1320041" cy="523220"/>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𝑢</m:t>
                          </m:r>
                          <m:r>
                            <a:rPr lang="en-CA" sz="2800" i="1">
                              <a:latin typeface="Cambria Math" panose="02040503050406030204" pitchFamily="18" charset="0"/>
                            </a:rPr>
                            <m:t>=</m:t>
                          </m:r>
                          <m:r>
                            <a:rPr lang="en-CA" sz="2800" i="1">
                              <a:latin typeface="Cambria Math" panose="02040503050406030204" pitchFamily="18" charset="0"/>
                            </a:rPr>
                            <m:t>𝑏𝑐</m:t>
                          </m:r>
                        </m:oMath>
                      </m:oMathPara>
                    </a14:m>
                    <a:endParaRPr lang="en-US" sz="2800" dirty="0"/>
                  </a:p>
                </p:txBody>
              </p:sp>
            </mc:Choice>
            <mc:Fallback xmlns="">
              <p:sp>
                <p:nvSpPr>
                  <p:cNvPr id="18" name="TextBox 17">
                    <a:extLst>
                      <a:ext uri="{FF2B5EF4-FFF2-40B4-BE49-F238E27FC236}">
                        <a16:creationId xmlns:a16="http://schemas.microsoft.com/office/drawing/2014/main" id="{0C5E6D64-E2AF-F1C7-382A-A923953BB12F}"/>
                      </a:ext>
                    </a:extLst>
                  </p:cNvPr>
                  <p:cNvSpPr txBox="1">
                    <a:spLocks noRot="1" noChangeAspect="1" noMove="1" noResize="1" noEditPoints="1" noAdjustHandles="1" noChangeArrowheads="1" noChangeShapeType="1" noTextEdit="1"/>
                  </p:cNvSpPr>
                  <p:nvPr/>
                </p:nvSpPr>
                <p:spPr>
                  <a:xfrm>
                    <a:off x="3130037" y="4223375"/>
                    <a:ext cx="1320041" cy="523220"/>
                  </a:xfrm>
                  <a:prstGeom prst="rect">
                    <a:avLst/>
                  </a:prstGeom>
                  <a:blipFill>
                    <a:blip r:embed="rId4"/>
                    <a:stretch>
                      <a:fillRect/>
                    </a:stretch>
                  </a:blipFill>
                  <a:ln>
                    <a:solidFill>
                      <a:schemeClr val="accent1"/>
                    </a:solid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31317CBA-DF90-CDF9-D904-8D4C9F866222}"/>
                  </a:ext>
                </a:extLst>
              </p:cNvPr>
              <p:cNvCxnSpPr/>
              <p:nvPr/>
            </p:nvCxnSpPr>
            <p:spPr>
              <a:xfrm>
                <a:off x="2011334" y="3233669"/>
                <a:ext cx="3605695" cy="54908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AF756550-0370-88E2-7455-9B2A200696A2}"/>
                  </a:ext>
                </a:extLst>
              </p:cNvPr>
              <p:cNvCxnSpPr>
                <a:cxnSpLocks/>
              </p:cNvCxnSpPr>
              <p:nvPr/>
            </p:nvCxnSpPr>
            <p:spPr>
              <a:xfrm flipV="1">
                <a:off x="4601784" y="4167322"/>
                <a:ext cx="966652" cy="296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4C464F1B-F952-5E97-449A-F327EC07B05B}"/>
                      </a:ext>
                    </a:extLst>
                  </p:cNvPr>
                  <p:cNvSpPr txBox="1"/>
                  <p:nvPr/>
                </p:nvSpPr>
                <p:spPr>
                  <a:xfrm>
                    <a:off x="5768735" y="3644102"/>
                    <a:ext cx="1792029" cy="523220"/>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𝑣</m:t>
                          </m:r>
                          <m:r>
                            <a:rPr lang="en-CA" sz="2800" i="1">
                              <a:latin typeface="Cambria Math" panose="02040503050406030204" pitchFamily="18" charset="0"/>
                            </a:rPr>
                            <m:t>=</m:t>
                          </m:r>
                          <m:r>
                            <a:rPr lang="en-CA" sz="2800" i="1">
                              <a:latin typeface="Cambria Math" panose="02040503050406030204" pitchFamily="18" charset="0"/>
                            </a:rPr>
                            <m:t>𝑎</m:t>
                          </m:r>
                          <m:r>
                            <a:rPr lang="en-CA" sz="2800" i="1">
                              <a:latin typeface="Cambria Math" panose="02040503050406030204" pitchFamily="18" charset="0"/>
                            </a:rPr>
                            <m:t>+</m:t>
                          </m:r>
                          <m:r>
                            <a:rPr lang="en-CA" sz="2800" i="1">
                              <a:latin typeface="Cambria Math" panose="02040503050406030204" pitchFamily="18" charset="0"/>
                            </a:rPr>
                            <m:t>𝑢</m:t>
                          </m:r>
                        </m:oMath>
                      </m:oMathPara>
                    </a14:m>
                    <a:endParaRPr lang="en-US" sz="2800" dirty="0"/>
                  </a:p>
                </p:txBody>
              </p:sp>
            </mc:Choice>
            <mc:Fallback xmlns="">
              <p:sp>
                <p:nvSpPr>
                  <p:cNvPr id="22" name="TextBox 21">
                    <a:extLst>
                      <a:ext uri="{FF2B5EF4-FFF2-40B4-BE49-F238E27FC236}">
                        <a16:creationId xmlns:a16="http://schemas.microsoft.com/office/drawing/2014/main" id="{4C464F1B-F952-5E97-449A-F327EC07B05B}"/>
                      </a:ext>
                    </a:extLst>
                  </p:cNvPr>
                  <p:cNvSpPr txBox="1">
                    <a:spLocks noRot="1" noChangeAspect="1" noMove="1" noResize="1" noEditPoints="1" noAdjustHandles="1" noChangeArrowheads="1" noChangeShapeType="1" noTextEdit="1"/>
                  </p:cNvSpPr>
                  <p:nvPr/>
                </p:nvSpPr>
                <p:spPr>
                  <a:xfrm>
                    <a:off x="5768735" y="3644102"/>
                    <a:ext cx="1792029" cy="523220"/>
                  </a:xfrm>
                  <a:prstGeom prst="rect">
                    <a:avLst/>
                  </a:prstGeom>
                  <a:blipFill>
                    <a:blip r:embed="rId5"/>
                    <a:stretch>
                      <a:fillRect/>
                    </a:stretch>
                  </a:blipFill>
                  <a:ln>
                    <a:solidFill>
                      <a:schemeClr val="accent1"/>
                    </a:solidFill>
                  </a:ln>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1F20D854-915E-52A6-427A-FCB786DF93AF}"/>
                  </a:ext>
                </a:extLst>
              </p:cNvPr>
              <p:cNvCxnSpPr>
                <a:cxnSpLocks/>
              </p:cNvCxnSpPr>
              <p:nvPr/>
            </p:nvCxnSpPr>
            <p:spPr>
              <a:xfrm>
                <a:off x="7560764" y="3970898"/>
                <a:ext cx="10345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65501D7F-9F59-090A-5C8C-416EA15190F0}"/>
                      </a:ext>
                    </a:extLst>
                  </p:cNvPr>
                  <p:cNvSpPr txBox="1"/>
                  <p:nvPr/>
                </p:nvSpPr>
                <p:spPr>
                  <a:xfrm>
                    <a:off x="8763394" y="3700155"/>
                    <a:ext cx="1283365" cy="523220"/>
                  </a:xfrm>
                  <a:prstGeom prst="rect">
                    <a:avLst/>
                  </a:prstGeom>
                  <a:noFill/>
                  <a:ln>
                    <a:solidFill>
                      <a:schemeClr val="accent1"/>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𝐽</m:t>
                          </m:r>
                          <m:r>
                            <a:rPr lang="en-CA" sz="2800" i="1">
                              <a:latin typeface="Cambria Math" panose="02040503050406030204" pitchFamily="18" charset="0"/>
                            </a:rPr>
                            <m:t>=4</m:t>
                          </m:r>
                          <m:r>
                            <a:rPr lang="en-CA" sz="2800" i="1">
                              <a:latin typeface="Cambria Math" panose="02040503050406030204" pitchFamily="18" charset="0"/>
                            </a:rPr>
                            <m:t>𝑣</m:t>
                          </m:r>
                        </m:oMath>
                      </m:oMathPara>
                    </a14:m>
                    <a:endParaRPr lang="en-US" sz="2800" dirty="0"/>
                  </a:p>
                </p:txBody>
              </p:sp>
            </mc:Choice>
            <mc:Fallback xmlns="">
              <p:sp>
                <p:nvSpPr>
                  <p:cNvPr id="27" name="TextBox 26">
                    <a:extLst>
                      <a:ext uri="{FF2B5EF4-FFF2-40B4-BE49-F238E27FC236}">
                        <a16:creationId xmlns:a16="http://schemas.microsoft.com/office/drawing/2014/main" id="{65501D7F-9F59-090A-5C8C-416EA15190F0}"/>
                      </a:ext>
                    </a:extLst>
                  </p:cNvPr>
                  <p:cNvSpPr txBox="1">
                    <a:spLocks noRot="1" noChangeAspect="1" noMove="1" noResize="1" noEditPoints="1" noAdjustHandles="1" noChangeArrowheads="1" noChangeShapeType="1" noTextEdit="1"/>
                  </p:cNvSpPr>
                  <p:nvPr/>
                </p:nvSpPr>
                <p:spPr>
                  <a:xfrm>
                    <a:off x="8763394" y="3700155"/>
                    <a:ext cx="1283365" cy="523220"/>
                  </a:xfrm>
                  <a:prstGeom prst="rect">
                    <a:avLst/>
                  </a:prstGeom>
                  <a:blipFill>
                    <a:blip r:embed="rId6"/>
                    <a:stretch>
                      <a:fillRect l="-971" b="-13953"/>
                    </a:stretch>
                  </a:blipFill>
                  <a:ln>
                    <a:solidFill>
                      <a:schemeClr val="accent1"/>
                    </a:solidFill>
                  </a:ln>
                </p:spPr>
                <p:txBody>
                  <a:bodyPr/>
                  <a:lstStyle/>
                  <a:p>
                    <a:r>
                      <a:rPr lang="en-US">
                        <a:noFill/>
                      </a:rPr>
                      <a:t> </a:t>
                    </a:r>
                  </a:p>
                </p:txBody>
              </p:sp>
            </mc:Fallback>
          </mc:AlternateContent>
          <p:cxnSp>
            <p:nvCxnSpPr>
              <p:cNvPr id="29" name="Straight Arrow Connector 28">
                <a:extLst>
                  <a:ext uri="{FF2B5EF4-FFF2-40B4-BE49-F238E27FC236}">
                    <a16:creationId xmlns:a16="http://schemas.microsoft.com/office/drawing/2014/main" id="{1DBAD2DD-ADF2-58D7-4AA0-E531338EB032}"/>
                  </a:ext>
                </a:extLst>
              </p:cNvPr>
              <p:cNvCxnSpPr/>
              <p:nvPr/>
            </p:nvCxnSpPr>
            <p:spPr>
              <a:xfrm flipH="1">
                <a:off x="7560764" y="4238056"/>
                <a:ext cx="1034596" cy="0"/>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31" name="Straight Arrow Connector 30">
                <a:extLst>
                  <a:ext uri="{FF2B5EF4-FFF2-40B4-BE49-F238E27FC236}">
                    <a16:creationId xmlns:a16="http://schemas.microsoft.com/office/drawing/2014/main" id="{39B67346-89AC-88D1-6D9E-4A3B197C37FD}"/>
                  </a:ext>
                </a:extLst>
              </p:cNvPr>
              <p:cNvCxnSpPr/>
              <p:nvPr/>
            </p:nvCxnSpPr>
            <p:spPr>
              <a:xfrm flipH="1" flipV="1">
                <a:off x="2108291" y="3024051"/>
                <a:ext cx="3608887" cy="4841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15FA42C-6C52-DEEC-A229-3D4EBE6B15D3}"/>
                  </a:ext>
                </a:extLst>
              </p:cNvPr>
              <p:cNvCxnSpPr>
                <a:cxnSpLocks/>
              </p:cNvCxnSpPr>
              <p:nvPr/>
            </p:nvCxnSpPr>
            <p:spPr>
              <a:xfrm flipH="1">
                <a:off x="4601784" y="4315626"/>
                <a:ext cx="1166951" cy="330597"/>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a:extLst>
                  <a:ext uri="{FF2B5EF4-FFF2-40B4-BE49-F238E27FC236}">
                    <a16:creationId xmlns:a16="http://schemas.microsoft.com/office/drawing/2014/main" id="{F3C4E499-E3C9-C365-EB74-0EE2B2AAE3E1}"/>
                  </a:ext>
                </a:extLst>
              </p:cNvPr>
              <p:cNvCxnSpPr>
                <a:cxnSpLocks/>
              </p:cNvCxnSpPr>
              <p:nvPr/>
            </p:nvCxnSpPr>
            <p:spPr>
              <a:xfrm flipH="1">
                <a:off x="2011334" y="4794527"/>
                <a:ext cx="966997" cy="381596"/>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p:cxnSp>
            <p:nvCxnSpPr>
              <p:cNvPr id="36" name="Straight Arrow Connector 35">
                <a:extLst>
                  <a:ext uri="{FF2B5EF4-FFF2-40B4-BE49-F238E27FC236}">
                    <a16:creationId xmlns:a16="http://schemas.microsoft.com/office/drawing/2014/main" id="{C9428EF1-7C74-90DA-6258-4E011578D1FB}"/>
                  </a:ext>
                </a:extLst>
              </p:cNvPr>
              <p:cNvCxnSpPr>
                <a:cxnSpLocks/>
              </p:cNvCxnSpPr>
              <p:nvPr/>
            </p:nvCxnSpPr>
            <p:spPr>
              <a:xfrm flipH="1" flipV="1">
                <a:off x="2011334" y="3886526"/>
                <a:ext cx="966997" cy="280796"/>
              </a:xfrm>
              <a:prstGeom prst="straightConnector1">
                <a:avLst/>
              </a:prstGeom>
              <a:ln w="38100">
                <a:tailEnd type="triangle"/>
              </a:ln>
            </p:spPr>
            <p:style>
              <a:lnRef idx="2">
                <a:schemeClr val="accent2"/>
              </a:lnRef>
              <a:fillRef idx="0">
                <a:schemeClr val="accent2"/>
              </a:fillRef>
              <a:effectRef idx="1">
                <a:schemeClr val="accent2"/>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400644EE-A2E9-20D7-C2CC-56D654E39430}"/>
                      </a:ext>
                    </a:extLst>
                  </p:cNvPr>
                  <p:cNvSpPr txBox="1"/>
                  <p:nvPr/>
                </p:nvSpPr>
                <p:spPr>
                  <a:xfrm>
                    <a:off x="8579456" y="4618359"/>
                    <a:ext cx="1162241" cy="818237"/>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CA" sz="2800" b="0" i="1" smtClean="0">
                                  <a:latin typeface="Cambria Math" panose="02040503050406030204" pitchFamily="18" charset="0"/>
                                </a:rPr>
                                <m:t>𝑑𝐽</m:t>
                              </m:r>
                            </m:num>
                            <m:den>
                              <m:r>
                                <a:rPr lang="en-CA" sz="2800" b="0" i="1" smtClean="0">
                                  <a:latin typeface="Cambria Math" panose="02040503050406030204" pitchFamily="18" charset="0"/>
                                </a:rPr>
                                <m:t>𝑑𝑣</m:t>
                              </m:r>
                            </m:den>
                          </m:f>
                          <m:r>
                            <a:rPr lang="en-CA" sz="2800" b="0" i="1" smtClean="0">
                              <a:latin typeface="Cambria Math" panose="02040503050406030204" pitchFamily="18" charset="0"/>
                            </a:rPr>
                            <m:t>=4</m:t>
                          </m:r>
                        </m:oMath>
                      </m:oMathPara>
                    </a14:m>
                    <a:endParaRPr lang="en-US" sz="2800" dirty="0"/>
                  </a:p>
                </p:txBody>
              </p:sp>
            </mc:Choice>
            <mc:Fallback xmlns="">
              <p:sp>
                <p:nvSpPr>
                  <p:cNvPr id="38" name="TextBox 37">
                    <a:extLst>
                      <a:ext uri="{FF2B5EF4-FFF2-40B4-BE49-F238E27FC236}">
                        <a16:creationId xmlns:a16="http://schemas.microsoft.com/office/drawing/2014/main" id="{400644EE-A2E9-20D7-C2CC-56D654E39430}"/>
                      </a:ext>
                    </a:extLst>
                  </p:cNvPr>
                  <p:cNvSpPr txBox="1">
                    <a:spLocks noRot="1" noChangeAspect="1" noMove="1" noResize="1" noEditPoints="1" noAdjustHandles="1" noChangeArrowheads="1" noChangeShapeType="1" noTextEdit="1"/>
                  </p:cNvSpPr>
                  <p:nvPr/>
                </p:nvSpPr>
                <p:spPr>
                  <a:xfrm>
                    <a:off x="8579456" y="4618359"/>
                    <a:ext cx="1162241" cy="818237"/>
                  </a:xfrm>
                  <a:prstGeom prst="rect">
                    <a:avLst/>
                  </a:prstGeom>
                  <a:blipFill>
                    <a:blip r:embed="rId7"/>
                    <a:stretch>
                      <a:fillRect l="-6383" t="-1515" r="-6383" b="-15152"/>
                    </a:stretch>
                  </a:blipFill>
                  <a:ln>
                    <a:solidFill>
                      <a:srgbClr val="FF0000"/>
                    </a:solidFill>
                  </a:ln>
                </p:spPr>
                <p:txBody>
                  <a:bodyPr/>
                  <a:lstStyle/>
                  <a:p>
                    <a:r>
                      <a:rPr lang="en-US">
                        <a:noFill/>
                      </a:rPr>
                      <a:t> </a:t>
                    </a:r>
                  </a:p>
                </p:txBody>
              </p:sp>
            </mc:Fallback>
          </mc:AlternateContent>
        </p:grpSp>
        <p:grpSp>
          <p:nvGrpSpPr>
            <p:cNvPr id="45" name="Group 44">
              <a:extLst>
                <a:ext uri="{FF2B5EF4-FFF2-40B4-BE49-F238E27FC236}">
                  <a16:creationId xmlns:a16="http://schemas.microsoft.com/office/drawing/2014/main" id="{4F9A53DA-B052-5318-F203-A1EE0EF9588F}"/>
                </a:ext>
              </a:extLst>
            </p:cNvPr>
            <p:cNvGrpSpPr/>
            <p:nvPr/>
          </p:nvGrpSpPr>
          <p:grpSpPr>
            <a:xfrm>
              <a:off x="3344961" y="3396292"/>
              <a:ext cx="6104188" cy="1029905"/>
              <a:chOff x="3344961" y="3396292"/>
              <a:chExt cx="6104188" cy="1029905"/>
            </a:xfrm>
          </p:grpSpPr>
          <p:sp>
            <p:nvSpPr>
              <p:cNvPr id="39" name="TextBox 38">
                <a:extLst>
                  <a:ext uri="{FF2B5EF4-FFF2-40B4-BE49-F238E27FC236}">
                    <a16:creationId xmlns:a16="http://schemas.microsoft.com/office/drawing/2014/main" id="{325BDDAA-24A4-AA67-36BE-111126E119DE}"/>
                  </a:ext>
                </a:extLst>
              </p:cNvPr>
              <p:cNvSpPr txBox="1"/>
              <p:nvPr/>
            </p:nvSpPr>
            <p:spPr>
              <a:xfrm>
                <a:off x="3344961" y="3964532"/>
                <a:ext cx="495649" cy="461665"/>
              </a:xfrm>
              <a:prstGeom prst="rect">
                <a:avLst/>
              </a:prstGeom>
              <a:noFill/>
            </p:spPr>
            <p:txBody>
              <a:bodyPr wrap="none" rtlCol="0">
                <a:spAutoFit/>
              </a:bodyPr>
              <a:lstStyle/>
              <a:p>
                <a:r>
                  <a:rPr lang="en-US" sz="2400" dirty="0">
                    <a:solidFill>
                      <a:schemeClr val="accent5">
                        <a:lumMod val="50000"/>
                      </a:schemeClr>
                    </a:solidFill>
                  </a:rPr>
                  <a:t>20</a:t>
                </a:r>
              </a:p>
            </p:txBody>
          </p:sp>
          <p:sp>
            <p:nvSpPr>
              <p:cNvPr id="40" name="TextBox 39">
                <a:extLst>
                  <a:ext uri="{FF2B5EF4-FFF2-40B4-BE49-F238E27FC236}">
                    <a16:creationId xmlns:a16="http://schemas.microsoft.com/office/drawing/2014/main" id="{528255BD-D70F-9686-EF39-348E290777EF}"/>
                  </a:ext>
                </a:extLst>
              </p:cNvPr>
              <p:cNvSpPr txBox="1"/>
              <p:nvPr/>
            </p:nvSpPr>
            <p:spPr>
              <a:xfrm>
                <a:off x="6246176" y="3396292"/>
                <a:ext cx="495649" cy="461665"/>
              </a:xfrm>
              <a:prstGeom prst="rect">
                <a:avLst/>
              </a:prstGeom>
              <a:noFill/>
            </p:spPr>
            <p:txBody>
              <a:bodyPr wrap="none" rtlCol="0">
                <a:spAutoFit/>
              </a:bodyPr>
              <a:lstStyle/>
              <a:p>
                <a:r>
                  <a:rPr lang="en-US" sz="2400" dirty="0">
                    <a:solidFill>
                      <a:schemeClr val="accent5">
                        <a:lumMod val="50000"/>
                      </a:schemeClr>
                    </a:solidFill>
                  </a:rPr>
                  <a:t>23</a:t>
                </a:r>
              </a:p>
            </p:txBody>
          </p:sp>
          <p:sp>
            <p:nvSpPr>
              <p:cNvPr id="41" name="TextBox 40">
                <a:extLst>
                  <a:ext uri="{FF2B5EF4-FFF2-40B4-BE49-F238E27FC236}">
                    <a16:creationId xmlns:a16="http://schemas.microsoft.com/office/drawing/2014/main" id="{4F73FDC5-285C-38D1-FD39-D450DAA6B2EF}"/>
                  </a:ext>
                </a:extLst>
              </p:cNvPr>
              <p:cNvSpPr txBox="1"/>
              <p:nvPr/>
            </p:nvSpPr>
            <p:spPr>
              <a:xfrm>
                <a:off x="8953500" y="3494731"/>
                <a:ext cx="495649" cy="461665"/>
              </a:xfrm>
              <a:prstGeom prst="rect">
                <a:avLst/>
              </a:prstGeom>
              <a:noFill/>
            </p:spPr>
            <p:txBody>
              <a:bodyPr wrap="none" rtlCol="0">
                <a:spAutoFit/>
              </a:bodyPr>
              <a:lstStyle/>
              <a:p>
                <a:r>
                  <a:rPr lang="en-US" sz="2400" dirty="0">
                    <a:solidFill>
                      <a:schemeClr val="accent5">
                        <a:lumMod val="50000"/>
                      </a:schemeClr>
                    </a:solidFill>
                  </a:rPr>
                  <a:t>92</a:t>
                </a:r>
              </a:p>
            </p:txBody>
          </p:sp>
        </p:grpSp>
      </p:gr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4CDA38D1-4D6E-FE91-B312-781E64BCC243}"/>
                  </a:ext>
                </a:extLst>
              </p:cNvPr>
              <p:cNvSpPr txBox="1"/>
              <p:nvPr/>
            </p:nvSpPr>
            <p:spPr>
              <a:xfrm>
                <a:off x="2584530" y="2528476"/>
                <a:ext cx="3055837" cy="818237"/>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CA" sz="2800" b="0" i="1" smtClean="0">
                              <a:latin typeface="Cambria Math" panose="02040503050406030204" pitchFamily="18" charset="0"/>
                            </a:rPr>
                            <m:t>𝑑𝐽</m:t>
                          </m:r>
                        </m:num>
                        <m:den>
                          <m:r>
                            <a:rPr lang="en-CA" sz="2800" b="0" i="1" smtClean="0">
                              <a:latin typeface="Cambria Math" panose="02040503050406030204" pitchFamily="18" charset="0"/>
                            </a:rPr>
                            <m:t>𝑑𝑎</m:t>
                          </m:r>
                        </m:den>
                      </m:f>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𝑑𝐽</m:t>
                          </m:r>
                        </m:num>
                        <m:den>
                          <m:r>
                            <a:rPr lang="en-CA" sz="2800" b="0" i="1" smtClean="0">
                              <a:latin typeface="Cambria Math" panose="02040503050406030204" pitchFamily="18" charset="0"/>
                            </a:rPr>
                            <m:t>𝑑𝑣</m:t>
                          </m:r>
                        </m:den>
                      </m:f>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𝑑𝑣</m:t>
                          </m:r>
                        </m:num>
                        <m:den>
                          <m:r>
                            <a:rPr lang="en-CA" sz="2800" b="0" i="1" smtClean="0">
                              <a:latin typeface="Cambria Math" panose="02040503050406030204" pitchFamily="18" charset="0"/>
                            </a:rPr>
                            <m:t>𝑑𝑎</m:t>
                          </m:r>
                        </m:den>
                      </m:f>
                      <m:r>
                        <a:rPr lang="en-CA" sz="2800" b="0" i="1" smtClean="0">
                          <a:latin typeface="Cambria Math" panose="02040503050406030204" pitchFamily="18" charset="0"/>
                        </a:rPr>
                        <m:t>=4∗1</m:t>
                      </m:r>
                    </m:oMath>
                  </m:oMathPara>
                </a14:m>
                <a:endParaRPr lang="en-US" sz="2800" dirty="0"/>
              </a:p>
            </p:txBody>
          </p:sp>
        </mc:Choice>
        <mc:Fallback xmlns="">
          <p:sp>
            <p:nvSpPr>
              <p:cNvPr id="42" name="TextBox 41">
                <a:extLst>
                  <a:ext uri="{FF2B5EF4-FFF2-40B4-BE49-F238E27FC236}">
                    <a16:creationId xmlns:a16="http://schemas.microsoft.com/office/drawing/2014/main" id="{4CDA38D1-4D6E-FE91-B312-781E64BCC243}"/>
                  </a:ext>
                </a:extLst>
              </p:cNvPr>
              <p:cNvSpPr txBox="1">
                <a:spLocks noRot="1" noChangeAspect="1" noMove="1" noResize="1" noEditPoints="1" noAdjustHandles="1" noChangeArrowheads="1" noChangeShapeType="1" noTextEdit="1"/>
              </p:cNvSpPr>
              <p:nvPr/>
            </p:nvSpPr>
            <p:spPr>
              <a:xfrm>
                <a:off x="2584530" y="2528476"/>
                <a:ext cx="3055837" cy="818237"/>
              </a:xfrm>
              <a:prstGeom prst="rect">
                <a:avLst/>
              </a:prstGeom>
              <a:blipFill>
                <a:blip r:embed="rId8"/>
                <a:stretch>
                  <a:fillRect l="-2066" t="-1515" r="-2066" b="-16667"/>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151BB03E-FB1F-EDD2-42BB-66332DAE3BBC}"/>
                  </a:ext>
                </a:extLst>
              </p:cNvPr>
              <p:cNvSpPr txBox="1"/>
              <p:nvPr/>
            </p:nvSpPr>
            <p:spPr>
              <a:xfrm>
                <a:off x="547945" y="5764035"/>
                <a:ext cx="3929857" cy="818044"/>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CA" sz="2800" b="0" i="1" smtClean="0">
                              <a:latin typeface="Cambria Math" panose="02040503050406030204" pitchFamily="18" charset="0"/>
                            </a:rPr>
                            <m:t>𝑑𝐽</m:t>
                          </m:r>
                        </m:num>
                        <m:den>
                          <m:r>
                            <a:rPr lang="en-CA" sz="2800" b="0" i="1" smtClean="0">
                              <a:latin typeface="Cambria Math" panose="02040503050406030204" pitchFamily="18" charset="0"/>
                            </a:rPr>
                            <m:t>𝑑𝑏</m:t>
                          </m:r>
                        </m:den>
                      </m:f>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𝑑𝐽</m:t>
                          </m:r>
                        </m:num>
                        <m:den>
                          <m:r>
                            <a:rPr lang="en-CA" sz="2800" b="0" i="1" smtClean="0">
                              <a:latin typeface="Cambria Math" panose="02040503050406030204" pitchFamily="18" charset="0"/>
                            </a:rPr>
                            <m:t>𝑑𝑢</m:t>
                          </m:r>
                        </m:den>
                      </m:f>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𝑑𝑢</m:t>
                          </m:r>
                        </m:num>
                        <m:den>
                          <m:r>
                            <a:rPr lang="en-CA" sz="2800" b="0" i="1" smtClean="0">
                              <a:latin typeface="Cambria Math" panose="02040503050406030204" pitchFamily="18" charset="0"/>
                            </a:rPr>
                            <m:t>𝑑𝑏</m:t>
                          </m:r>
                        </m:den>
                      </m:f>
                      <m:r>
                        <a:rPr lang="en-CA" sz="2800" b="0" i="1" smtClean="0">
                          <a:latin typeface="Cambria Math" panose="02040503050406030204" pitchFamily="18" charset="0"/>
                        </a:rPr>
                        <m:t>=4∗5=20</m:t>
                      </m:r>
                    </m:oMath>
                  </m:oMathPara>
                </a14:m>
                <a:endParaRPr lang="en-US" sz="2800" dirty="0"/>
              </a:p>
            </p:txBody>
          </p:sp>
        </mc:Choice>
        <mc:Fallback xmlns="">
          <p:sp>
            <p:nvSpPr>
              <p:cNvPr id="47" name="TextBox 46">
                <a:extLst>
                  <a:ext uri="{FF2B5EF4-FFF2-40B4-BE49-F238E27FC236}">
                    <a16:creationId xmlns:a16="http://schemas.microsoft.com/office/drawing/2014/main" id="{151BB03E-FB1F-EDD2-42BB-66332DAE3BBC}"/>
                  </a:ext>
                </a:extLst>
              </p:cNvPr>
              <p:cNvSpPr txBox="1">
                <a:spLocks noRot="1" noChangeAspect="1" noMove="1" noResize="1" noEditPoints="1" noAdjustHandles="1" noChangeArrowheads="1" noChangeShapeType="1" noTextEdit="1"/>
              </p:cNvSpPr>
              <p:nvPr/>
            </p:nvSpPr>
            <p:spPr>
              <a:xfrm>
                <a:off x="547945" y="5764035"/>
                <a:ext cx="3929857" cy="818044"/>
              </a:xfrm>
              <a:prstGeom prst="rect">
                <a:avLst/>
              </a:prstGeom>
              <a:blipFill>
                <a:blip r:embed="rId9"/>
                <a:stretch>
                  <a:fillRect l="-1603" t="-1515" r="-1282" b="-13636"/>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F24AF406-5F7F-326E-F247-EBCFD620EB4B}"/>
                  </a:ext>
                </a:extLst>
              </p:cNvPr>
              <p:cNvSpPr txBox="1"/>
              <p:nvPr/>
            </p:nvSpPr>
            <p:spPr>
              <a:xfrm>
                <a:off x="4931782" y="5008847"/>
                <a:ext cx="3253968" cy="910570"/>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sz="2800" i="1" smtClean="0">
                              <a:latin typeface="Cambria Math" panose="02040503050406030204" pitchFamily="18" charset="0"/>
                            </a:rPr>
                          </m:ctrlPr>
                        </m:fPr>
                        <m:num>
                          <m:r>
                            <a:rPr lang="en-CA" sz="2800" b="0" i="1" smtClean="0">
                              <a:latin typeface="Cambria Math" panose="02040503050406030204" pitchFamily="18" charset="0"/>
                            </a:rPr>
                            <m:t>𝑑𝐽</m:t>
                          </m:r>
                        </m:num>
                        <m:den>
                          <m:r>
                            <a:rPr lang="en-CA" sz="2800" b="0" i="1" smtClean="0">
                              <a:latin typeface="Cambria Math" panose="02040503050406030204" pitchFamily="18" charset="0"/>
                            </a:rPr>
                            <m:t>𝑑𝑢</m:t>
                          </m:r>
                        </m:den>
                      </m:f>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𝑑𝐽</m:t>
                          </m:r>
                        </m:num>
                        <m:den>
                          <m:r>
                            <a:rPr lang="en-CA" sz="2800" b="0" i="1" smtClean="0">
                              <a:latin typeface="Cambria Math" panose="02040503050406030204" pitchFamily="18" charset="0"/>
                            </a:rPr>
                            <m:t>𝑑𝑣</m:t>
                          </m:r>
                        </m:den>
                      </m:f>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𝑑𝑣</m:t>
                          </m:r>
                        </m:num>
                        <m:den>
                          <m:r>
                            <a:rPr lang="en-CA" sz="2800" b="0" i="1" smtClean="0">
                              <a:latin typeface="Cambria Math" panose="02040503050406030204" pitchFamily="18" charset="0"/>
                            </a:rPr>
                            <m:t>𝑑𝑢</m:t>
                          </m:r>
                        </m:den>
                      </m:f>
                      <m:r>
                        <a:rPr lang="en-CA" sz="2800" b="0" i="1" smtClean="0">
                          <a:latin typeface="Cambria Math" panose="02040503050406030204" pitchFamily="18" charset="0"/>
                        </a:rPr>
                        <m:t>=4∗1</m:t>
                      </m:r>
                    </m:oMath>
                  </m:oMathPara>
                </a14:m>
                <a:endParaRPr lang="en-US" sz="2800" dirty="0"/>
              </a:p>
            </p:txBody>
          </p:sp>
        </mc:Choice>
        <mc:Fallback xmlns="">
          <p:sp>
            <p:nvSpPr>
              <p:cNvPr id="48" name="TextBox 47">
                <a:extLst>
                  <a:ext uri="{FF2B5EF4-FFF2-40B4-BE49-F238E27FC236}">
                    <a16:creationId xmlns:a16="http://schemas.microsoft.com/office/drawing/2014/main" id="{F24AF406-5F7F-326E-F247-EBCFD620EB4B}"/>
                  </a:ext>
                </a:extLst>
              </p:cNvPr>
              <p:cNvSpPr txBox="1">
                <a:spLocks noRot="1" noChangeAspect="1" noMove="1" noResize="1" noEditPoints="1" noAdjustHandles="1" noChangeArrowheads="1" noChangeShapeType="1" noTextEdit="1"/>
              </p:cNvSpPr>
              <p:nvPr/>
            </p:nvSpPr>
            <p:spPr>
              <a:xfrm>
                <a:off x="4931782" y="5008847"/>
                <a:ext cx="3253968" cy="910570"/>
              </a:xfrm>
              <a:prstGeom prst="rect">
                <a:avLst/>
              </a:prstGeom>
              <a:blipFill>
                <a:blip r:embed="rId10"/>
                <a:stretch>
                  <a:fillRect b="-8219"/>
                </a:stretch>
              </a:blipFill>
              <a:ln>
                <a:solidFill>
                  <a:srgbClr val="FF0000"/>
                </a:solidFill>
              </a:ln>
            </p:spPr>
            <p:txBody>
              <a:bodyPr/>
              <a:lstStyle/>
              <a:p>
                <a:r>
                  <a:rPr lang="en-US">
                    <a:noFill/>
                  </a:rPr>
                  <a:t> </a:t>
                </a:r>
              </a:p>
            </p:txBody>
          </p:sp>
        </mc:Fallback>
      </mc:AlternateContent>
      <p:sp>
        <p:nvSpPr>
          <p:cNvPr id="49" name="TextBox 48">
            <a:extLst>
              <a:ext uri="{FF2B5EF4-FFF2-40B4-BE49-F238E27FC236}">
                <a16:creationId xmlns:a16="http://schemas.microsoft.com/office/drawing/2014/main" id="{B02F136B-D244-5AAA-3D12-6FB262FCBBAB}"/>
              </a:ext>
            </a:extLst>
          </p:cNvPr>
          <p:cNvSpPr txBox="1"/>
          <p:nvPr/>
        </p:nvSpPr>
        <p:spPr>
          <a:xfrm>
            <a:off x="7214227" y="2167018"/>
            <a:ext cx="3294363" cy="954107"/>
          </a:xfrm>
          <a:prstGeom prst="rect">
            <a:avLst/>
          </a:prstGeom>
          <a:noFill/>
        </p:spPr>
        <p:txBody>
          <a:bodyPr wrap="none" rtlCol="0">
            <a:spAutoFit/>
          </a:bodyPr>
          <a:lstStyle/>
          <a:p>
            <a:r>
              <a:rPr lang="en-US" sz="2800" dirty="0">
                <a:solidFill>
                  <a:schemeClr val="accent5">
                    <a:lumMod val="50000"/>
                  </a:schemeClr>
                </a:solidFill>
              </a:rPr>
              <a:t>Forward</a:t>
            </a:r>
            <a:r>
              <a:rPr lang="en-US" sz="2800" dirty="0"/>
              <a:t> &amp; </a:t>
            </a:r>
            <a:r>
              <a:rPr lang="en-US" sz="2800" dirty="0">
                <a:solidFill>
                  <a:srgbClr val="FF0000"/>
                </a:solidFill>
              </a:rPr>
              <a:t>backward</a:t>
            </a:r>
            <a:r>
              <a:rPr lang="en-US" sz="2800" dirty="0"/>
              <a:t> </a:t>
            </a:r>
          </a:p>
          <a:p>
            <a:r>
              <a:rPr lang="en-US" sz="2800" dirty="0"/>
              <a:t>Propagation</a:t>
            </a:r>
          </a:p>
        </p:txBody>
      </p:sp>
    </p:spTree>
    <p:extLst>
      <p:ext uri="{BB962C8B-B14F-4D97-AF65-F5344CB8AC3E}">
        <p14:creationId xmlns:p14="http://schemas.microsoft.com/office/powerpoint/2010/main" val="26467231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1C8A99-1DBD-26C2-E547-16E924CD0C28}"/>
              </a:ext>
            </a:extLst>
          </p:cNvPr>
          <p:cNvSpPr>
            <a:spLocks noGrp="1"/>
          </p:cNvSpPr>
          <p:nvPr>
            <p:ph type="title"/>
          </p:nvPr>
        </p:nvSpPr>
        <p:spPr>
          <a:xfrm>
            <a:off x="276387" y="192600"/>
            <a:ext cx="11639226" cy="1325563"/>
          </a:xfrm>
        </p:spPr>
        <p:txBody>
          <a:bodyPr/>
          <a:lstStyle/>
          <a:p>
            <a:r>
              <a:rPr lang="en-US" dirty="0"/>
              <a:t>Logistic Regression Gradient Descent: 1 example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AAD47AE-0B44-F3E4-0321-F0447E70B45F}"/>
                  </a:ext>
                </a:extLst>
              </p:cNvPr>
              <p:cNvSpPr>
                <a:spLocks noGrp="1"/>
              </p:cNvSpPr>
              <p:nvPr>
                <p:ph idx="1"/>
              </p:nvPr>
            </p:nvSpPr>
            <p:spPr>
              <a:xfrm>
                <a:off x="838200" y="1825625"/>
                <a:ext cx="10515600" cy="1165476"/>
              </a:xfrm>
            </p:spPr>
            <p:txBody>
              <a:bodyPr/>
              <a:lstStyle/>
              <a:p>
                <a14:m>
                  <m:oMath xmlns:m="http://schemas.openxmlformats.org/officeDocument/2006/math">
                    <m:acc>
                      <m:accPr>
                        <m:chr m:val="̂"/>
                        <m:ctrlPr>
                          <a:rPr lang="en-US" i="1" smtClean="0">
                            <a:latin typeface="Cambria Math" panose="02040503050406030204" pitchFamily="18" charset="0"/>
                          </a:rPr>
                        </m:ctrlPr>
                      </m:accPr>
                      <m:e>
                        <m:r>
                          <a:rPr lang="en-CA" i="1">
                            <a:latin typeface="Cambria Math" panose="02040503050406030204" pitchFamily="18" charset="0"/>
                          </a:rPr>
                          <m:t>𝑦</m:t>
                        </m:r>
                      </m:e>
                    </m:acc>
                    <m:r>
                      <a:rPr lang="en-CA" i="1">
                        <a:latin typeface="Cambria Math" panose="02040503050406030204" pitchFamily="18" charset="0"/>
                      </a:rPr>
                      <m:t>=</m:t>
                    </m:r>
                    <m:r>
                      <a:rPr lang="en-CA" b="0" i="1" smtClean="0">
                        <a:latin typeface="Cambria Math" panose="02040503050406030204" pitchFamily="18" charset="0"/>
                      </a:rPr>
                      <m:t>𝑎</m:t>
                    </m:r>
                    <m:r>
                      <a:rPr lang="en-CA" b="0" i="1" smtClean="0">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𝜎</m:t>
                    </m:r>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rPr>
                      <m:t>𝑧</m:t>
                    </m:r>
                    <m:r>
                      <a:rPr lang="en-CA" i="1">
                        <a:latin typeface="Cambria Math" panose="02040503050406030204" pitchFamily="18" charset="0"/>
                      </a:rPr>
                      <m:t>)</m:t>
                    </m:r>
                  </m:oMath>
                </a14:m>
                <a:r>
                  <a:rPr lang="en-US" dirty="0"/>
                  <a:t> where </a:t>
                </a:r>
                <a14:m>
                  <m:oMath xmlns:m="http://schemas.openxmlformats.org/officeDocument/2006/math">
                    <m:r>
                      <a:rPr lang="en-CA" i="1">
                        <a:latin typeface="Cambria Math" panose="02040503050406030204" pitchFamily="18" charset="0"/>
                      </a:rPr>
                      <m:t>𝑧</m:t>
                    </m:r>
                    <m:r>
                      <a:rPr lang="en-CA" i="1">
                        <a:latin typeface="Cambria Math" panose="02040503050406030204" pitchFamily="18" charset="0"/>
                      </a:rPr>
                      <m:t>=</m:t>
                    </m:r>
                  </m:oMath>
                </a14:m>
                <a:r>
                  <a:rPr lang="en-CA" dirty="0"/>
                  <a:t>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𝑇</m:t>
                        </m:r>
                      </m:sup>
                    </m:sSup>
                    <m:r>
                      <a:rPr lang="en-CA" i="1">
                        <a:latin typeface="Cambria Math" panose="02040503050406030204" pitchFamily="18" charset="0"/>
                      </a:rPr>
                      <m:t>𝑋</m:t>
                    </m:r>
                    <m:r>
                      <a:rPr lang="en-CA" i="1">
                        <a:latin typeface="Cambria Math" panose="02040503050406030204" pitchFamily="18" charset="0"/>
                      </a:rPr>
                      <m:t>+</m:t>
                    </m:r>
                    <m:r>
                      <a:rPr lang="en-CA" i="1">
                        <a:latin typeface="Cambria Math" panose="02040503050406030204" pitchFamily="18" charset="0"/>
                      </a:rPr>
                      <m:t>𝑏</m:t>
                    </m:r>
                  </m:oMath>
                </a14:m>
                <a:endParaRPr lang="en-US" dirty="0"/>
              </a:p>
              <a:p>
                <a14:m>
                  <m:oMath xmlns:m="http://schemas.openxmlformats.org/officeDocument/2006/math">
                    <m:r>
                      <a:rPr lang="en-CA" i="1">
                        <a:latin typeface="Cambria Math" panose="02040503050406030204" pitchFamily="18" charset="0"/>
                        <a:ea typeface="Cambria Math" panose="02040503050406030204" pitchFamily="18" charset="0"/>
                      </a:rPr>
                      <m:t>ℒ</m:t>
                    </m:r>
                    <m:r>
                      <a:rPr lang="en-CA" i="1">
                        <a:latin typeface="Cambria Math" panose="02040503050406030204" pitchFamily="18" charset="0"/>
                        <a:ea typeface="Cambria Math" panose="02040503050406030204" pitchFamily="18" charset="0"/>
                      </a:rPr>
                      <m:t> </m:t>
                    </m:r>
                    <m:d>
                      <m:dPr>
                        <m:ctrlPr>
                          <a:rPr lang="en-CA" i="1">
                            <a:latin typeface="Cambria Math" panose="02040503050406030204" pitchFamily="18" charset="0"/>
                          </a:rPr>
                        </m:ctrlPr>
                      </m:dPr>
                      <m:e>
                        <m:r>
                          <a:rPr lang="en-CA" b="0" i="1" smtClean="0">
                            <a:latin typeface="Cambria Math" panose="02040503050406030204" pitchFamily="18" charset="0"/>
                          </a:rPr>
                          <m:t>𝑎</m:t>
                        </m:r>
                        <m:r>
                          <a:rPr lang="en-CA" i="1">
                            <a:latin typeface="Cambria Math" panose="02040503050406030204" pitchFamily="18" charset="0"/>
                          </a:rPr>
                          <m:t>,</m:t>
                        </m:r>
                        <m:r>
                          <a:rPr lang="en-CA" i="1">
                            <a:latin typeface="Cambria Math" panose="02040503050406030204" pitchFamily="18" charset="0"/>
                          </a:rPr>
                          <m:t>𝑦</m:t>
                        </m:r>
                      </m:e>
                    </m:d>
                    <m:r>
                      <a:rPr lang="en-CA">
                        <a:latin typeface="Cambria Math" panose="02040503050406030204" pitchFamily="18" charset="0"/>
                      </a:rPr>
                      <m:t>=−</m:t>
                    </m:r>
                    <m:d>
                      <m:dPr>
                        <m:ctrlPr>
                          <a:rPr lang="en-CA" i="1">
                            <a:latin typeface="Cambria Math" panose="02040503050406030204" pitchFamily="18" charset="0"/>
                          </a:rPr>
                        </m:ctrlPr>
                      </m:dPr>
                      <m:e>
                        <m:r>
                          <m:rPr>
                            <m:sty m:val="p"/>
                          </m:rPr>
                          <a:rPr lang="en-CA">
                            <a:latin typeface="Cambria Math" panose="02040503050406030204" pitchFamily="18" charset="0"/>
                          </a:rPr>
                          <m:t>ylog</m:t>
                        </m:r>
                        <m:r>
                          <a:rPr lang="en-CA" b="0" i="1" smtClean="0">
                            <a:latin typeface="Cambria Math" panose="02040503050406030204" pitchFamily="18" charset="0"/>
                          </a:rPr>
                          <m:t>𝑎</m:t>
                        </m:r>
                        <m:r>
                          <a:rPr lang="en-CA" i="1">
                            <a:latin typeface="Cambria Math" panose="02040503050406030204" pitchFamily="18" charset="0"/>
                          </a:rPr>
                          <m:t>+</m:t>
                        </m:r>
                        <m:d>
                          <m:dPr>
                            <m:ctrlPr>
                              <a:rPr lang="en-CA" i="1">
                                <a:latin typeface="Cambria Math" panose="02040503050406030204" pitchFamily="18" charset="0"/>
                              </a:rPr>
                            </m:ctrlPr>
                          </m:dPr>
                          <m:e>
                            <m:r>
                              <a:rPr lang="en-CA" i="1">
                                <a:latin typeface="Cambria Math" panose="02040503050406030204" pitchFamily="18" charset="0"/>
                              </a:rPr>
                              <m:t>1−</m:t>
                            </m:r>
                            <m:r>
                              <a:rPr lang="en-CA" i="1">
                                <a:latin typeface="Cambria Math" panose="02040503050406030204" pitchFamily="18" charset="0"/>
                              </a:rPr>
                              <m:t>𝑦</m:t>
                            </m:r>
                          </m:e>
                        </m:d>
                        <m:func>
                          <m:funcPr>
                            <m:ctrlPr>
                              <a:rPr lang="en-CA" i="1">
                                <a:latin typeface="Cambria Math" panose="02040503050406030204" pitchFamily="18" charset="0"/>
                              </a:rPr>
                            </m:ctrlPr>
                          </m:funcPr>
                          <m:fName>
                            <m:r>
                              <m:rPr>
                                <m:sty m:val="p"/>
                              </m:rPr>
                              <a:rPr lang="en-CA">
                                <a:latin typeface="Cambria Math" panose="02040503050406030204" pitchFamily="18" charset="0"/>
                              </a:rPr>
                              <m:t>log</m:t>
                            </m:r>
                          </m:fName>
                          <m:e>
                            <m:d>
                              <m:dPr>
                                <m:ctrlPr>
                                  <a:rPr lang="en-CA" i="1">
                                    <a:latin typeface="Cambria Math" panose="02040503050406030204" pitchFamily="18" charset="0"/>
                                  </a:rPr>
                                </m:ctrlPr>
                              </m:dPr>
                              <m:e>
                                <m:r>
                                  <a:rPr lang="en-CA" i="1">
                                    <a:latin typeface="Cambria Math" panose="02040503050406030204" pitchFamily="18" charset="0"/>
                                  </a:rPr>
                                  <m:t>1−</m:t>
                                </m:r>
                                <m:r>
                                  <a:rPr lang="en-CA" b="0" i="1" smtClean="0">
                                    <a:latin typeface="Cambria Math" panose="02040503050406030204" pitchFamily="18" charset="0"/>
                                  </a:rPr>
                                  <m:t>𝑎</m:t>
                                </m:r>
                              </m:e>
                            </m:d>
                          </m:e>
                        </m:func>
                      </m:e>
                    </m:d>
                  </m:oMath>
                </a14:m>
                <a:endParaRPr lang="en-US" dirty="0"/>
              </a:p>
            </p:txBody>
          </p:sp>
        </mc:Choice>
        <mc:Fallback xmlns="">
          <p:sp>
            <p:nvSpPr>
              <p:cNvPr id="3" name="Content Placeholder 2">
                <a:extLst>
                  <a:ext uri="{FF2B5EF4-FFF2-40B4-BE49-F238E27FC236}">
                    <a16:creationId xmlns:a16="http://schemas.microsoft.com/office/drawing/2014/main" id="{AAAD47AE-0B44-F3E4-0321-F0447E70B45F}"/>
                  </a:ext>
                </a:extLst>
              </p:cNvPr>
              <p:cNvSpPr>
                <a:spLocks noGrp="1" noRot="1" noChangeAspect="1" noMove="1" noResize="1" noEditPoints="1" noAdjustHandles="1" noChangeArrowheads="1" noChangeShapeType="1" noTextEdit="1"/>
              </p:cNvSpPr>
              <p:nvPr>
                <p:ph idx="1"/>
              </p:nvPr>
            </p:nvSpPr>
            <p:spPr>
              <a:xfrm>
                <a:off x="838200" y="1825625"/>
                <a:ext cx="10515600" cy="1165476"/>
              </a:xfrm>
              <a:blipFill>
                <a:blip r:embed="rId2"/>
                <a:stretch>
                  <a:fillRect l="-1086" t="-8602"/>
                </a:stretch>
              </a:blipFill>
            </p:spPr>
            <p:txBody>
              <a:bodyPr/>
              <a:lstStyle/>
              <a:p>
                <a:r>
                  <a:rPr lang="en-US">
                    <a:noFill/>
                  </a:rPr>
                  <a:t> </a:t>
                </a:r>
              </a:p>
            </p:txBody>
          </p:sp>
        </mc:Fallback>
      </mc:AlternateContent>
      <p:cxnSp>
        <p:nvCxnSpPr>
          <p:cNvPr id="5" name="Straight Arrow Connector 4">
            <a:extLst>
              <a:ext uri="{FF2B5EF4-FFF2-40B4-BE49-F238E27FC236}">
                <a16:creationId xmlns:a16="http://schemas.microsoft.com/office/drawing/2014/main" id="{CE842256-6DA3-0B5C-1F89-BB48B7D44645}"/>
              </a:ext>
            </a:extLst>
          </p:cNvPr>
          <p:cNvCxnSpPr/>
          <p:nvPr/>
        </p:nvCxnSpPr>
        <p:spPr>
          <a:xfrm>
            <a:off x="1495778" y="3183013"/>
            <a:ext cx="812800" cy="19191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8C5F30E2-DAD9-AB1A-4515-49478BF56764}"/>
              </a:ext>
            </a:extLst>
          </p:cNvPr>
          <p:cNvCxnSpPr>
            <a:cxnSpLocks/>
          </p:cNvCxnSpPr>
          <p:nvPr/>
        </p:nvCxnSpPr>
        <p:spPr>
          <a:xfrm flipV="1">
            <a:off x="1490133" y="3429000"/>
            <a:ext cx="812800" cy="132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8531DB2-9BF8-E301-E061-BC392F4A3AFD}"/>
                  </a:ext>
                </a:extLst>
              </p:cNvPr>
              <p:cNvSpPr txBox="1"/>
              <p:nvPr/>
            </p:nvSpPr>
            <p:spPr>
              <a:xfrm>
                <a:off x="1811867" y="2813681"/>
                <a:ext cx="42184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1</m:t>
                          </m:r>
                        </m:sub>
                      </m:sSub>
                    </m:oMath>
                  </m:oMathPara>
                </a14:m>
                <a:endParaRPr lang="en-US" sz="2400" dirty="0"/>
              </a:p>
            </p:txBody>
          </p:sp>
        </mc:Choice>
        <mc:Fallback xmlns="">
          <p:sp>
            <p:nvSpPr>
              <p:cNvPr id="8" name="TextBox 7">
                <a:extLst>
                  <a:ext uri="{FF2B5EF4-FFF2-40B4-BE49-F238E27FC236}">
                    <a16:creationId xmlns:a16="http://schemas.microsoft.com/office/drawing/2014/main" id="{68531DB2-9BF8-E301-E061-BC392F4A3AFD}"/>
                  </a:ext>
                </a:extLst>
              </p:cNvPr>
              <p:cNvSpPr txBox="1">
                <a:spLocks noRot="1" noChangeAspect="1" noMove="1" noResize="1" noEditPoints="1" noAdjustHandles="1" noChangeArrowheads="1" noChangeShapeType="1" noTextEdit="1"/>
              </p:cNvSpPr>
              <p:nvPr/>
            </p:nvSpPr>
            <p:spPr>
              <a:xfrm>
                <a:off x="1811867" y="2813681"/>
                <a:ext cx="421847" cy="369332"/>
              </a:xfrm>
              <a:prstGeom prst="rect">
                <a:avLst/>
              </a:prstGeom>
              <a:blipFill>
                <a:blip r:embed="rId3"/>
                <a:stretch>
                  <a:fillRect l="-8824" r="-5882" b="-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3C1C4E9-D735-0EE0-979C-A954DF915A9B}"/>
                  </a:ext>
                </a:extLst>
              </p:cNvPr>
              <p:cNvSpPr txBox="1"/>
              <p:nvPr/>
            </p:nvSpPr>
            <p:spPr>
              <a:xfrm>
                <a:off x="1811867" y="3495322"/>
                <a:ext cx="42896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2</m:t>
                          </m:r>
                        </m:sub>
                      </m:sSub>
                    </m:oMath>
                  </m:oMathPara>
                </a14:m>
                <a:endParaRPr lang="en-US" sz="2400" dirty="0"/>
              </a:p>
            </p:txBody>
          </p:sp>
        </mc:Choice>
        <mc:Fallback xmlns="">
          <p:sp>
            <p:nvSpPr>
              <p:cNvPr id="9" name="TextBox 8">
                <a:extLst>
                  <a:ext uri="{FF2B5EF4-FFF2-40B4-BE49-F238E27FC236}">
                    <a16:creationId xmlns:a16="http://schemas.microsoft.com/office/drawing/2014/main" id="{23C1C4E9-D735-0EE0-979C-A954DF915A9B}"/>
                  </a:ext>
                </a:extLst>
              </p:cNvPr>
              <p:cNvSpPr txBox="1">
                <a:spLocks noRot="1" noChangeAspect="1" noMove="1" noResize="1" noEditPoints="1" noAdjustHandles="1" noChangeArrowheads="1" noChangeShapeType="1" noTextEdit="1"/>
              </p:cNvSpPr>
              <p:nvPr/>
            </p:nvSpPr>
            <p:spPr>
              <a:xfrm>
                <a:off x="1811867" y="3495322"/>
                <a:ext cx="428964" cy="369332"/>
              </a:xfrm>
              <a:prstGeom prst="rect">
                <a:avLst/>
              </a:prstGeom>
              <a:blipFill>
                <a:blip r:embed="rId4"/>
                <a:stretch>
                  <a:fillRect l="-8571" r="-5714"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6B3BFC7-5F94-3FF3-F933-08C799816D58}"/>
                  </a:ext>
                </a:extLst>
              </p:cNvPr>
              <p:cNvSpPr/>
              <p:nvPr/>
            </p:nvSpPr>
            <p:spPr>
              <a:xfrm>
                <a:off x="2240831" y="3131845"/>
                <a:ext cx="3431822"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𝑧</m:t>
                      </m:r>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1</m:t>
                          </m:r>
                        </m:sub>
                      </m:sSub>
                      <m:sSub>
                        <m:sSubPr>
                          <m:ctrlPr>
                            <a:rPr lang="en-CA" sz="2400" i="1">
                              <a:latin typeface="Cambria Math" panose="02040503050406030204" pitchFamily="18" charset="0"/>
                            </a:rPr>
                          </m:ctrlPr>
                        </m:sSubPr>
                        <m:e>
                          <m:r>
                            <a:rPr lang="en-CA" sz="2400" i="1">
                              <a:latin typeface="Cambria Math" panose="02040503050406030204" pitchFamily="18" charset="0"/>
                            </a:rPr>
                            <m:t>𝑥</m:t>
                          </m:r>
                        </m:e>
                        <m:sub>
                          <m:r>
                            <a:rPr lang="en-CA" sz="2400" i="1">
                              <a:latin typeface="Cambria Math" panose="02040503050406030204" pitchFamily="18" charset="0"/>
                            </a:rPr>
                            <m:t>1</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i="1">
                              <a:latin typeface="Cambria Math" panose="02040503050406030204" pitchFamily="18" charset="0"/>
                            </a:rPr>
                            <m:t>2</m:t>
                          </m:r>
                        </m:sub>
                      </m:sSub>
                      <m:sSub>
                        <m:sSubPr>
                          <m:ctrlPr>
                            <a:rPr lang="en-CA" sz="2400" i="1">
                              <a:latin typeface="Cambria Math" panose="02040503050406030204" pitchFamily="18" charset="0"/>
                            </a:rPr>
                          </m:ctrlPr>
                        </m:sSubPr>
                        <m:e>
                          <m:r>
                            <a:rPr lang="en-CA" sz="2400" i="1">
                              <a:latin typeface="Cambria Math" panose="02040503050406030204" pitchFamily="18" charset="0"/>
                            </a:rPr>
                            <m:t>𝑥</m:t>
                          </m:r>
                        </m:e>
                        <m:sub>
                          <m:r>
                            <a:rPr lang="en-CA" sz="2400" i="1">
                              <a:latin typeface="Cambria Math" panose="02040503050406030204" pitchFamily="18" charset="0"/>
                            </a:rPr>
                            <m:t>2</m:t>
                          </m:r>
                        </m:sub>
                      </m:sSub>
                      <m:r>
                        <a:rPr lang="en-CA" sz="2400" i="1">
                          <a:latin typeface="Cambria Math" panose="02040503050406030204" pitchFamily="18" charset="0"/>
                        </a:rPr>
                        <m:t>+</m:t>
                      </m:r>
                      <m:r>
                        <a:rPr lang="en-CA" sz="2400" i="1">
                          <a:latin typeface="Cambria Math" panose="02040503050406030204" pitchFamily="18" charset="0"/>
                        </a:rPr>
                        <m:t>𝑏</m:t>
                      </m:r>
                    </m:oMath>
                  </m:oMathPara>
                </a14:m>
                <a:endParaRPr lang="en-US" sz="2400" dirty="0"/>
              </a:p>
            </p:txBody>
          </p:sp>
        </mc:Choice>
        <mc:Fallback xmlns="">
          <p:sp>
            <p:nvSpPr>
              <p:cNvPr id="10" name="Rectangle 9">
                <a:extLst>
                  <a:ext uri="{FF2B5EF4-FFF2-40B4-BE49-F238E27FC236}">
                    <a16:creationId xmlns:a16="http://schemas.microsoft.com/office/drawing/2014/main" id="{A6B3BFC7-5F94-3FF3-F933-08C799816D58}"/>
                  </a:ext>
                </a:extLst>
              </p:cNvPr>
              <p:cNvSpPr>
                <a:spLocks noRot="1" noChangeAspect="1" noMove="1" noResize="1" noEditPoints="1" noAdjustHandles="1" noChangeArrowheads="1" noChangeShapeType="1" noTextEdit="1"/>
              </p:cNvSpPr>
              <p:nvPr/>
            </p:nvSpPr>
            <p:spPr>
              <a:xfrm>
                <a:off x="2240831" y="3131845"/>
                <a:ext cx="3431822" cy="461665"/>
              </a:xfrm>
              <a:prstGeom prst="rect">
                <a:avLst/>
              </a:prstGeom>
              <a:blipFill>
                <a:blip r:embed="rId5"/>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A8A03565-2CA2-9E15-7A55-0EC8F2C38F6B}"/>
                  </a:ext>
                </a:extLst>
              </p:cNvPr>
              <p:cNvSpPr/>
              <p:nvPr/>
            </p:nvSpPr>
            <p:spPr>
              <a:xfrm>
                <a:off x="960147" y="2845254"/>
                <a:ext cx="54957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CA" sz="2400" i="1">
                              <a:latin typeface="Cambria Math" panose="02040503050406030204" pitchFamily="18" charset="0"/>
                            </a:rPr>
                            <m:t>𝑥</m:t>
                          </m:r>
                        </m:e>
                        <m:sub>
                          <m:r>
                            <a:rPr lang="en-CA" sz="2400" i="1">
                              <a:latin typeface="Cambria Math" panose="02040503050406030204" pitchFamily="18" charset="0"/>
                            </a:rPr>
                            <m:t>1</m:t>
                          </m:r>
                        </m:sub>
                      </m:sSub>
                    </m:oMath>
                  </m:oMathPara>
                </a14:m>
                <a:endParaRPr lang="en-US" sz="2400" dirty="0"/>
              </a:p>
            </p:txBody>
          </p:sp>
        </mc:Choice>
        <mc:Fallback xmlns="">
          <p:sp>
            <p:nvSpPr>
              <p:cNvPr id="11" name="Rectangle 10">
                <a:extLst>
                  <a:ext uri="{FF2B5EF4-FFF2-40B4-BE49-F238E27FC236}">
                    <a16:creationId xmlns:a16="http://schemas.microsoft.com/office/drawing/2014/main" id="{A8A03565-2CA2-9E15-7A55-0EC8F2C38F6B}"/>
                  </a:ext>
                </a:extLst>
              </p:cNvPr>
              <p:cNvSpPr>
                <a:spLocks noRot="1" noChangeAspect="1" noMove="1" noResize="1" noEditPoints="1" noAdjustHandles="1" noChangeArrowheads="1" noChangeShapeType="1" noTextEdit="1"/>
              </p:cNvSpPr>
              <p:nvPr/>
            </p:nvSpPr>
            <p:spPr>
              <a:xfrm>
                <a:off x="960147" y="2845254"/>
                <a:ext cx="549574" cy="461665"/>
              </a:xfrm>
              <a:prstGeom prst="rect">
                <a:avLst/>
              </a:prstGeom>
              <a:blipFill>
                <a:blip r:embed="rId6"/>
                <a:stretch>
                  <a:fillRect b="-27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3D37DB86-2A5A-B9E1-BFAC-DD8F7391B626}"/>
                  </a:ext>
                </a:extLst>
              </p:cNvPr>
              <p:cNvSpPr/>
              <p:nvPr/>
            </p:nvSpPr>
            <p:spPr>
              <a:xfrm>
                <a:off x="960147" y="3402989"/>
                <a:ext cx="556691"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CA" sz="2400" i="1">
                              <a:latin typeface="Cambria Math" panose="02040503050406030204" pitchFamily="18" charset="0"/>
                            </a:rPr>
                            <m:t>𝑥</m:t>
                          </m:r>
                        </m:e>
                        <m:sub>
                          <m:r>
                            <a:rPr lang="en-CA" sz="2400" i="1">
                              <a:latin typeface="Cambria Math" panose="02040503050406030204" pitchFamily="18" charset="0"/>
                            </a:rPr>
                            <m:t>2</m:t>
                          </m:r>
                        </m:sub>
                      </m:sSub>
                    </m:oMath>
                  </m:oMathPara>
                </a14:m>
                <a:endParaRPr lang="en-US" sz="2400" dirty="0"/>
              </a:p>
            </p:txBody>
          </p:sp>
        </mc:Choice>
        <mc:Fallback xmlns="">
          <p:sp>
            <p:nvSpPr>
              <p:cNvPr id="12" name="Rectangle 11">
                <a:extLst>
                  <a:ext uri="{FF2B5EF4-FFF2-40B4-BE49-F238E27FC236}">
                    <a16:creationId xmlns:a16="http://schemas.microsoft.com/office/drawing/2014/main" id="{3D37DB86-2A5A-B9E1-BFAC-DD8F7391B626}"/>
                  </a:ext>
                </a:extLst>
              </p:cNvPr>
              <p:cNvSpPr>
                <a:spLocks noRot="1" noChangeAspect="1" noMove="1" noResize="1" noEditPoints="1" noAdjustHandles="1" noChangeArrowheads="1" noChangeShapeType="1" noTextEdit="1"/>
              </p:cNvSpPr>
              <p:nvPr/>
            </p:nvSpPr>
            <p:spPr>
              <a:xfrm>
                <a:off x="960147" y="3402989"/>
                <a:ext cx="556691" cy="461665"/>
              </a:xfrm>
              <a:prstGeom prst="rect">
                <a:avLst/>
              </a:prstGeom>
              <a:blipFill>
                <a:blip r:embed="rId7"/>
                <a:stretch>
                  <a:fillRect b="-2632"/>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FE390F25-E658-1890-03F1-98AB98F8EF76}"/>
              </a:ext>
            </a:extLst>
          </p:cNvPr>
          <p:cNvCxnSpPr>
            <a:cxnSpLocks/>
          </p:cNvCxnSpPr>
          <p:nvPr/>
        </p:nvCxnSpPr>
        <p:spPr>
          <a:xfrm flipV="1">
            <a:off x="5480754" y="3362677"/>
            <a:ext cx="615246" cy="12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C1DBE93-B1D5-4F89-3AD3-F7A2E65466ED}"/>
                  </a:ext>
                </a:extLst>
              </p:cNvPr>
              <p:cNvSpPr txBox="1"/>
              <p:nvPr/>
            </p:nvSpPr>
            <p:spPr>
              <a:xfrm>
                <a:off x="6239985" y="3126038"/>
                <a:ext cx="124598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𝑎</m:t>
                      </m:r>
                      <m:r>
                        <a:rPr lang="en-CA" sz="2400" b="0" i="1" smtClean="0">
                          <a:latin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𝜎</m:t>
                      </m:r>
                      <m:r>
                        <a:rPr lang="en-CA" sz="2400" b="0" i="1" smtClean="0">
                          <a:latin typeface="Cambria Math" panose="02040503050406030204" pitchFamily="18" charset="0"/>
                          <a:ea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𝑧</m:t>
                      </m:r>
                      <m:r>
                        <a:rPr lang="en-CA" sz="2400" b="0" i="1" smtClean="0">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17" name="TextBox 16">
                <a:extLst>
                  <a:ext uri="{FF2B5EF4-FFF2-40B4-BE49-F238E27FC236}">
                    <a16:creationId xmlns:a16="http://schemas.microsoft.com/office/drawing/2014/main" id="{6C1DBE93-B1D5-4F89-3AD3-F7A2E65466ED}"/>
                  </a:ext>
                </a:extLst>
              </p:cNvPr>
              <p:cNvSpPr txBox="1">
                <a:spLocks noRot="1" noChangeAspect="1" noMove="1" noResize="1" noEditPoints="1" noAdjustHandles="1" noChangeArrowheads="1" noChangeShapeType="1" noTextEdit="1"/>
              </p:cNvSpPr>
              <p:nvPr/>
            </p:nvSpPr>
            <p:spPr>
              <a:xfrm>
                <a:off x="6239985" y="3126038"/>
                <a:ext cx="1245982" cy="369332"/>
              </a:xfrm>
              <a:prstGeom prst="rect">
                <a:avLst/>
              </a:prstGeom>
              <a:blipFill>
                <a:blip r:embed="rId8"/>
                <a:stretch>
                  <a:fillRect l="-3030" r="-8081" b="-33333"/>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F47977B0-6877-2C64-A1A4-D9055C595F65}"/>
              </a:ext>
            </a:extLst>
          </p:cNvPr>
          <p:cNvCxnSpPr>
            <a:cxnSpLocks/>
          </p:cNvCxnSpPr>
          <p:nvPr/>
        </p:nvCxnSpPr>
        <p:spPr>
          <a:xfrm flipV="1">
            <a:off x="7629952" y="3311744"/>
            <a:ext cx="615246" cy="1224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091B4959-706C-D29A-860D-CC3ACC7E7633}"/>
                  </a:ext>
                </a:extLst>
              </p:cNvPr>
              <p:cNvSpPr txBox="1"/>
              <p:nvPr/>
            </p:nvSpPr>
            <p:spPr>
              <a:xfrm>
                <a:off x="8389183" y="3122253"/>
                <a:ext cx="105221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ea typeface="Cambria Math" panose="02040503050406030204" pitchFamily="18" charset="0"/>
                        </a:rPr>
                        <m:t>ℒ</m:t>
                      </m:r>
                      <m:r>
                        <a:rPr lang="en-CA" sz="2400" i="1">
                          <a:latin typeface="Cambria Math" panose="02040503050406030204" pitchFamily="18" charset="0"/>
                          <a:ea typeface="Cambria Math" panose="02040503050406030204" pitchFamily="18" charset="0"/>
                        </a:rPr>
                        <m:t> </m:t>
                      </m:r>
                      <m:d>
                        <m:dPr>
                          <m:ctrlPr>
                            <a:rPr lang="en-CA" sz="2400" i="1">
                              <a:latin typeface="Cambria Math" panose="02040503050406030204" pitchFamily="18" charset="0"/>
                            </a:rPr>
                          </m:ctrlPr>
                        </m:dPr>
                        <m:e>
                          <m:r>
                            <a:rPr lang="en-CA" sz="2400" i="1">
                              <a:latin typeface="Cambria Math" panose="02040503050406030204" pitchFamily="18" charset="0"/>
                            </a:rPr>
                            <m:t>𝑎</m:t>
                          </m:r>
                          <m:r>
                            <a:rPr lang="en-CA" sz="2400" i="1">
                              <a:latin typeface="Cambria Math" panose="02040503050406030204" pitchFamily="18" charset="0"/>
                            </a:rPr>
                            <m:t>,</m:t>
                          </m:r>
                          <m:r>
                            <a:rPr lang="en-CA" sz="2400" i="1">
                              <a:latin typeface="Cambria Math" panose="02040503050406030204" pitchFamily="18" charset="0"/>
                            </a:rPr>
                            <m:t>𝑦</m:t>
                          </m:r>
                        </m:e>
                      </m:d>
                    </m:oMath>
                  </m:oMathPara>
                </a14:m>
                <a:endParaRPr lang="en-US" sz="2400" dirty="0"/>
              </a:p>
            </p:txBody>
          </p:sp>
        </mc:Choice>
        <mc:Fallback xmlns="">
          <p:sp>
            <p:nvSpPr>
              <p:cNvPr id="19" name="TextBox 18">
                <a:extLst>
                  <a:ext uri="{FF2B5EF4-FFF2-40B4-BE49-F238E27FC236}">
                    <a16:creationId xmlns:a16="http://schemas.microsoft.com/office/drawing/2014/main" id="{091B4959-706C-D29A-860D-CC3ACC7E7633}"/>
                  </a:ext>
                </a:extLst>
              </p:cNvPr>
              <p:cNvSpPr txBox="1">
                <a:spLocks noRot="1" noChangeAspect="1" noMove="1" noResize="1" noEditPoints="1" noAdjustHandles="1" noChangeArrowheads="1" noChangeShapeType="1" noTextEdit="1"/>
              </p:cNvSpPr>
              <p:nvPr/>
            </p:nvSpPr>
            <p:spPr>
              <a:xfrm>
                <a:off x="8389183" y="3122253"/>
                <a:ext cx="1052211" cy="369332"/>
              </a:xfrm>
              <a:prstGeom prst="rect">
                <a:avLst/>
              </a:prstGeom>
              <a:blipFill>
                <a:blip r:embed="rId9"/>
                <a:stretch>
                  <a:fillRect l="-5952" t="-6452" b="-35484"/>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1150097A-6635-E239-56A8-DCA6748E56C4}"/>
              </a:ext>
            </a:extLst>
          </p:cNvPr>
          <p:cNvCxnSpPr>
            <a:cxnSpLocks/>
          </p:cNvCxnSpPr>
          <p:nvPr/>
        </p:nvCxnSpPr>
        <p:spPr>
          <a:xfrm flipH="1">
            <a:off x="7629952" y="3488763"/>
            <a:ext cx="6152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10563A2-AF1E-0ECD-2043-FF18399509B4}"/>
              </a:ext>
            </a:extLst>
          </p:cNvPr>
          <p:cNvCxnSpPr>
            <a:cxnSpLocks/>
          </p:cNvCxnSpPr>
          <p:nvPr/>
        </p:nvCxnSpPr>
        <p:spPr>
          <a:xfrm flipH="1">
            <a:off x="5480754" y="3512752"/>
            <a:ext cx="615246"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97F1863C-9293-0F77-4354-04D551E9C77E}"/>
                  </a:ext>
                </a:extLst>
              </p:cNvPr>
              <p:cNvSpPr txBox="1"/>
              <p:nvPr/>
            </p:nvSpPr>
            <p:spPr>
              <a:xfrm>
                <a:off x="7225401" y="3679988"/>
                <a:ext cx="2327563" cy="1483355"/>
              </a:xfrm>
              <a:prstGeom prst="rect">
                <a:avLst/>
              </a:prstGeom>
              <a:noFill/>
              <a:ln>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m:t>
                      </m:r>
                      <m:r>
                        <a:rPr lang="en-CA" sz="2000" b="0" i="1" smtClean="0">
                          <a:latin typeface="Cambria Math" panose="02040503050406030204" pitchFamily="18" charset="0"/>
                        </a:rPr>
                        <m:t>𝑑𝑎</m:t>
                      </m:r>
                      <m:r>
                        <a:rPr lang="en-CA" sz="2000" b="0" i="1" smtClean="0">
                          <a:latin typeface="Cambria Math" panose="02040503050406030204" pitchFamily="18" charset="0"/>
                        </a:rPr>
                        <m:t>”=</m:t>
                      </m:r>
                      <m:f>
                        <m:fPr>
                          <m:ctrlPr>
                            <a:rPr lang="en-CA" sz="2000" b="0" i="1" smtClean="0">
                              <a:latin typeface="Cambria Math" panose="02040503050406030204" pitchFamily="18" charset="0"/>
                            </a:rPr>
                          </m:ctrlPr>
                        </m:fPr>
                        <m:num>
                          <m:r>
                            <a:rPr lang="en-CA" sz="2000" b="0" i="1" smtClean="0">
                              <a:latin typeface="Cambria Math" panose="02040503050406030204" pitchFamily="18" charset="0"/>
                            </a:rPr>
                            <m:t>𝑑</m:t>
                          </m:r>
                          <m:r>
                            <a:rPr lang="en-CA" sz="2000" i="1">
                              <a:latin typeface="Cambria Math" panose="02040503050406030204" pitchFamily="18" charset="0"/>
                              <a:ea typeface="Cambria Math" panose="02040503050406030204" pitchFamily="18" charset="0"/>
                            </a:rPr>
                            <m:t>ℒ</m:t>
                          </m:r>
                          <m:r>
                            <a:rPr lang="en-CA" sz="2000" i="1">
                              <a:latin typeface="Cambria Math" panose="02040503050406030204" pitchFamily="18" charset="0"/>
                              <a:ea typeface="Cambria Math" panose="02040503050406030204" pitchFamily="18" charset="0"/>
                            </a:rPr>
                            <m:t> </m:t>
                          </m:r>
                          <m:d>
                            <m:dPr>
                              <m:ctrlPr>
                                <a:rPr lang="en-CA" sz="2000" i="1">
                                  <a:latin typeface="Cambria Math" panose="02040503050406030204" pitchFamily="18" charset="0"/>
                                </a:rPr>
                              </m:ctrlPr>
                            </m:dPr>
                            <m:e>
                              <m:r>
                                <a:rPr lang="en-CA" sz="2000" i="1">
                                  <a:latin typeface="Cambria Math" panose="02040503050406030204" pitchFamily="18" charset="0"/>
                                </a:rPr>
                                <m:t>𝑎</m:t>
                              </m:r>
                              <m:r>
                                <a:rPr lang="en-CA" sz="2000" i="1">
                                  <a:latin typeface="Cambria Math" panose="02040503050406030204" pitchFamily="18" charset="0"/>
                                </a:rPr>
                                <m:t>,</m:t>
                              </m:r>
                              <m:r>
                                <a:rPr lang="en-CA" sz="2000" i="1">
                                  <a:latin typeface="Cambria Math" panose="02040503050406030204" pitchFamily="18" charset="0"/>
                                </a:rPr>
                                <m:t>𝑦</m:t>
                              </m:r>
                            </m:e>
                          </m:d>
                        </m:num>
                        <m:den>
                          <m:r>
                            <a:rPr lang="en-CA" sz="2000" b="0" i="1" smtClean="0">
                              <a:latin typeface="Cambria Math" panose="02040503050406030204" pitchFamily="18" charset="0"/>
                            </a:rPr>
                            <m:t>𝑑𝑎</m:t>
                          </m:r>
                        </m:den>
                      </m:f>
                    </m:oMath>
                  </m:oMathPara>
                </a14:m>
                <a:endParaRPr lang="en-US" sz="2000" dirty="0"/>
              </a:p>
              <a:p>
                <a:pPr/>
                <a14:m>
                  <m:oMathPara xmlns:m="http://schemas.openxmlformats.org/officeDocument/2006/math">
                    <m:oMathParaPr>
                      <m:jc m:val="centerGroup"/>
                    </m:oMathParaPr>
                    <m:oMath xmlns:m="http://schemas.openxmlformats.org/officeDocument/2006/math">
                      <m:r>
                        <a:rPr lang="en-CA" sz="2000" i="1">
                          <a:latin typeface="Cambria Math" panose="02040503050406030204" pitchFamily="18" charset="0"/>
                        </a:rPr>
                        <m:t>=−</m:t>
                      </m:r>
                      <m:f>
                        <m:fPr>
                          <m:ctrlPr>
                            <a:rPr lang="en-CA" sz="2000" i="1">
                              <a:latin typeface="Cambria Math" panose="02040503050406030204" pitchFamily="18" charset="0"/>
                            </a:rPr>
                          </m:ctrlPr>
                        </m:fPr>
                        <m:num>
                          <m:r>
                            <a:rPr lang="en-CA" sz="2000" i="1">
                              <a:latin typeface="Cambria Math" panose="02040503050406030204" pitchFamily="18" charset="0"/>
                            </a:rPr>
                            <m:t>𝑦</m:t>
                          </m:r>
                        </m:num>
                        <m:den>
                          <m:r>
                            <a:rPr lang="en-CA" sz="2000" i="1">
                              <a:latin typeface="Cambria Math" panose="02040503050406030204" pitchFamily="18" charset="0"/>
                            </a:rPr>
                            <m:t>𝑎</m:t>
                          </m:r>
                        </m:den>
                      </m:f>
                      <m:r>
                        <a:rPr lang="en-CA" sz="2000" i="1">
                          <a:latin typeface="Cambria Math" panose="02040503050406030204" pitchFamily="18" charset="0"/>
                        </a:rPr>
                        <m:t>+</m:t>
                      </m:r>
                      <m:f>
                        <m:fPr>
                          <m:ctrlPr>
                            <a:rPr lang="en-CA" sz="2000" i="1">
                              <a:latin typeface="Cambria Math" panose="02040503050406030204" pitchFamily="18" charset="0"/>
                            </a:rPr>
                          </m:ctrlPr>
                        </m:fPr>
                        <m:num>
                          <m:r>
                            <a:rPr lang="en-CA" sz="2000" i="1">
                              <a:latin typeface="Cambria Math" panose="02040503050406030204" pitchFamily="18" charset="0"/>
                            </a:rPr>
                            <m:t>1−</m:t>
                          </m:r>
                          <m:r>
                            <a:rPr lang="en-CA" sz="2000" i="1">
                              <a:latin typeface="Cambria Math" panose="02040503050406030204" pitchFamily="18" charset="0"/>
                            </a:rPr>
                            <m:t>𝑦</m:t>
                          </m:r>
                        </m:num>
                        <m:den>
                          <m:r>
                            <a:rPr lang="en-CA" sz="2000" i="1">
                              <a:latin typeface="Cambria Math" panose="02040503050406030204" pitchFamily="18" charset="0"/>
                            </a:rPr>
                            <m:t>1−</m:t>
                          </m:r>
                          <m:r>
                            <a:rPr lang="en-CA" sz="2000" i="1">
                              <a:latin typeface="Cambria Math" panose="02040503050406030204" pitchFamily="18" charset="0"/>
                            </a:rPr>
                            <m:t>𝑎</m:t>
                          </m:r>
                        </m:den>
                      </m:f>
                    </m:oMath>
                  </m:oMathPara>
                </a14:m>
                <a:endParaRPr lang="en-US" sz="2000" dirty="0"/>
              </a:p>
              <a:p>
                <a:endParaRPr lang="en-US" sz="2000" dirty="0"/>
              </a:p>
            </p:txBody>
          </p:sp>
        </mc:Choice>
        <mc:Fallback xmlns="">
          <p:sp>
            <p:nvSpPr>
              <p:cNvPr id="24" name="TextBox 23">
                <a:extLst>
                  <a:ext uri="{FF2B5EF4-FFF2-40B4-BE49-F238E27FC236}">
                    <a16:creationId xmlns:a16="http://schemas.microsoft.com/office/drawing/2014/main" id="{97F1863C-9293-0F77-4354-04D551E9C77E}"/>
                  </a:ext>
                </a:extLst>
              </p:cNvPr>
              <p:cNvSpPr txBox="1">
                <a:spLocks noRot="1" noChangeAspect="1" noMove="1" noResize="1" noEditPoints="1" noAdjustHandles="1" noChangeArrowheads="1" noChangeShapeType="1" noTextEdit="1"/>
              </p:cNvSpPr>
              <p:nvPr/>
            </p:nvSpPr>
            <p:spPr>
              <a:xfrm>
                <a:off x="7225401" y="3679988"/>
                <a:ext cx="2327563" cy="1483355"/>
              </a:xfrm>
              <a:prstGeom prst="rect">
                <a:avLst/>
              </a:prstGeom>
              <a:blipFill>
                <a:blip r:embed="rId10"/>
                <a:stretch>
                  <a:fillRect t="-1681"/>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21F2095-0214-E8D0-4EF7-7337C909456C}"/>
                  </a:ext>
                </a:extLst>
              </p:cNvPr>
              <p:cNvSpPr txBox="1"/>
              <p:nvPr/>
            </p:nvSpPr>
            <p:spPr>
              <a:xfrm>
                <a:off x="3432868" y="3860895"/>
                <a:ext cx="3283719" cy="1489767"/>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𝑑𝑧</m:t>
                      </m:r>
                      <m:r>
                        <a:rPr lang="en-CA" sz="2000" b="0" i="1" smtClean="0">
                          <a:latin typeface="Cambria Math" panose="02040503050406030204" pitchFamily="18" charset="0"/>
                        </a:rPr>
                        <m:t>=</m:t>
                      </m:r>
                      <m:f>
                        <m:fPr>
                          <m:ctrlPr>
                            <a:rPr lang="en-CA" sz="2000" b="0" i="1" smtClean="0">
                              <a:latin typeface="Cambria Math" panose="02040503050406030204" pitchFamily="18" charset="0"/>
                            </a:rPr>
                          </m:ctrlPr>
                        </m:fPr>
                        <m:num>
                          <m:r>
                            <a:rPr lang="en-CA" sz="2000" i="1">
                              <a:latin typeface="Cambria Math" panose="02040503050406030204" pitchFamily="18" charset="0"/>
                            </a:rPr>
                            <m:t>𝑑</m:t>
                          </m:r>
                          <m:r>
                            <a:rPr lang="en-CA" sz="2000" i="1">
                              <a:latin typeface="Cambria Math" panose="02040503050406030204" pitchFamily="18" charset="0"/>
                              <a:ea typeface="Cambria Math" panose="02040503050406030204" pitchFamily="18" charset="0"/>
                            </a:rPr>
                            <m:t>ℒ</m:t>
                          </m:r>
                          <m:r>
                            <a:rPr lang="en-CA" sz="2000" i="1">
                              <a:latin typeface="Cambria Math" panose="02040503050406030204" pitchFamily="18" charset="0"/>
                              <a:ea typeface="Cambria Math" panose="02040503050406030204" pitchFamily="18" charset="0"/>
                            </a:rPr>
                            <m:t> </m:t>
                          </m:r>
                          <m:d>
                            <m:dPr>
                              <m:ctrlPr>
                                <a:rPr lang="en-CA" sz="2000" i="1">
                                  <a:latin typeface="Cambria Math" panose="02040503050406030204" pitchFamily="18" charset="0"/>
                                </a:rPr>
                              </m:ctrlPr>
                            </m:dPr>
                            <m:e>
                              <m:r>
                                <a:rPr lang="en-CA" sz="2000" i="1">
                                  <a:latin typeface="Cambria Math" panose="02040503050406030204" pitchFamily="18" charset="0"/>
                                </a:rPr>
                                <m:t>𝑎</m:t>
                              </m:r>
                              <m:r>
                                <a:rPr lang="en-CA" sz="2000" i="1">
                                  <a:latin typeface="Cambria Math" panose="02040503050406030204" pitchFamily="18" charset="0"/>
                                </a:rPr>
                                <m:t>,</m:t>
                              </m:r>
                              <m:r>
                                <a:rPr lang="en-CA" sz="2000" i="1">
                                  <a:latin typeface="Cambria Math" panose="02040503050406030204" pitchFamily="18" charset="0"/>
                                </a:rPr>
                                <m:t>𝑦</m:t>
                              </m:r>
                            </m:e>
                          </m:d>
                        </m:num>
                        <m:den>
                          <m:r>
                            <a:rPr lang="en-CA" sz="2000" b="0" i="1" smtClean="0">
                              <a:latin typeface="Cambria Math" panose="02040503050406030204" pitchFamily="18" charset="0"/>
                            </a:rPr>
                            <m:t>𝑑𝑧</m:t>
                          </m:r>
                        </m:den>
                      </m:f>
                      <m:r>
                        <a:rPr lang="en-CA" sz="2000" b="0" i="1" smtClean="0">
                          <a:latin typeface="Cambria Math" panose="02040503050406030204" pitchFamily="18" charset="0"/>
                        </a:rPr>
                        <m:t>=</m:t>
                      </m:r>
                      <m:f>
                        <m:fPr>
                          <m:ctrlPr>
                            <a:rPr lang="en-CA" sz="2000" b="0" i="1" smtClean="0">
                              <a:latin typeface="Cambria Math" panose="02040503050406030204" pitchFamily="18" charset="0"/>
                            </a:rPr>
                          </m:ctrlPr>
                        </m:fPr>
                        <m:num>
                          <m:r>
                            <a:rPr lang="en-CA" sz="2000" i="1">
                              <a:latin typeface="Cambria Math" panose="02040503050406030204" pitchFamily="18" charset="0"/>
                            </a:rPr>
                            <m:t>𝑑</m:t>
                          </m:r>
                          <m:r>
                            <a:rPr lang="en-CA" sz="2000" i="1">
                              <a:latin typeface="Cambria Math" panose="02040503050406030204" pitchFamily="18" charset="0"/>
                              <a:ea typeface="Cambria Math" panose="02040503050406030204" pitchFamily="18" charset="0"/>
                            </a:rPr>
                            <m:t>ℒ</m:t>
                          </m:r>
                          <m:r>
                            <a:rPr lang="en-CA" sz="2000" i="1">
                              <a:latin typeface="Cambria Math" panose="02040503050406030204" pitchFamily="18" charset="0"/>
                              <a:ea typeface="Cambria Math" panose="02040503050406030204" pitchFamily="18" charset="0"/>
                            </a:rPr>
                            <m:t> </m:t>
                          </m:r>
                          <m:d>
                            <m:dPr>
                              <m:ctrlPr>
                                <a:rPr lang="en-CA" sz="2000" i="1">
                                  <a:latin typeface="Cambria Math" panose="02040503050406030204" pitchFamily="18" charset="0"/>
                                </a:rPr>
                              </m:ctrlPr>
                            </m:dPr>
                            <m:e>
                              <m:r>
                                <a:rPr lang="en-CA" sz="2000" i="1">
                                  <a:latin typeface="Cambria Math" panose="02040503050406030204" pitchFamily="18" charset="0"/>
                                </a:rPr>
                                <m:t>𝑎</m:t>
                              </m:r>
                              <m:r>
                                <a:rPr lang="en-CA" sz="2000" i="1">
                                  <a:latin typeface="Cambria Math" panose="02040503050406030204" pitchFamily="18" charset="0"/>
                                </a:rPr>
                                <m:t>,</m:t>
                              </m:r>
                              <m:r>
                                <a:rPr lang="en-CA" sz="2000" i="1">
                                  <a:latin typeface="Cambria Math" panose="02040503050406030204" pitchFamily="18" charset="0"/>
                                </a:rPr>
                                <m:t>𝑦</m:t>
                              </m:r>
                            </m:e>
                          </m:d>
                        </m:num>
                        <m:den>
                          <m:r>
                            <a:rPr lang="en-CA" sz="2000" b="0" i="1" smtClean="0">
                              <a:latin typeface="Cambria Math" panose="02040503050406030204" pitchFamily="18" charset="0"/>
                            </a:rPr>
                            <m:t>𝑑𝑎</m:t>
                          </m:r>
                        </m:den>
                      </m:f>
                      <m:f>
                        <m:fPr>
                          <m:ctrlPr>
                            <a:rPr lang="en-CA" sz="2000" b="0" i="1" smtClean="0">
                              <a:latin typeface="Cambria Math" panose="02040503050406030204" pitchFamily="18" charset="0"/>
                            </a:rPr>
                          </m:ctrlPr>
                        </m:fPr>
                        <m:num>
                          <m:r>
                            <a:rPr lang="en-CA" sz="2000" b="0" i="1" smtClean="0">
                              <a:latin typeface="Cambria Math" panose="02040503050406030204" pitchFamily="18" charset="0"/>
                            </a:rPr>
                            <m:t>𝑑𝑎</m:t>
                          </m:r>
                        </m:num>
                        <m:den>
                          <m:r>
                            <a:rPr lang="en-CA" sz="2000" b="0" i="1" smtClean="0">
                              <a:latin typeface="Cambria Math" panose="02040503050406030204" pitchFamily="18" charset="0"/>
                            </a:rPr>
                            <m:t>𝑑𝑧</m:t>
                          </m:r>
                        </m:den>
                      </m:f>
                    </m:oMath>
                  </m:oMathPara>
                </a14:m>
                <a:endParaRPr lang="en-CA" sz="2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2000" i="1">
                          <a:latin typeface="Cambria Math" panose="02040503050406030204" pitchFamily="18" charset="0"/>
                        </a:rPr>
                        <m:t>=</m:t>
                      </m:r>
                      <m:r>
                        <m:rPr>
                          <m:nor/>
                        </m:rPr>
                        <a:rPr lang="en-CA" sz="2000" dirty="0"/>
                        <m:t> </m:t>
                      </m:r>
                      <m:d>
                        <m:dPr>
                          <m:ctrlPr>
                            <a:rPr lang="en-CA" sz="2000" i="1">
                              <a:latin typeface="Cambria Math" panose="02040503050406030204" pitchFamily="18" charset="0"/>
                            </a:rPr>
                          </m:ctrlPr>
                        </m:dPr>
                        <m:e>
                          <m:r>
                            <a:rPr lang="en-CA" sz="2000" i="1">
                              <a:latin typeface="Cambria Math" panose="02040503050406030204" pitchFamily="18" charset="0"/>
                            </a:rPr>
                            <m:t>−</m:t>
                          </m:r>
                          <m:f>
                            <m:fPr>
                              <m:ctrlPr>
                                <a:rPr lang="en-CA" sz="2000" i="1">
                                  <a:latin typeface="Cambria Math" panose="02040503050406030204" pitchFamily="18" charset="0"/>
                                </a:rPr>
                              </m:ctrlPr>
                            </m:fPr>
                            <m:num>
                              <m:r>
                                <a:rPr lang="en-CA" sz="2000" i="1">
                                  <a:latin typeface="Cambria Math" panose="02040503050406030204" pitchFamily="18" charset="0"/>
                                </a:rPr>
                                <m:t>𝑦</m:t>
                              </m:r>
                            </m:num>
                            <m:den>
                              <m:r>
                                <a:rPr lang="en-CA" sz="2000" i="1">
                                  <a:latin typeface="Cambria Math" panose="02040503050406030204" pitchFamily="18" charset="0"/>
                                </a:rPr>
                                <m:t>𝑎</m:t>
                              </m:r>
                            </m:den>
                          </m:f>
                          <m:r>
                            <a:rPr lang="en-CA" sz="2000" i="1">
                              <a:latin typeface="Cambria Math" panose="02040503050406030204" pitchFamily="18" charset="0"/>
                            </a:rPr>
                            <m:t>+</m:t>
                          </m:r>
                          <m:f>
                            <m:fPr>
                              <m:ctrlPr>
                                <a:rPr lang="en-CA" sz="2000" i="1">
                                  <a:latin typeface="Cambria Math" panose="02040503050406030204" pitchFamily="18" charset="0"/>
                                </a:rPr>
                              </m:ctrlPr>
                            </m:fPr>
                            <m:num>
                              <m:r>
                                <a:rPr lang="en-CA" sz="2000" i="1">
                                  <a:latin typeface="Cambria Math" panose="02040503050406030204" pitchFamily="18" charset="0"/>
                                </a:rPr>
                                <m:t>1−</m:t>
                              </m:r>
                              <m:r>
                                <a:rPr lang="en-CA" sz="2000" i="1">
                                  <a:latin typeface="Cambria Math" panose="02040503050406030204" pitchFamily="18" charset="0"/>
                                </a:rPr>
                                <m:t>𝑦</m:t>
                              </m:r>
                            </m:num>
                            <m:den>
                              <m:r>
                                <a:rPr lang="en-CA" sz="2000" i="1">
                                  <a:latin typeface="Cambria Math" panose="02040503050406030204" pitchFamily="18" charset="0"/>
                                </a:rPr>
                                <m:t>1−</m:t>
                              </m:r>
                              <m:r>
                                <a:rPr lang="en-CA" sz="2000" i="1">
                                  <a:latin typeface="Cambria Math" panose="02040503050406030204" pitchFamily="18" charset="0"/>
                                </a:rPr>
                                <m:t>𝑎</m:t>
                              </m:r>
                            </m:den>
                          </m:f>
                        </m:e>
                      </m:d>
                      <m:d>
                        <m:dPr>
                          <m:ctrlPr>
                            <a:rPr lang="en-CA" sz="2000" i="1">
                              <a:latin typeface="Cambria Math" panose="02040503050406030204" pitchFamily="18" charset="0"/>
                            </a:rPr>
                          </m:ctrlPr>
                        </m:dPr>
                        <m:e>
                          <m:r>
                            <a:rPr lang="en-CA" sz="2000" i="1">
                              <a:latin typeface="Cambria Math" panose="02040503050406030204" pitchFamily="18" charset="0"/>
                            </a:rPr>
                            <m:t>𝑎</m:t>
                          </m:r>
                          <m:d>
                            <m:dPr>
                              <m:ctrlPr>
                                <a:rPr lang="en-CA" sz="2000" i="1">
                                  <a:latin typeface="Cambria Math" panose="02040503050406030204" pitchFamily="18" charset="0"/>
                                </a:rPr>
                              </m:ctrlPr>
                            </m:dPr>
                            <m:e>
                              <m:r>
                                <a:rPr lang="en-CA" sz="2000" i="1">
                                  <a:latin typeface="Cambria Math" panose="02040503050406030204" pitchFamily="18" charset="0"/>
                                </a:rPr>
                                <m:t>1−</m:t>
                              </m:r>
                              <m:r>
                                <a:rPr lang="en-CA" sz="2000" i="1">
                                  <a:latin typeface="Cambria Math" panose="02040503050406030204" pitchFamily="18" charset="0"/>
                                </a:rPr>
                                <m:t>𝑎</m:t>
                              </m:r>
                            </m:e>
                          </m:d>
                        </m:e>
                      </m:d>
                    </m:oMath>
                  </m:oMathPara>
                </a14:m>
                <a:endParaRPr lang="en-CA" sz="2000" b="0" dirty="0"/>
              </a:p>
              <a:p>
                <a:pPr/>
                <a14:m>
                  <m:oMathPara xmlns:m="http://schemas.openxmlformats.org/officeDocument/2006/math">
                    <m:oMathParaPr>
                      <m:jc m:val="left"/>
                    </m:oMathParaPr>
                    <m:oMath xmlns:m="http://schemas.openxmlformats.org/officeDocument/2006/math">
                      <m:r>
                        <a:rPr lang="en-CA" sz="2000" b="0" i="1" smtClean="0">
                          <a:latin typeface="Cambria Math" panose="02040503050406030204" pitchFamily="18" charset="0"/>
                        </a:rPr>
                        <m:t>=</m:t>
                      </m:r>
                      <m:r>
                        <a:rPr lang="en-CA" sz="2000" b="0" i="1" smtClean="0">
                          <a:latin typeface="Cambria Math" panose="02040503050406030204" pitchFamily="18" charset="0"/>
                        </a:rPr>
                        <m:t>𝑎</m:t>
                      </m:r>
                      <m:r>
                        <a:rPr lang="en-CA" sz="2000" b="0" i="1" smtClean="0">
                          <a:latin typeface="Cambria Math" panose="02040503050406030204" pitchFamily="18" charset="0"/>
                        </a:rPr>
                        <m:t>−</m:t>
                      </m:r>
                      <m:r>
                        <a:rPr lang="en-CA" sz="2000" b="0" i="1" smtClean="0">
                          <a:latin typeface="Cambria Math" panose="02040503050406030204" pitchFamily="18" charset="0"/>
                        </a:rPr>
                        <m:t>𝑦</m:t>
                      </m:r>
                    </m:oMath>
                  </m:oMathPara>
                </a14:m>
                <a:endParaRPr lang="en-US" sz="2000" dirty="0"/>
              </a:p>
            </p:txBody>
          </p:sp>
        </mc:Choice>
        <mc:Fallback xmlns="">
          <p:sp>
            <p:nvSpPr>
              <p:cNvPr id="25" name="TextBox 24">
                <a:extLst>
                  <a:ext uri="{FF2B5EF4-FFF2-40B4-BE49-F238E27FC236}">
                    <a16:creationId xmlns:a16="http://schemas.microsoft.com/office/drawing/2014/main" id="{A21F2095-0214-E8D0-4EF7-7337C909456C}"/>
                  </a:ext>
                </a:extLst>
              </p:cNvPr>
              <p:cNvSpPr txBox="1">
                <a:spLocks noRot="1" noChangeAspect="1" noMove="1" noResize="1" noEditPoints="1" noAdjustHandles="1" noChangeArrowheads="1" noChangeShapeType="1" noTextEdit="1"/>
              </p:cNvSpPr>
              <p:nvPr/>
            </p:nvSpPr>
            <p:spPr>
              <a:xfrm>
                <a:off x="3432868" y="3860895"/>
                <a:ext cx="3283719" cy="1489767"/>
              </a:xfrm>
              <a:prstGeom prst="rect">
                <a:avLst/>
              </a:prstGeom>
              <a:blipFill>
                <a:blip r:embed="rId11"/>
                <a:stretch>
                  <a:fillRect l="-1533" t="-2521" r="-1149" b="-3361"/>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F5006A79-5E3E-A2ED-6155-39D8E800026A}"/>
                  </a:ext>
                </a:extLst>
              </p:cNvPr>
              <p:cNvSpPr txBox="1"/>
              <p:nvPr/>
            </p:nvSpPr>
            <p:spPr>
              <a:xfrm>
                <a:off x="903221" y="4193710"/>
                <a:ext cx="2217082" cy="1047723"/>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000" b="0" i="1" smtClean="0">
                          <a:latin typeface="Cambria Math" panose="02040503050406030204" pitchFamily="18" charset="0"/>
                        </a:rPr>
                        <m:t>𝑑</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𝑤</m:t>
                          </m:r>
                        </m:e>
                        <m:sub>
                          <m:r>
                            <a:rPr lang="en-CA" sz="2000" b="0" i="1" smtClean="0">
                              <a:latin typeface="Cambria Math" panose="02040503050406030204" pitchFamily="18" charset="0"/>
                            </a:rPr>
                            <m:t>1</m:t>
                          </m:r>
                        </m:sub>
                      </m:sSub>
                      <m:r>
                        <a:rPr lang="en-CA" sz="2000" b="0" i="1" smtClean="0">
                          <a:latin typeface="Cambria Math" panose="02040503050406030204" pitchFamily="18" charset="0"/>
                        </a:rPr>
                        <m:t>=</m:t>
                      </m:r>
                      <m:f>
                        <m:fPr>
                          <m:ctrlPr>
                            <a:rPr lang="en-CA" sz="2000" b="0" i="1" smtClean="0">
                              <a:latin typeface="Cambria Math" panose="02040503050406030204" pitchFamily="18" charset="0"/>
                            </a:rPr>
                          </m:ctrlPr>
                        </m:fPr>
                        <m:num>
                          <m:r>
                            <a:rPr lang="en-CA" sz="2000" i="1">
                              <a:latin typeface="Cambria Math" panose="02040503050406030204" pitchFamily="18" charset="0"/>
                            </a:rPr>
                            <m:t>𝑑</m:t>
                          </m:r>
                          <m:r>
                            <a:rPr lang="en-CA" sz="2000" i="1">
                              <a:latin typeface="Cambria Math" panose="02040503050406030204" pitchFamily="18" charset="0"/>
                              <a:ea typeface="Cambria Math" panose="02040503050406030204" pitchFamily="18" charset="0"/>
                            </a:rPr>
                            <m:t>ℒ</m:t>
                          </m:r>
                          <m:r>
                            <a:rPr lang="en-CA" sz="2000" i="1">
                              <a:latin typeface="Cambria Math" panose="02040503050406030204" pitchFamily="18" charset="0"/>
                              <a:ea typeface="Cambria Math" panose="02040503050406030204" pitchFamily="18" charset="0"/>
                            </a:rPr>
                            <m:t> </m:t>
                          </m:r>
                          <m:d>
                            <m:dPr>
                              <m:ctrlPr>
                                <a:rPr lang="en-CA" sz="2000" i="1">
                                  <a:latin typeface="Cambria Math" panose="02040503050406030204" pitchFamily="18" charset="0"/>
                                </a:rPr>
                              </m:ctrlPr>
                            </m:dPr>
                            <m:e>
                              <m:r>
                                <a:rPr lang="en-CA" sz="2000" i="1">
                                  <a:latin typeface="Cambria Math" panose="02040503050406030204" pitchFamily="18" charset="0"/>
                                </a:rPr>
                                <m:t>𝑎</m:t>
                              </m:r>
                              <m:r>
                                <a:rPr lang="en-CA" sz="2000" i="1">
                                  <a:latin typeface="Cambria Math" panose="02040503050406030204" pitchFamily="18" charset="0"/>
                                </a:rPr>
                                <m:t>,</m:t>
                              </m:r>
                              <m:r>
                                <a:rPr lang="en-CA" sz="2000" i="1">
                                  <a:latin typeface="Cambria Math" panose="02040503050406030204" pitchFamily="18" charset="0"/>
                                </a:rPr>
                                <m:t>𝑦</m:t>
                              </m:r>
                            </m:e>
                          </m:d>
                        </m:num>
                        <m:den>
                          <m:r>
                            <a:rPr lang="en-CA" sz="2000" b="0" i="1" smtClean="0">
                              <a:latin typeface="Cambria Math" panose="02040503050406030204" pitchFamily="18" charset="0"/>
                            </a:rPr>
                            <m:t>𝑑</m:t>
                          </m:r>
                          <m:sSub>
                            <m:sSubPr>
                              <m:ctrlPr>
                                <a:rPr lang="en-CA" sz="2000" i="1">
                                  <a:latin typeface="Cambria Math" panose="02040503050406030204" pitchFamily="18" charset="0"/>
                                </a:rPr>
                              </m:ctrlPr>
                            </m:sSubPr>
                            <m:e>
                              <m:r>
                                <a:rPr lang="en-CA" sz="2000" i="1">
                                  <a:latin typeface="Cambria Math" panose="02040503050406030204" pitchFamily="18" charset="0"/>
                                </a:rPr>
                                <m:t>𝑤</m:t>
                              </m:r>
                            </m:e>
                            <m:sub>
                              <m:r>
                                <a:rPr lang="en-CA" sz="2000" i="1">
                                  <a:latin typeface="Cambria Math" panose="02040503050406030204" pitchFamily="18" charset="0"/>
                                </a:rPr>
                                <m:t>1</m:t>
                              </m:r>
                            </m:sub>
                          </m:sSub>
                        </m:den>
                      </m:f>
                    </m:oMath>
                  </m:oMathPara>
                </a14:m>
                <a:endParaRPr lang="en-CA" sz="2000" b="0" dirty="0"/>
              </a:p>
              <a:p>
                <a:pPr/>
                <a14:m>
                  <m:oMathPara xmlns:m="http://schemas.openxmlformats.org/officeDocument/2006/math">
                    <m:oMathParaPr>
                      <m:jc m:val="left"/>
                    </m:oMathParaPr>
                    <m:oMath xmlns:m="http://schemas.openxmlformats.org/officeDocument/2006/math">
                      <m:r>
                        <a:rPr lang="en-CA" sz="2000" b="0" i="1" smtClean="0">
                          <a:latin typeface="Cambria Math" panose="02040503050406030204" pitchFamily="18" charset="0"/>
                        </a:rPr>
                        <m:t>=</m:t>
                      </m:r>
                      <m:sSub>
                        <m:sSubPr>
                          <m:ctrlPr>
                            <a:rPr lang="en-CA" sz="2000" b="0" i="1" smtClean="0">
                              <a:latin typeface="Cambria Math" panose="02040503050406030204" pitchFamily="18" charset="0"/>
                            </a:rPr>
                          </m:ctrlPr>
                        </m:sSubPr>
                        <m:e>
                          <m:r>
                            <a:rPr lang="en-CA" sz="2000" b="0" i="1" smtClean="0">
                              <a:latin typeface="Cambria Math" panose="02040503050406030204" pitchFamily="18" charset="0"/>
                            </a:rPr>
                            <m:t>𝑥</m:t>
                          </m:r>
                        </m:e>
                        <m:sub>
                          <m:r>
                            <a:rPr lang="en-CA" sz="2000" b="0" i="1" smtClean="0">
                              <a:latin typeface="Cambria Math" panose="02040503050406030204" pitchFamily="18" charset="0"/>
                            </a:rPr>
                            <m:t>1</m:t>
                          </m:r>
                        </m:sub>
                      </m:sSub>
                      <m:r>
                        <a:rPr lang="en-CA" sz="2000" b="0" i="1" smtClean="0">
                          <a:latin typeface="Cambria Math" panose="02040503050406030204" pitchFamily="18" charset="0"/>
                        </a:rPr>
                        <m:t>𝑑𝑧</m:t>
                      </m:r>
                    </m:oMath>
                  </m:oMathPara>
                </a14:m>
                <a:endParaRPr lang="en-US" sz="2000" dirty="0"/>
              </a:p>
            </p:txBody>
          </p:sp>
        </mc:Choice>
        <mc:Fallback xmlns="">
          <p:sp>
            <p:nvSpPr>
              <p:cNvPr id="26" name="TextBox 25">
                <a:extLst>
                  <a:ext uri="{FF2B5EF4-FFF2-40B4-BE49-F238E27FC236}">
                    <a16:creationId xmlns:a16="http://schemas.microsoft.com/office/drawing/2014/main" id="{F5006A79-5E3E-A2ED-6155-39D8E800026A}"/>
                  </a:ext>
                </a:extLst>
              </p:cNvPr>
              <p:cNvSpPr txBox="1">
                <a:spLocks noRot="1" noChangeAspect="1" noMove="1" noResize="1" noEditPoints="1" noAdjustHandles="1" noChangeArrowheads="1" noChangeShapeType="1" noTextEdit="1"/>
              </p:cNvSpPr>
              <p:nvPr/>
            </p:nvSpPr>
            <p:spPr>
              <a:xfrm>
                <a:off x="903221" y="4193710"/>
                <a:ext cx="2217082" cy="1047723"/>
              </a:xfrm>
              <a:prstGeom prst="rect">
                <a:avLst/>
              </a:prstGeom>
              <a:blipFill>
                <a:blip r:embed="rId12"/>
                <a:stretch>
                  <a:fillRect/>
                </a:stretch>
              </a:blipFill>
              <a:ln>
                <a:solidFill>
                  <a:srgbClr val="FF0000"/>
                </a:solidFill>
              </a:ln>
            </p:spPr>
            <p:txBody>
              <a:bodyPr/>
              <a:lstStyle/>
              <a:p>
                <a:r>
                  <a:rPr lang="en-US">
                    <a:noFill/>
                  </a:rPr>
                  <a:t> </a:t>
                </a:r>
              </a:p>
            </p:txBody>
          </p:sp>
        </mc:Fallback>
      </mc:AlternateContent>
      <p:cxnSp>
        <p:nvCxnSpPr>
          <p:cNvPr id="27" name="Straight Arrow Connector 26">
            <a:extLst>
              <a:ext uri="{FF2B5EF4-FFF2-40B4-BE49-F238E27FC236}">
                <a16:creationId xmlns:a16="http://schemas.microsoft.com/office/drawing/2014/main" id="{7E83E891-23B8-8899-FF76-C70EB3A44790}"/>
              </a:ext>
            </a:extLst>
          </p:cNvPr>
          <p:cNvCxnSpPr>
            <a:cxnSpLocks/>
          </p:cNvCxnSpPr>
          <p:nvPr/>
        </p:nvCxnSpPr>
        <p:spPr>
          <a:xfrm flipH="1" flipV="1">
            <a:off x="1588910" y="3122253"/>
            <a:ext cx="651921" cy="15671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54D5CE-696E-E33D-2449-62B6B52EDE4E}"/>
              </a:ext>
            </a:extLst>
          </p:cNvPr>
          <p:cNvCxnSpPr>
            <a:cxnSpLocks/>
          </p:cNvCxnSpPr>
          <p:nvPr/>
        </p:nvCxnSpPr>
        <p:spPr>
          <a:xfrm flipH="1">
            <a:off x="1552874" y="3561645"/>
            <a:ext cx="616404" cy="16253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Rectangle 30">
                <a:extLst>
                  <a:ext uri="{FF2B5EF4-FFF2-40B4-BE49-F238E27FC236}">
                    <a16:creationId xmlns:a16="http://schemas.microsoft.com/office/drawing/2014/main" id="{6D2DF81D-04D2-92DE-165B-7C8452DD7F4A}"/>
                  </a:ext>
                </a:extLst>
              </p:cNvPr>
              <p:cNvSpPr/>
              <p:nvPr/>
            </p:nvSpPr>
            <p:spPr>
              <a:xfrm>
                <a:off x="836712" y="5874233"/>
                <a:ext cx="6096000" cy="785343"/>
              </a:xfrm>
              <a:prstGeom prst="rect">
                <a:avLst/>
              </a:prstGeom>
              <a:ln>
                <a:solidFill>
                  <a:srgbClr val="FF0000"/>
                </a:solidFill>
              </a:ln>
            </p:spPr>
            <p:txBody>
              <a:bodyPr>
                <a:spAutoFit/>
              </a:bodyPr>
              <a:lstStyle/>
              <a:p>
                <a14:m>
                  <m:oMath xmlns:m="http://schemas.openxmlformats.org/officeDocument/2006/math">
                    <m:r>
                      <a:rPr lang="en-CA" sz="2800" i="1" smtClean="0">
                        <a:latin typeface="Cambria Math" panose="02040503050406030204" pitchFamily="18" charset="0"/>
                      </a:rPr>
                      <m:t>𝑑</m:t>
                    </m:r>
                    <m:sSub>
                      <m:sSubPr>
                        <m:ctrlPr>
                          <a:rPr lang="en-CA" sz="2800" i="1">
                            <a:latin typeface="Cambria Math" panose="02040503050406030204" pitchFamily="18" charset="0"/>
                          </a:rPr>
                        </m:ctrlPr>
                      </m:sSubPr>
                      <m:e>
                        <m:r>
                          <a:rPr lang="en-CA" sz="2800" i="1">
                            <a:latin typeface="Cambria Math" panose="02040503050406030204" pitchFamily="18" charset="0"/>
                          </a:rPr>
                          <m:t>𝑤</m:t>
                        </m:r>
                      </m:e>
                      <m:sub>
                        <m:r>
                          <a:rPr lang="en-CA" sz="2800" b="0" i="1" smtClean="0">
                            <a:latin typeface="Cambria Math" panose="02040503050406030204" pitchFamily="18" charset="0"/>
                          </a:rPr>
                          <m:t>2</m:t>
                        </m:r>
                      </m:sub>
                    </m:sSub>
                    <m:r>
                      <a:rPr lang="en-CA" sz="2800" i="1">
                        <a:latin typeface="Cambria Math" panose="02040503050406030204" pitchFamily="18" charset="0"/>
                      </a:rPr>
                      <m:t>=</m:t>
                    </m:r>
                    <m:f>
                      <m:fPr>
                        <m:ctrlPr>
                          <a:rPr lang="en-CA" sz="2800" i="1">
                            <a:latin typeface="Cambria Math" panose="02040503050406030204" pitchFamily="18" charset="0"/>
                          </a:rPr>
                        </m:ctrlPr>
                      </m:fPr>
                      <m:num>
                        <m:r>
                          <a:rPr lang="en-CA" sz="2800" i="1">
                            <a:latin typeface="Cambria Math" panose="02040503050406030204" pitchFamily="18" charset="0"/>
                          </a:rPr>
                          <m:t>𝑑</m:t>
                        </m:r>
                        <m:r>
                          <a:rPr lang="en-CA" sz="2800" i="1">
                            <a:latin typeface="Cambria Math" panose="02040503050406030204" pitchFamily="18" charset="0"/>
                            <a:ea typeface="Cambria Math" panose="02040503050406030204" pitchFamily="18" charset="0"/>
                          </a:rPr>
                          <m:t>ℒ</m:t>
                        </m:r>
                        <m:r>
                          <a:rPr lang="en-CA" sz="2800" i="1">
                            <a:latin typeface="Cambria Math" panose="02040503050406030204" pitchFamily="18" charset="0"/>
                            <a:ea typeface="Cambria Math" panose="02040503050406030204" pitchFamily="18" charset="0"/>
                          </a:rPr>
                          <m:t> </m:t>
                        </m:r>
                        <m:d>
                          <m:dPr>
                            <m:ctrlPr>
                              <a:rPr lang="en-CA" sz="2800" i="1">
                                <a:latin typeface="Cambria Math" panose="02040503050406030204" pitchFamily="18" charset="0"/>
                              </a:rPr>
                            </m:ctrlPr>
                          </m:dPr>
                          <m:e>
                            <m:r>
                              <a:rPr lang="en-CA" sz="2800" i="1">
                                <a:latin typeface="Cambria Math" panose="02040503050406030204" pitchFamily="18" charset="0"/>
                              </a:rPr>
                              <m:t>𝑎</m:t>
                            </m:r>
                            <m:r>
                              <a:rPr lang="en-CA" sz="2800" i="1">
                                <a:latin typeface="Cambria Math" panose="02040503050406030204" pitchFamily="18" charset="0"/>
                              </a:rPr>
                              <m:t>,</m:t>
                            </m:r>
                            <m:r>
                              <a:rPr lang="en-CA" sz="2800" i="1">
                                <a:latin typeface="Cambria Math" panose="02040503050406030204" pitchFamily="18" charset="0"/>
                              </a:rPr>
                              <m:t>𝑦</m:t>
                            </m:r>
                          </m:e>
                        </m:d>
                      </m:num>
                      <m:den>
                        <m:r>
                          <a:rPr lang="en-CA" sz="2800" i="1">
                            <a:latin typeface="Cambria Math" panose="02040503050406030204" pitchFamily="18" charset="0"/>
                          </a:rPr>
                          <m:t>𝑑</m:t>
                        </m:r>
                        <m:sSub>
                          <m:sSubPr>
                            <m:ctrlPr>
                              <a:rPr lang="en-CA" sz="2800" i="1">
                                <a:latin typeface="Cambria Math" panose="02040503050406030204" pitchFamily="18" charset="0"/>
                              </a:rPr>
                            </m:ctrlPr>
                          </m:sSubPr>
                          <m:e>
                            <m:r>
                              <a:rPr lang="en-CA" sz="2800" i="1">
                                <a:latin typeface="Cambria Math" panose="02040503050406030204" pitchFamily="18" charset="0"/>
                              </a:rPr>
                              <m:t>𝑤</m:t>
                            </m:r>
                          </m:e>
                          <m:sub>
                            <m:r>
                              <a:rPr lang="en-CA" sz="2800" b="0" i="1" smtClean="0">
                                <a:latin typeface="Cambria Math" panose="02040503050406030204" pitchFamily="18" charset="0"/>
                              </a:rPr>
                              <m:t>2</m:t>
                            </m:r>
                          </m:sub>
                        </m:sSub>
                      </m:den>
                    </m:f>
                    <m:r>
                      <a:rPr lang="en-CA" sz="2800" i="1">
                        <a:latin typeface="Cambria Math" panose="02040503050406030204" pitchFamily="18" charset="0"/>
                      </a:rPr>
                      <m:t>=</m:t>
                    </m:r>
                    <m:sSub>
                      <m:sSubPr>
                        <m:ctrlPr>
                          <a:rPr lang="en-CA" sz="2800" i="1">
                            <a:latin typeface="Cambria Math" panose="02040503050406030204" pitchFamily="18" charset="0"/>
                          </a:rPr>
                        </m:ctrlPr>
                      </m:sSubPr>
                      <m:e>
                        <m:r>
                          <a:rPr lang="en-CA" sz="2800" i="1">
                            <a:latin typeface="Cambria Math" panose="02040503050406030204" pitchFamily="18" charset="0"/>
                          </a:rPr>
                          <m:t>𝑥</m:t>
                        </m:r>
                      </m:e>
                      <m:sub>
                        <m:r>
                          <a:rPr lang="en-CA" sz="2800" b="0" i="1" smtClean="0">
                            <a:latin typeface="Cambria Math" panose="02040503050406030204" pitchFamily="18" charset="0"/>
                          </a:rPr>
                          <m:t>2</m:t>
                        </m:r>
                      </m:sub>
                    </m:sSub>
                    <m:r>
                      <a:rPr lang="en-CA" sz="2800" i="1">
                        <a:latin typeface="Cambria Math" panose="02040503050406030204" pitchFamily="18" charset="0"/>
                      </a:rPr>
                      <m:t>𝑑𝑧</m:t>
                    </m:r>
                    <m:r>
                      <a:rPr lang="en-CA" sz="2800" b="0" i="1" smtClean="0">
                        <a:latin typeface="Cambria Math" panose="02040503050406030204" pitchFamily="18" charset="0"/>
                      </a:rPr>
                      <m:t>  </m:t>
                    </m:r>
                    <m:r>
                      <a:rPr lang="en-CA" sz="2800" b="0" i="1" smtClean="0">
                        <a:latin typeface="Cambria Math" panose="02040503050406030204" pitchFamily="18" charset="0"/>
                      </a:rPr>
                      <m:t>𝑑𝑏</m:t>
                    </m:r>
                    <m:r>
                      <a:rPr lang="en-CA" sz="2800" b="0" i="1" smtClean="0">
                        <a:latin typeface="Cambria Math" panose="02040503050406030204" pitchFamily="18" charset="0"/>
                      </a:rPr>
                      <m:t>=</m:t>
                    </m:r>
                    <m:r>
                      <a:rPr lang="en-CA" sz="2800" b="0" i="1" smtClean="0">
                        <a:latin typeface="Cambria Math" panose="02040503050406030204" pitchFamily="18" charset="0"/>
                      </a:rPr>
                      <m:t>𝑑𝑧</m:t>
                    </m:r>
                    <m:r>
                      <a:rPr lang="en-CA" sz="2800" b="0" i="1" smtClean="0">
                        <a:latin typeface="Cambria Math" panose="02040503050406030204" pitchFamily="18" charset="0"/>
                      </a:rPr>
                      <m:t> </m:t>
                    </m:r>
                  </m:oMath>
                </a14:m>
                <a:r>
                  <a:rPr lang="en-US" sz="2800" dirty="0"/>
                  <a:t>  </a:t>
                </a:r>
              </a:p>
            </p:txBody>
          </p:sp>
        </mc:Choice>
        <mc:Fallback xmlns="">
          <p:sp>
            <p:nvSpPr>
              <p:cNvPr id="31" name="Rectangle 30">
                <a:extLst>
                  <a:ext uri="{FF2B5EF4-FFF2-40B4-BE49-F238E27FC236}">
                    <a16:creationId xmlns:a16="http://schemas.microsoft.com/office/drawing/2014/main" id="{6D2DF81D-04D2-92DE-165B-7C8452DD7F4A}"/>
                  </a:ext>
                </a:extLst>
              </p:cNvPr>
              <p:cNvSpPr>
                <a:spLocks noRot="1" noChangeAspect="1" noMove="1" noResize="1" noEditPoints="1" noAdjustHandles="1" noChangeArrowheads="1" noChangeShapeType="1" noTextEdit="1"/>
              </p:cNvSpPr>
              <p:nvPr/>
            </p:nvSpPr>
            <p:spPr>
              <a:xfrm>
                <a:off x="836712" y="5874233"/>
                <a:ext cx="6096000" cy="785343"/>
              </a:xfrm>
              <a:prstGeom prst="rect">
                <a:avLst/>
              </a:prstGeom>
              <a:blipFill>
                <a:blip r:embed="rId13"/>
                <a:stretch>
                  <a:fillRect l="-622" b="-1587"/>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861D3FB-AB3E-D73D-42DB-5C1F9176EB28}"/>
                  </a:ext>
                </a:extLst>
              </p:cNvPr>
              <p:cNvSpPr txBox="1"/>
              <p:nvPr/>
            </p:nvSpPr>
            <p:spPr>
              <a:xfrm>
                <a:off x="7764937" y="5354567"/>
                <a:ext cx="2738698"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1</m:t>
                          </m:r>
                        </m:sub>
                      </m:sSub>
                      <m:r>
                        <a:rPr lang="en-CA" sz="2400" b="0" i="1" smtClean="0">
                          <a:latin typeface="Cambria Math" panose="02040503050406030204" pitchFamily="18" charset="0"/>
                        </a:rPr>
                        <m:t>:=</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1</m:t>
                          </m:r>
                        </m:sub>
                      </m:sSub>
                      <m:r>
                        <a:rPr lang="en-CA" sz="2400" b="0" i="1" smtClean="0">
                          <a:latin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𝛼</m:t>
                      </m:r>
                      <m:r>
                        <a:rPr lang="en-CA" sz="2400" b="0" i="1" smtClean="0">
                          <a:latin typeface="Cambria Math" panose="02040503050406030204" pitchFamily="18" charset="0"/>
                          <a:ea typeface="Cambria Math" panose="02040503050406030204" pitchFamily="18" charset="0"/>
                        </a:rPr>
                        <m:t>𝑑</m:t>
                      </m:r>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𝑤</m:t>
                          </m:r>
                        </m:e>
                        <m:sub>
                          <m:r>
                            <a:rPr lang="en-CA" sz="2400" b="0" i="1" smtClean="0">
                              <a:latin typeface="Cambria Math" panose="02040503050406030204" pitchFamily="18" charset="0"/>
                            </a:rPr>
                            <m:t>1</m:t>
                          </m:r>
                        </m:sub>
                      </m:sSub>
                    </m:oMath>
                  </m:oMathPara>
                </a14:m>
                <a:endParaRPr lang="en-CA" sz="2400" b="0" dirty="0"/>
              </a:p>
              <a:p>
                <a:pPr/>
                <a14:m>
                  <m:oMathPara xmlns:m="http://schemas.openxmlformats.org/officeDocument/2006/math">
                    <m:oMathParaPr>
                      <m:jc m:val="centerGroup"/>
                    </m:oMathParaPr>
                    <m:oMath xmlns:m="http://schemas.openxmlformats.org/officeDocument/2006/math">
                      <m:sSub>
                        <m:sSubPr>
                          <m:ctrlPr>
                            <a:rPr lang="en-US" sz="2400" i="1">
                              <a:latin typeface="Cambria Math" panose="02040503050406030204" pitchFamily="18" charset="0"/>
                            </a:rPr>
                          </m:ctrlPr>
                        </m:sSubPr>
                        <m:e>
                          <m:r>
                            <a:rPr lang="en-CA" sz="2400" i="1">
                              <a:latin typeface="Cambria Math" panose="02040503050406030204" pitchFamily="18" charset="0"/>
                            </a:rPr>
                            <m:t>𝑤</m:t>
                          </m:r>
                        </m:e>
                        <m:sub>
                          <m:r>
                            <a:rPr lang="en-CA" sz="2400" b="0" i="1" smtClean="0">
                              <a:latin typeface="Cambria Math" panose="02040503050406030204" pitchFamily="18" charset="0"/>
                            </a:rPr>
                            <m:t>2</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b="0" i="1" smtClean="0">
                              <a:latin typeface="Cambria Math" panose="02040503050406030204" pitchFamily="18" charset="0"/>
                            </a:rPr>
                            <m:t>2</m:t>
                          </m:r>
                        </m:sub>
                      </m:sSub>
                      <m:r>
                        <a:rPr lang="en-CA" sz="2400" i="1">
                          <a:latin typeface="Cambria Math" panose="02040503050406030204" pitchFamily="18" charset="0"/>
                        </a:rPr>
                        <m:t>−</m:t>
                      </m:r>
                      <m:r>
                        <a:rPr lang="en-CA" sz="2400" i="1">
                          <a:latin typeface="Cambria Math" panose="02040503050406030204" pitchFamily="18" charset="0"/>
                          <a:ea typeface="Cambria Math" panose="02040503050406030204" pitchFamily="18" charset="0"/>
                        </a:rPr>
                        <m:t>𝛼</m:t>
                      </m:r>
                      <m:r>
                        <a:rPr lang="en-CA" sz="2400" i="1">
                          <a:latin typeface="Cambria Math" panose="02040503050406030204" pitchFamily="18" charset="0"/>
                          <a:ea typeface="Cambria Math" panose="02040503050406030204" pitchFamily="18" charset="0"/>
                        </a:rPr>
                        <m:t>𝑑</m:t>
                      </m:r>
                      <m:sSub>
                        <m:sSubPr>
                          <m:ctrlPr>
                            <a:rPr lang="en-CA" sz="2400" i="1">
                              <a:latin typeface="Cambria Math" panose="02040503050406030204" pitchFamily="18" charset="0"/>
                            </a:rPr>
                          </m:ctrlPr>
                        </m:sSubPr>
                        <m:e>
                          <m:r>
                            <a:rPr lang="en-CA" sz="2400" i="1">
                              <a:latin typeface="Cambria Math" panose="02040503050406030204" pitchFamily="18" charset="0"/>
                            </a:rPr>
                            <m:t>𝑤</m:t>
                          </m:r>
                        </m:e>
                        <m:sub>
                          <m:r>
                            <a:rPr lang="en-CA" sz="2400" b="0" i="1" smtClean="0">
                              <a:latin typeface="Cambria Math" panose="02040503050406030204" pitchFamily="18" charset="0"/>
                            </a:rPr>
                            <m:t>2</m:t>
                          </m:r>
                        </m:sub>
                      </m:sSub>
                    </m:oMath>
                  </m:oMathPara>
                </a14:m>
                <a:endParaRPr lang="en-CA" sz="2400" dirty="0"/>
              </a:p>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𝑏</m:t>
                      </m:r>
                      <m:r>
                        <a:rPr lang="en-CA" sz="2400" b="0" i="1" smtClean="0">
                          <a:latin typeface="Cambria Math" panose="02040503050406030204" pitchFamily="18" charset="0"/>
                        </a:rPr>
                        <m:t>≔</m:t>
                      </m:r>
                      <m:r>
                        <a:rPr lang="en-CA" sz="2400" b="0" i="1" smtClean="0">
                          <a:latin typeface="Cambria Math" panose="02040503050406030204" pitchFamily="18" charset="0"/>
                        </a:rPr>
                        <m:t>𝑏</m:t>
                      </m:r>
                      <m:r>
                        <a:rPr lang="en-CA" sz="2400" b="0" i="1" smtClean="0">
                          <a:latin typeface="Cambria Math" panose="02040503050406030204" pitchFamily="18" charset="0"/>
                        </a:rPr>
                        <m:t>−</m:t>
                      </m:r>
                      <m:r>
                        <a:rPr lang="en-CA" sz="2400" b="0" i="1" smtClean="0">
                          <a:latin typeface="Cambria Math" panose="02040503050406030204" pitchFamily="18" charset="0"/>
                          <a:ea typeface="Cambria Math" panose="02040503050406030204" pitchFamily="18" charset="0"/>
                        </a:rPr>
                        <m:t>𝛼</m:t>
                      </m:r>
                      <m:r>
                        <a:rPr lang="en-CA" sz="2400" b="0" i="1" smtClean="0">
                          <a:latin typeface="Cambria Math" panose="02040503050406030204" pitchFamily="18" charset="0"/>
                          <a:ea typeface="Cambria Math" panose="02040503050406030204" pitchFamily="18" charset="0"/>
                        </a:rPr>
                        <m:t>𝑑𝑏</m:t>
                      </m:r>
                    </m:oMath>
                  </m:oMathPara>
                </a14:m>
                <a:endParaRPr lang="en-US" sz="2400" dirty="0"/>
              </a:p>
              <a:p>
                <a:endParaRPr lang="en-US" sz="2400" dirty="0"/>
              </a:p>
            </p:txBody>
          </p:sp>
        </mc:Choice>
        <mc:Fallback xmlns="">
          <p:sp>
            <p:nvSpPr>
              <p:cNvPr id="32" name="TextBox 31">
                <a:extLst>
                  <a:ext uri="{FF2B5EF4-FFF2-40B4-BE49-F238E27FC236}">
                    <a16:creationId xmlns:a16="http://schemas.microsoft.com/office/drawing/2014/main" id="{4861D3FB-AB3E-D73D-42DB-5C1F9176EB28}"/>
                  </a:ext>
                </a:extLst>
              </p:cNvPr>
              <p:cNvSpPr txBox="1">
                <a:spLocks noRot="1" noChangeAspect="1" noMove="1" noResize="1" noEditPoints="1" noAdjustHandles="1" noChangeArrowheads="1" noChangeShapeType="1" noTextEdit="1"/>
              </p:cNvSpPr>
              <p:nvPr/>
            </p:nvSpPr>
            <p:spPr>
              <a:xfrm>
                <a:off x="7764937" y="5354567"/>
                <a:ext cx="2738698" cy="1569660"/>
              </a:xfrm>
              <a:prstGeom prst="rect">
                <a:avLst/>
              </a:prstGeom>
              <a:blipFill>
                <a:blip r:embed="rId1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51323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2EB34-0C18-0D94-D14F-5AC6A5B487BB}"/>
              </a:ext>
            </a:extLst>
          </p:cNvPr>
          <p:cNvSpPr>
            <a:spLocks noGrp="1"/>
          </p:cNvSpPr>
          <p:nvPr>
            <p:ph type="title"/>
          </p:nvPr>
        </p:nvSpPr>
        <p:spPr/>
        <p:txBody>
          <a:bodyPr/>
          <a:lstStyle/>
          <a:p>
            <a:r>
              <a:rPr lang="en-US" dirty="0"/>
              <a:t>Logistic Regression on m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000F80-6BD6-50A4-BCF0-F73EA2794390}"/>
                  </a:ext>
                </a:extLst>
              </p:cNvPr>
              <p:cNvSpPr>
                <a:spLocks noGrp="1"/>
              </p:cNvSpPr>
              <p:nvPr>
                <p:ph idx="1"/>
              </p:nvPr>
            </p:nvSpPr>
            <p:spPr>
              <a:xfrm>
                <a:off x="838199" y="1825625"/>
                <a:ext cx="11095495" cy="2839365"/>
              </a:xfrm>
            </p:spPr>
            <p:txBody>
              <a:bodyPr/>
              <a:lstStyle/>
              <a:p>
                <a14:m>
                  <m:oMath xmlns:m="http://schemas.openxmlformats.org/officeDocument/2006/math">
                    <m:r>
                      <a:rPr lang="en-CA" sz="2400" i="1" smtClean="0">
                        <a:latin typeface="Cambria Math" panose="02040503050406030204" pitchFamily="18" charset="0"/>
                      </a:rPr>
                      <m:t>𝐽</m:t>
                    </m:r>
                    <m:d>
                      <m:dPr>
                        <m:ctrlPr>
                          <a:rPr lang="en-CA" sz="2400" i="1">
                            <a:latin typeface="Cambria Math" panose="02040503050406030204" pitchFamily="18" charset="0"/>
                          </a:rPr>
                        </m:ctrlPr>
                      </m:dPr>
                      <m:e>
                        <m:r>
                          <a:rPr lang="en-CA" sz="2400" i="1">
                            <a:latin typeface="Cambria Math" panose="02040503050406030204" pitchFamily="18" charset="0"/>
                          </a:rPr>
                          <m:t>𝑤</m:t>
                        </m:r>
                        <m:r>
                          <a:rPr lang="en-CA" sz="2400" i="1">
                            <a:latin typeface="Cambria Math" panose="02040503050406030204" pitchFamily="18" charset="0"/>
                          </a:rPr>
                          <m:t>,</m:t>
                        </m:r>
                        <m:r>
                          <a:rPr lang="en-CA" sz="2400" i="1">
                            <a:latin typeface="Cambria Math" panose="02040503050406030204" pitchFamily="18" charset="0"/>
                          </a:rPr>
                          <m:t>𝑏</m:t>
                        </m:r>
                      </m:e>
                    </m:d>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1</m:t>
                        </m:r>
                      </m:num>
                      <m:den>
                        <m:r>
                          <a:rPr lang="en-CA" sz="2400" i="1">
                            <a:latin typeface="Cambria Math" panose="02040503050406030204" pitchFamily="18" charset="0"/>
                          </a:rPr>
                          <m:t>𝑚</m:t>
                        </m:r>
                      </m:den>
                    </m:f>
                    <m:nary>
                      <m:naryPr>
                        <m:chr m:val="∑"/>
                        <m:ctrlPr>
                          <a:rPr lang="en-CA" sz="2400" i="1">
                            <a:latin typeface="Cambria Math" panose="02040503050406030204" pitchFamily="18" charset="0"/>
                          </a:rPr>
                        </m:ctrlPr>
                      </m:naryPr>
                      <m:sub>
                        <m:r>
                          <m:rPr>
                            <m:brk m:alnAt="23"/>
                          </m:rP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𝑚</m:t>
                        </m:r>
                      </m:sup>
                      <m:e>
                        <m:r>
                          <a:rPr lang="en-CA" sz="2400" i="1">
                            <a:latin typeface="Cambria Math" panose="02040503050406030204" pitchFamily="18" charset="0"/>
                            <a:ea typeface="Cambria Math" panose="02040503050406030204" pitchFamily="18" charset="0"/>
                          </a:rPr>
                          <m:t>ℒ</m:t>
                        </m:r>
                        <m:d>
                          <m:dPr>
                            <m:ctrlPr>
                              <a:rPr lang="en-CA" sz="2400" i="1">
                                <a:latin typeface="Cambria Math" panose="02040503050406030204" pitchFamily="18" charset="0"/>
                              </a:rPr>
                            </m:ctrlPr>
                          </m:dPr>
                          <m:e>
                            <m:sSup>
                              <m:sSupPr>
                                <m:ctrlPr>
                                  <a:rPr lang="en-CA"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b="0" i="1" smtClean="0">
                                    <a:latin typeface="Cambria Math" panose="02040503050406030204" pitchFamily="18" charset="0"/>
                                  </a:rPr>
                                  <m:t>(</m:t>
                                </m:r>
                                <m:r>
                                  <a:rPr lang="en-CA" sz="2400" b="0" i="1" smtClean="0">
                                    <a:latin typeface="Cambria Math" panose="02040503050406030204" pitchFamily="18" charset="0"/>
                                  </a:rPr>
                                  <m:t>𝑖</m:t>
                                </m:r>
                                <m:r>
                                  <a:rPr lang="en-CA" sz="2400" b="0" i="1" smtClean="0">
                                    <a:latin typeface="Cambria Math" panose="02040503050406030204" pitchFamily="18" charset="0"/>
                                  </a:rPr>
                                  <m:t>)</m:t>
                                </m:r>
                              </m:sup>
                            </m:sSup>
                            <m:r>
                              <a:rPr lang="en-CA" sz="2400" i="1">
                                <a:latin typeface="Cambria Math" panose="02040503050406030204" pitchFamily="18" charset="0"/>
                              </a:rPr>
                              <m:t>,</m:t>
                            </m:r>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e>
                        </m:d>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1</m:t>
                            </m:r>
                          </m:num>
                          <m:den>
                            <m:r>
                              <a:rPr lang="en-CA" sz="2400" i="1">
                                <a:latin typeface="Cambria Math" panose="02040503050406030204" pitchFamily="18" charset="0"/>
                              </a:rPr>
                              <m:t>𝑚</m:t>
                            </m:r>
                          </m:den>
                        </m:f>
                        <m:nary>
                          <m:naryPr>
                            <m:chr m:val="∑"/>
                            <m:ctrlPr>
                              <a:rPr lang="en-CA" sz="2400" i="1">
                                <a:latin typeface="Cambria Math" panose="02040503050406030204" pitchFamily="18" charset="0"/>
                              </a:rPr>
                            </m:ctrlPr>
                          </m:naryPr>
                          <m:sub>
                            <m:r>
                              <m:rPr>
                                <m:brk m:alnAt="23"/>
                              </m:rPr>
                              <a:rPr lang="en-CA" sz="2400" i="1">
                                <a:latin typeface="Cambria Math" panose="02040503050406030204" pitchFamily="18" charset="0"/>
                              </a:rPr>
                              <m:t>𝑖</m:t>
                            </m:r>
                            <m:r>
                              <a:rPr lang="en-CA" sz="2400" i="1">
                                <a:latin typeface="Cambria Math" panose="02040503050406030204" pitchFamily="18" charset="0"/>
                              </a:rPr>
                              <m:t>=1</m:t>
                            </m:r>
                          </m:sub>
                          <m:sup>
                            <m:r>
                              <a:rPr lang="en-CA" sz="2400" i="1">
                                <a:latin typeface="Cambria Math" panose="02040503050406030204" pitchFamily="18" charset="0"/>
                              </a:rPr>
                              <m:t>𝑚</m:t>
                            </m:r>
                          </m:sup>
                          <m:e>
                            <m:d>
                              <m:dPr>
                                <m:begChr m:val="["/>
                                <m:endChr m:val="]"/>
                                <m:ctrlPr>
                                  <a:rPr lang="en-CA" sz="2400" i="1">
                                    <a:latin typeface="Cambria Math" panose="02040503050406030204" pitchFamily="18" charset="0"/>
                                  </a:rPr>
                                </m:ctrlPr>
                              </m:dPr>
                              <m:e>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r>
                                  <a:rPr lang="en-CA" sz="2400" i="1">
                                    <a:latin typeface="Cambria Math" panose="02040503050406030204" pitchFamily="18" charset="0"/>
                                  </a:rPr>
                                  <m:t>𝑙𝑜𝑔</m:t>
                                </m:r>
                                <m:sSup>
                                  <m:sSupPr>
                                    <m:ctrlPr>
                                      <a:rPr lang="en-CA" sz="2400" i="1">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r>
                                  <a:rPr lang="en-CA" sz="2400" i="1">
                                    <a:latin typeface="Cambria Math" panose="02040503050406030204" pitchFamily="18" charset="0"/>
                                  </a:rPr>
                                  <m:t>+</m:t>
                                </m:r>
                                <m:d>
                                  <m:dPr>
                                    <m:ctrlPr>
                                      <a:rPr lang="en-CA" sz="2400" i="1">
                                        <a:latin typeface="Cambria Math" panose="02040503050406030204" pitchFamily="18" charset="0"/>
                                      </a:rPr>
                                    </m:ctrlPr>
                                  </m:dPr>
                                  <m:e>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i="1">
                                            <a:latin typeface="Cambria Math" panose="02040503050406030204" pitchFamily="18" charset="0"/>
                                          </a:rPr>
                                          <m:t>𝑦</m:t>
                                        </m:r>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e>
                                </m:d>
                                <m:r>
                                  <m:rPr>
                                    <m:sty m:val="p"/>
                                  </m:rPr>
                                  <a:rPr lang="en-CA" sz="2400">
                                    <a:latin typeface="Cambria Math" panose="02040503050406030204" pitchFamily="18" charset="0"/>
                                  </a:rPr>
                                  <m:t>log</m:t>
                                </m:r>
                                <m:r>
                                  <a:rPr lang="en-CA" sz="2400" i="1">
                                    <a:latin typeface="Cambria Math" panose="02040503050406030204" pitchFamily="18" charset="0"/>
                                  </a:rPr>
                                  <m:t>⁡(1−</m:t>
                                </m:r>
                                <m:sSup>
                                  <m:sSupPr>
                                    <m:ctrlPr>
                                      <a:rPr lang="en-CA" sz="2400" i="1">
                                        <a:latin typeface="Cambria Math" panose="02040503050406030204" pitchFamily="18" charset="0"/>
                                      </a:rPr>
                                    </m:ctrlPr>
                                  </m:sSupPr>
                                  <m:e>
                                    <m:r>
                                      <a:rPr lang="en-CA" sz="2400" b="0" i="1" smtClean="0">
                                        <a:latin typeface="Cambria Math" panose="02040503050406030204" pitchFamily="18" charset="0"/>
                                      </a:rPr>
                                      <m:t>𝑎</m:t>
                                    </m:r>
                                  </m:e>
                                  <m:sup>
                                    <m:r>
                                      <a:rPr lang="en-CA" sz="2400" i="1">
                                        <a:latin typeface="Cambria Math" panose="02040503050406030204" pitchFamily="18" charset="0"/>
                                      </a:rPr>
                                      <m:t>(</m:t>
                                    </m:r>
                                    <m:r>
                                      <a:rPr lang="en-CA" sz="2400" i="1">
                                        <a:latin typeface="Cambria Math" panose="02040503050406030204" pitchFamily="18" charset="0"/>
                                      </a:rPr>
                                      <m:t>𝑖</m:t>
                                    </m:r>
                                    <m:r>
                                      <a:rPr lang="en-CA" sz="2400" i="1">
                                        <a:latin typeface="Cambria Math" panose="02040503050406030204" pitchFamily="18" charset="0"/>
                                      </a:rPr>
                                      <m:t>)</m:t>
                                    </m:r>
                                  </m:sup>
                                </m:sSup>
                                <m:r>
                                  <a:rPr lang="en-CA" sz="2400" i="1">
                                    <a:latin typeface="Cambria Math" panose="02040503050406030204" pitchFamily="18" charset="0"/>
                                  </a:rPr>
                                  <m:t>)</m:t>
                                </m:r>
                              </m:e>
                            </m:d>
                          </m:e>
                        </m:nary>
                      </m:e>
                    </m:nary>
                  </m:oMath>
                </a14:m>
                <a:endParaRPr lang="en-US" sz="2400" dirty="0"/>
              </a:p>
              <a:p>
                <a14:m>
                  <m:oMath xmlns:m="http://schemas.openxmlformats.org/officeDocument/2006/math">
                    <m:r>
                      <a:rPr lang="en-CA" b="0" i="1" smtClean="0">
                        <a:latin typeface="Cambria Math" panose="02040503050406030204" pitchFamily="18" charset="0"/>
                      </a:rPr>
                      <m:t>𝑑</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𝑤</m:t>
                        </m:r>
                      </m:e>
                      <m:sub>
                        <m:r>
                          <a:rPr lang="en-CA" b="0" i="1" smtClean="0">
                            <a:latin typeface="Cambria Math" panose="02040503050406030204" pitchFamily="18" charset="0"/>
                          </a:rPr>
                          <m:t>1</m:t>
                        </m:r>
                      </m:sub>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bSup>
                    <m:r>
                      <a:rPr lang="en-CA" b="0" i="1" smtClean="0">
                        <a:latin typeface="Cambria Math" panose="02040503050406030204" pitchFamily="18" charset="0"/>
                      </a:rPr>
                      <m:t>,</m:t>
                    </m:r>
                    <m:r>
                      <a:rPr lang="en-CA" i="1">
                        <a:latin typeface="Cambria Math" panose="02040503050406030204" pitchFamily="18" charset="0"/>
                      </a:rPr>
                      <m:t>𝑑</m:t>
                    </m:r>
                    <m:sSubSup>
                      <m:sSubSupPr>
                        <m:ctrlPr>
                          <a:rPr lang="en-CA" i="1">
                            <a:latin typeface="Cambria Math" panose="02040503050406030204" pitchFamily="18" charset="0"/>
                          </a:rPr>
                        </m:ctrlPr>
                      </m:sSubSupPr>
                      <m:e>
                        <m:r>
                          <a:rPr lang="en-CA" i="1">
                            <a:latin typeface="Cambria Math" panose="02040503050406030204" pitchFamily="18" charset="0"/>
                          </a:rPr>
                          <m:t>𝑤</m:t>
                        </m:r>
                      </m:e>
                      <m:sub>
                        <m:r>
                          <a:rPr lang="en-CA" i="1">
                            <a:latin typeface="Cambria Math" panose="02040503050406030204" pitchFamily="18" charset="0"/>
                          </a:rPr>
                          <m:t>1</m:t>
                        </m:r>
                      </m:sub>
                      <m:sup>
                        <m:r>
                          <a:rPr lang="en-CA" i="1">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sup>
                    </m:sSubSup>
                    <m:r>
                      <a:rPr lang="en-CA" i="1">
                        <a:latin typeface="Cambria Math" panose="02040503050406030204" pitchFamily="18" charset="0"/>
                      </a:rPr>
                      <m:t>,</m:t>
                    </m:r>
                    <m:r>
                      <a:rPr lang="en-CA" i="1">
                        <a:latin typeface="Cambria Math" panose="02040503050406030204" pitchFamily="18" charset="0"/>
                      </a:rPr>
                      <m:t>𝑑</m:t>
                    </m:r>
                    <m:sSup>
                      <m:sSupPr>
                        <m:ctrlPr>
                          <a:rPr lang="en-CA" i="1" smtClean="0">
                            <a:latin typeface="Cambria Math" panose="02040503050406030204" pitchFamily="18" charset="0"/>
                          </a:rPr>
                        </m:ctrlPr>
                      </m:sSupPr>
                      <m:e>
                        <m:r>
                          <a:rPr lang="en-CA" b="0" i="1" smtClean="0">
                            <a:latin typeface="Cambria Math" panose="02040503050406030204" pitchFamily="18" charset="0"/>
                          </a:rPr>
                          <m:t>𝑏</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CA" i="1">
                        <a:latin typeface="Cambria Math" panose="02040503050406030204" pitchFamily="18" charset="0"/>
                      </a:rPr>
                      <m:t>,</m:t>
                    </m:r>
                  </m:oMath>
                </a14:m>
                <a:endParaRPr lang="en-US" dirty="0"/>
              </a:p>
              <a:p>
                <a14:m>
                  <m:oMath xmlns:m="http://schemas.openxmlformats.org/officeDocument/2006/math">
                    <m:f>
                      <m:fPr>
                        <m:ctrlPr>
                          <a:rPr lang="en-US" sz="3200" i="1" smtClean="0">
                            <a:latin typeface="Cambria Math" panose="02040503050406030204" pitchFamily="18" charset="0"/>
                          </a:rPr>
                        </m:ctrlPr>
                      </m:fPr>
                      <m:num>
                        <m:r>
                          <a:rPr lang="en-US" sz="3200" i="1" smtClean="0">
                            <a:latin typeface="Cambria Math" panose="02040503050406030204" pitchFamily="18" charset="0"/>
                            <a:ea typeface="Cambria Math" panose="02040503050406030204" pitchFamily="18" charset="0"/>
                          </a:rPr>
                          <m:t>𝜕</m:t>
                        </m:r>
                        <m:r>
                          <a:rPr lang="en-CA" sz="3200" i="1">
                            <a:latin typeface="Cambria Math" panose="02040503050406030204" pitchFamily="18" charset="0"/>
                          </a:rPr>
                          <m:t>𝐽</m:t>
                        </m:r>
                        <m:d>
                          <m:dPr>
                            <m:ctrlPr>
                              <a:rPr lang="en-CA" sz="3200" i="1">
                                <a:latin typeface="Cambria Math" panose="02040503050406030204" pitchFamily="18" charset="0"/>
                              </a:rPr>
                            </m:ctrlPr>
                          </m:dPr>
                          <m:e>
                            <m:r>
                              <a:rPr lang="en-CA" sz="3200" i="1">
                                <a:latin typeface="Cambria Math" panose="02040503050406030204" pitchFamily="18" charset="0"/>
                              </a:rPr>
                              <m:t>𝑤</m:t>
                            </m:r>
                            <m:r>
                              <a:rPr lang="en-CA" sz="3200" i="1">
                                <a:latin typeface="Cambria Math" panose="02040503050406030204" pitchFamily="18" charset="0"/>
                              </a:rPr>
                              <m:t>,</m:t>
                            </m:r>
                            <m:r>
                              <a:rPr lang="en-CA" sz="3200" i="1">
                                <a:latin typeface="Cambria Math" panose="02040503050406030204" pitchFamily="18" charset="0"/>
                              </a:rPr>
                              <m:t>𝑏</m:t>
                            </m:r>
                          </m:e>
                        </m:d>
                      </m:num>
                      <m:den>
                        <m:r>
                          <a:rPr lang="en-US" sz="3200" i="1" smtClean="0">
                            <a:latin typeface="Cambria Math" panose="02040503050406030204" pitchFamily="18" charset="0"/>
                            <a:ea typeface="Cambria Math" panose="02040503050406030204" pitchFamily="18" charset="0"/>
                          </a:rPr>
                          <m:t>𝜕</m:t>
                        </m:r>
                        <m:sSub>
                          <m:sSubPr>
                            <m:ctrlPr>
                              <a:rPr lang="en-US" sz="3200" i="1" smtClean="0">
                                <a:latin typeface="Cambria Math" panose="02040503050406030204" pitchFamily="18" charset="0"/>
                                <a:ea typeface="Cambria Math" panose="02040503050406030204" pitchFamily="18" charset="0"/>
                              </a:rPr>
                            </m:ctrlPr>
                          </m:sSubPr>
                          <m:e>
                            <m:r>
                              <a:rPr lang="en-CA" sz="3200" b="0" i="1" smtClean="0">
                                <a:latin typeface="Cambria Math" panose="02040503050406030204" pitchFamily="18" charset="0"/>
                                <a:ea typeface="Cambria Math" panose="02040503050406030204" pitchFamily="18" charset="0"/>
                              </a:rPr>
                              <m:t>𝑤</m:t>
                            </m:r>
                          </m:e>
                          <m:sub>
                            <m:r>
                              <a:rPr lang="en-CA" sz="3200" b="0" i="1" smtClean="0">
                                <a:latin typeface="Cambria Math" panose="02040503050406030204" pitchFamily="18" charset="0"/>
                                <a:ea typeface="Cambria Math" panose="02040503050406030204" pitchFamily="18" charset="0"/>
                              </a:rPr>
                              <m:t>1</m:t>
                            </m:r>
                          </m:sub>
                        </m:sSub>
                      </m:den>
                    </m:f>
                    <m:r>
                      <a:rPr lang="en-CA" sz="3200" b="0" i="1" smtClean="0">
                        <a:latin typeface="Cambria Math" panose="02040503050406030204" pitchFamily="18" charset="0"/>
                      </a:rPr>
                      <m:t>=</m:t>
                    </m:r>
                    <m:f>
                      <m:fPr>
                        <m:ctrlPr>
                          <a:rPr lang="en-CA" sz="3200" b="0" i="1" smtClean="0">
                            <a:latin typeface="Cambria Math" panose="02040503050406030204" pitchFamily="18" charset="0"/>
                          </a:rPr>
                        </m:ctrlPr>
                      </m:fPr>
                      <m:num>
                        <m:r>
                          <a:rPr lang="en-CA" sz="3200" b="0" i="1" smtClean="0">
                            <a:latin typeface="Cambria Math" panose="02040503050406030204" pitchFamily="18" charset="0"/>
                          </a:rPr>
                          <m:t>1</m:t>
                        </m:r>
                      </m:num>
                      <m:den>
                        <m:r>
                          <a:rPr lang="en-CA" sz="3200" b="0" i="1" smtClean="0">
                            <a:latin typeface="Cambria Math" panose="02040503050406030204" pitchFamily="18" charset="0"/>
                          </a:rPr>
                          <m:t>𝑚</m:t>
                        </m:r>
                      </m:den>
                    </m:f>
                    <m:nary>
                      <m:naryPr>
                        <m:chr m:val="∑"/>
                        <m:ctrlPr>
                          <a:rPr lang="en-CA" sz="3200" b="0" i="1" smtClean="0">
                            <a:latin typeface="Cambria Math" panose="02040503050406030204" pitchFamily="18" charset="0"/>
                          </a:rPr>
                        </m:ctrlPr>
                      </m:naryPr>
                      <m:sub>
                        <m:r>
                          <m:rPr>
                            <m:brk m:alnAt="23"/>
                          </m:rPr>
                          <a:rPr lang="en-CA" sz="3200" b="0" i="1" smtClean="0">
                            <a:latin typeface="Cambria Math" panose="02040503050406030204" pitchFamily="18" charset="0"/>
                          </a:rPr>
                          <m:t>𝑖</m:t>
                        </m:r>
                        <m:r>
                          <a:rPr lang="en-CA" sz="3200" b="0" i="1" smtClean="0">
                            <a:latin typeface="Cambria Math" panose="02040503050406030204" pitchFamily="18" charset="0"/>
                          </a:rPr>
                          <m:t>=1</m:t>
                        </m:r>
                      </m:sub>
                      <m:sup>
                        <m:r>
                          <a:rPr lang="en-CA" sz="3200" b="0" i="1" smtClean="0">
                            <a:latin typeface="Cambria Math" panose="02040503050406030204" pitchFamily="18" charset="0"/>
                          </a:rPr>
                          <m:t>𝑚</m:t>
                        </m:r>
                      </m:sup>
                      <m:e>
                        <m:f>
                          <m:fPr>
                            <m:ctrlPr>
                              <a:rPr lang="en-US" sz="3200" i="1">
                                <a:latin typeface="Cambria Math" panose="02040503050406030204" pitchFamily="18" charset="0"/>
                              </a:rPr>
                            </m:ctrlPr>
                          </m:fPr>
                          <m:num>
                            <m:r>
                              <a:rPr lang="en-US" sz="3200" i="1">
                                <a:latin typeface="Cambria Math" panose="02040503050406030204" pitchFamily="18" charset="0"/>
                                <a:ea typeface="Cambria Math" panose="02040503050406030204" pitchFamily="18" charset="0"/>
                              </a:rPr>
                              <m:t>𝜕</m:t>
                            </m:r>
                            <m:r>
                              <a:rPr lang="en-CA" sz="3200" i="1">
                                <a:latin typeface="Cambria Math" panose="02040503050406030204" pitchFamily="18" charset="0"/>
                                <a:ea typeface="Cambria Math" panose="02040503050406030204" pitchFamily="18" charset="0"/>
                              </a:rPr>
                              <m:t>ℒ</m:t>
                            </m:r>
                            <m:d>
                              <m:dPr>
                                <m:ctrlPr>
                                  <a:rPr lang="en-CA" sz="3200" i="1">
                                    <a:latin typeface="Cambria Math" panose="02040503050406030204" pitchFamily="18" charset="0"/>
                                  </a:rPr>
                                </m:ctrlPr>
                              </m:dPr>
                              <m:e>
                                <m:sSup>
                                  <m:sSupPr>
                                    <m:ctrlPr>
                                      <a:rPr lang="en-CA" sz="3200" i="1">
                                        <a:latin typeface="Cambria Math" panose="02040503050406030204" pitchFamily="18" charset="0"/>
                                      </a:rPr>
                                    </m:ctrlPr>
                                  </m:sSupPr>
                                  <m:e>
                                    <m:r>
                                      <a:rPr lang="en-CA" sz="3200" i="1">
                                        <a:latin typeface="Cambria Math" panose="02040503050406030204" pitchFamily="18" charset="0"/>
                                      </a:rPr>
                                      <m:t>𝑎</m:t>
                                    </m:r>
                                  </m:e>
                                  <m:sup>
                                    <m:r>
                                      <a:rPr lang="en-CA" sz="3200" i="1">
                                        <a:latin typeface="Cambria Math" panose="02040503050406030204" pitchFamily="18" charset="0"/>
                                      </a:rPr>
                                      <m:t>(</m:t>
                                    </m:r>
                                    <m:r>
                                      <a:rPr lang="en-CA" sz="3200" i="1">
                                        <a:latin typeface="Cambria Math" panose="02040503050406030204" pitchFamily="18" charset="0"/>
                                      </a:rPr>
                                      <m:t>𝑖</m:t>
                                    </m:r>
                                    <m:r>
                                      <a:rPr lang="en-CA" sz="3200" i="1">
                                        <a:latin typeface="Cambria Math" panose="02040503050406030204" pitchFamily="18" charset="0"/>
                                      </a:rPr>
                                      <m:t>)</m:t>
                                    </m:r>
                                  </m:sup>
                                </m:sSup>
                                <m:r>
                                  <a:rPr lang="en-CA" sz="3200" i="1">
                                    <a:latin typeface="Cambria Math" panose="02040503050406030204" pitchFamily="18" charset="0"/>
                                  </a:rPr>
                                  <m:t>,</m:t>
                                </m:r>
                                <m:sSup>
                                  <m:sSupPr>
                                    <m:ctrlPr>
                                      <a:rPr lang="en-CA" sz="3200" i="1">
                                        <a:latin typeface="Cambria Math" panose="02040503050406030204" pitchFamily="18" charset="0"/>
                                      </a:rPr>
                                    </m:ctrlPr>
                                  </m:sSupPr>
                                  <m:e>
                                    <m:r>
                                      <a:rPr lang="en-CA" sz="3200" i="1">
                                        <a:latin typeface="Cambria Math" panose="02040503050406030204" pitchFamily="18" charset="0"/>
                                      </a:rPr>
                                      <m:t>𝑦</m:t>
                                    </m:r>
                                  </m:e>
                                  <m:sup>
                                    <m:r>
                                      <a:rPr lang="en-CA" sz="3200" i="1">
                                        <a:latin typeface="Cambria Math" panose="02040503050406030204" pitchFamily="18" charset="0"/>
                                      </a:rPr>
                                      <m:t>(</m:t>
                                    </m:r>
                                    <m:r>
                                      <a:rPr lang="en-CA" sz="3200" i="1">
                                        <a:latin typeface="Cambria Math" panose="02040503050406030204" pitchFamily="18" charset="0"/>
                                      </a:rPr>
                                      <m:t>𝑖</m:t>
                                    </m:r>
                                    <m:r>
                                      <a:rPr lang="en-CA" sz="3200" i="1">
                                        <a:latin typeface="Cambria Math" panose="02040503050406030204" pitchFamily="18" charset="0"/>
                                      </a:rPr>
                                      <m:t>)</m:t>
                                    </m:r>
                                  </m:sup>
                                </m:sSup>
                              </m:e>
                            </m:d>
                          </m:num>
                          <m:den>
                            <m:r>
                              <a:rPr lang="en-US" sz="3200" i="1">
                                <a:latin typeface="Cambria Math" panose="02040503050406030204" pitchFamily="18" charset="0"/>
                                <a:ea typeface="Cambria Math" panose="02040503050406030204" pitchFamily="18" charset="0"/>
                              </a:rPr>
                              <m:t>𝜕</m:t>
                            </m:r>
                            <m:sSub>
                              <m:sSubPr>
                                <m:ctrlPr>
                                  <a:rPr lang="en-US" sz="3200" i="1">
                                    <a:latin typeface="Cambria Math" panose="02040503050406030204" pitchFamily="18" charset="0"/>
                                    <a:ea typeface="Cambria Math" panose="02040503050406030204" pitchFamily="18" charset="0"/>
                                  </a:rPr>
                                </m:ctrlPr>
                              </m:sSubPr>
                              <m:e>
                                <m:r>
                                  <a:rPr lang="en-CA" sz="3200" i="1">
                                    <a:latin typeface="Cambria Math" panose="02040503050406030204" pitchFamily="18" charset="0"/>
                                    <a:ea typeface="Cambria Math" panose="02040503050406030204" pitchFamily="18" charset="0"/>
                                  </a:rPr>
                                  <m:t>𝑤</m:t>
                                </m:r>
                              </m:e>
                              <m:sub>
                                <m:r>
                                  <a:rPr lang="en-CA" sz="3200" i="1">
                                    <a:latin typeface="Cambria Math" panose="02040503050406030204" pitchFamily="18" charset="0"/>
                                    <a:ea typeface="Cambria Math" panose="02040503050406030204" pitchFamily="18" charset="0"/>
                                  </a:rPr>
                                  <m:t>1</m:t>
                                </m:r>
                              </m:sub>
                            </m:sSub>
                          </m:den>
                        </m:f>
                      </m:e>
                    </m:nary>
                  </m:oMath>
                </a14:m>
                <a:endParaRPr lang="en-US" sz="3200"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1A000F80-6BD6-50A4-BCF0-F73EA2794390}"/>
                  </a:ext>
                </a:extLst>
              </p:cNvPr>
              <p:cNvSpPr>
                <a:spLocks noGrp="1" noRot="1" noChangeAspect="1" noMove="1" noResize="1" noEditPoints="1" noAdjustHandles="1" noChangeArrowheads="1" noChangeShapeType="1" noTextEdit="1"/>
              </p:cNvSpPr>
              <p:nvPr>
                <p:ph idx="1"/>
              </p:nvPr>
            </p:nvSpPr>
            <p:spPr>
              <a:xfrm>
                <a:off x="838199" y="1825625"/>
                <a:ext cx="11095495" cy="2839365"/>
              </a:xfrm>
              <a:blipFill>
                <a:blip r:embed="rId2"/>
                <a:stretch>
                  <a:fillRect l="-1143" t="-19111" b="-10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940825-9529-8B0E-BE5D-7A22B4ACF1C0}"/>
                  </a:ext>
                </a:extLst>
              </p:cNvPr>
              <p:cNvSpPr txBox="1"/>
              <p:nvPr/>
            </p:nvSpPr>
            <p:spPr>
              <a:xfrm>
                <a:off x="3657191" y="4912963"/>
                <a:ext cx="2438809" cy="538096"/>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𝑑</m:t>
                      </m:r>
                      <m:sSubSup>
                        <m:sSubSupPr>
                          <m:ctrlPr>
                            <a:rPr lang="en-CA" sz="2800" b="0" i="1" smtClean="0">
                              <a:latin typeface="Cambria Math" panose="02040503050406030204" pitchFamily="18" charset="0"/>
                            </a:rPr>
                          </m:ctrlPr>
                        </m:sSubSupPr>
                        <m:e>
                          <m:r>
                            <a:rPr lang="en-CA" sz="2800" b="0" i="1" smtClean="0">
                              <a:latin typeface="Cambria Math" panose="02040503050406030204" pitchFamily="18" charset="0"/>
                            </a:rPr>
                            <m:t>𝑤</m:t>
                          </m:r>
                        </m:e>
                        <m:sub>
                          <m:r>
                            <a:rPr lang="en-CA" sz="2800" b="0" i="1" smtClean="0">
                              <a:latin typeface="Cambria Math" panose="02040503050406030204" pitchFamily="18" charset="0"/>
                            </a:rPr>
                            <m:t>1</m:t>
                          </m:r>
                        </m:sub>
                        <m:sup>
                          <m:r>
                            <a:rPr lang="en-CA" sz="2800" b="0" i="1" smtClean="0">
                              <a:latin typeface="Cambria Math" panose="02040503050406030204" pitchFamily="18" charset="0"/>
                            </a:rPr>
                            <m:t>(</m:t>
                          </m:r>
                          <m:r>
                            <a:rPr lang="en-CA" sz="2800" b="0" i="1" smtClean="0">
                              <a:latin typeface="Cambria Math" panose="02040503050406030204" pitchFamily="18" charset="0"/>
                            </a:rPr>
                            <m:t>𝑖</m:t>
                          </m:r>
                          <m:r>
                            <a:rPr lang="en-CA" sz="2800" b="0" i="1" smtClean="0">
                              <a:latin typeface="Cambria Math" panose="02040503050406030204" pitchFamily="18" charset="0"/>
                            </a:rPr>
                            <m:t>)</m:t>
                          </m:r>
                        </m:sup>
                      </m:sSub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𝑥</m:t>
                          </m:r>
                        </m:e>
                        <m:sup>
                          <m:r>
                            <a:rPr lang="en-CA" sz="2800" b="0" i="1" smtClean="0">
                              <a:latin typeface="Cambria Math" panose="02040503050406030204" pitchFamily="18" charset="0"/>
                            </a:rPr>
                            <m:t>𝑖</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𝑦</m:t>
                          </m:r>
                        </m:e>
                        <m:sup>
                          <m:r>
                            <a:rPr lang="en-CA" sz="2800" b="0" i="1" smtClean="0">
                              <a:latin typeface="Cambria Math" panose="02040503050406030204" pitchFamily="18" charset="0"/>
                            </a:rPr>
                            <m:t>𝑖</m:t>
                          </m:r>
                        </m:sup>
                      </m:sSup>
                      <m:r>
                        <a:rPr lang="en-CA" sz="2800" b="0" i="1" smtClean="0">
                          <a:latin typeface="Cambria Math" panose="02040503050406030204" pitchFamily="18" charset="0"/>
                        </a:rPr>
                        <m:t>)</m:t>
                      </m:r>
                    </m:oMath>
                  </m:oMathPara>
                </a14:m>
                <a:endParaRPr lang="en-US" sz="2800" dirty="0"/>
              </a:p>
            </p:txBody>
          </p:sp>
        </mc:Choice>
        <mc:Fallback xmlns="">
          <p:sp>
            <p:nvSpPr>
              <p:cNvPr id="4" name="TextBox 3">
                <a:extLst>
                  <a:ext uri="{FF2B5EF4-FFF2-40B4-BE49-F238E27FC236}">
                    <a16:creationId xmlns:a16="http://schemas.microsoft.com/office/drawing/2014/main" id="{CE940825-9529-8B0E-BE5D-7A22B4ACF1C0}"/>
                  </a:ext>
                </a:extLst>
              </p:cNvPr>
              <p:cNvSpPr txBox="1">
                <a:spLocks noRot="1" noChangeAspect="1" noMove="1" noResize="1" noEditPoints="1" noAdjustHandles="1" noChangeArrowheads="1" noChangeShapeType="1" noTextEdit="1"/>
              </p:cNvSpPr>
              <p:nvPr/>
            </p:nvSpPr>
            <p:spPr>
              <a:xfrm>
                <a:off x="3657191" y="4912963"/>
                <a:ext cx="2438809" cy="538096"/>
              </a:xfrm>
              <a:prstGeom prst="rect">
                <a:avLst/>
              </a:prstGeom>
              <a:blipFill>
                <a:blip r:embed="rId3"/>
                <a:stretch>
                  <a:fillRect l="-3093" t="-2273" r="-4639" b="-22727"/>
                </a:stretch>
              </a:blipFill>
              <a:ln>
                <a:solidFill>
                  <a:srgbClr val="FF0000"/>
                </a:solidFill>
              </a:ln>
            </p:spPr>
            <p:txBody>
              <a:bodyPr/>
              <a:lstStyle/>
              <a:p>
                <a:r>
                  <a:rPr lang="en-US">
                    <a:noFill/>
                  </a:rPr>
                  <a:t> </a:t>
                </a:r>
              </a:p>
            </p:txBody>
          </p:sp>
        </mc:Fallback>
      </mc:AlternateContent>
      <p:cxnSp>
        <p:nvCxnSpPr>
          <p:cNvPr id="6" name="Straight Arrow Connector 5">
            <a:extLst>
              <a:ext uri="{FF2B5EF4-FFF2-40B4-BE49-F238E27FC236}">
                <a16:creationId xmlns:a16="http://schemas.microsoft.com/office/drawing/2014/main" id="{2B2E4D93-6713-2FC7-D4B2-E64E5012A37A}"/>
              </a:ext>
            </a:extLst>
          </p:cNvPr>
          <p:cNvCxnSpPr/>
          <p:nvPr/>
        </p:nvCxnSpPr>
        <p:spPr>
          <a:xfrm flipV="1">
            <a:off x="4386020" y="4401519"/>
            <a:ext cx="0" cy="3984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28166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0373B-98C1-198C-92B9-FC62B0CC5FF3}"/>
              </a:ext>
            </a:extLst>
          </p:cNvPr>
          <p:cNvSpPr>
            <a:spLocks noGrp="1"/>
          </p:cNvSpPr>
          <p:nvPr>
            <p:ph type="title"/>
          </p:nvPr>
        </p:nvSpPr>
        <p:spPr>
          <a:xfrm>
            <a:off x="838200" y="365125"/>
            <a:ext cx="10515600" cy="533777"/>
          </a:xfrm>
        </p:spPr>
        <p:txBody>
          <a:bodyPr>
            <a:normAutofit fontScale="90000"/>
          </a:bodyPr>
          <a:lstStyle/>
          <a:p>
            <a:r>
              <a:rPr lang="en-US" dirty="0"/>
              <a:t>Logistic Regression on m examples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00AE43-51D1-36D7-5E1B-C4EB0CEC5D67}"/>
                  </a:ext>
                </a:extLst>
              </p:cNvPr>
              <p:cNvSpPr>
                <a:spLocks noGrp="1"/>
              </p:cNvSpPr>
              <p:nvPr>
                <p:ph idx="1"/>
              </p:nvPr>
            </p:nvSpPr>
            <p:spPr>
              <a:xfrm>
                <a:off x="738187" y="1237200"/>
                <a:ext cx="10515600" cy="5255675"/>
              </a:xfrm>
            </p:spPr>
            <p:txBody>
              <a:bodyPr>
                <a:normAutofit/>
              </a:bodyPr>
              <a:lstStyle/>
              <a:p>
                <a14:m>
                  <m:oMath xmlns:m="http://schemas.openxmlformats.org/officeDocument/2006/math">
                    <m:r>
                      <a:rPr lang="en-CA" b="0" i="1" smtClean="0">
                        <a:latin typeface="Cambria Math" panose="02040503050406030204" pitchFamily="18" charset="0"/>
                      </a:rPr>
                      <m:t>𝐽</m:t>
                    </m:r>
                    <m:r>
                      <a:rPr lang="en-CA" b="0" i="1" smtClean="0">
                        <a:latin typeface="Cambria Math" panose="02040503050406030204" pitchFamily="18" charset="0"/>
                      </a:rPr>
                      <m:t>=0;</m:t>
                    </m:r>
                    <m:r>
                      <a:rPr lang="en-CA" b="0" i="1" smtClean="0">
                        <a:latin typeface="Cambria Math" panose="02040503050406030204" pitchFamily="18" charset="0"/>
                      </a:rPr>
                      <m:t>𝑑</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1</m:t>
                        </m:r>
                      </m:sub>
                    </m:sSub>
                    <m:r>
                      <a:rPr lang="en-CA" b="0" i="1" smtClean="0">
                        <a:latin typeface="Cambria Math" panose="02040503050406030204" pitchFamily="18" charset="0"/>
                      </a:rPr>
                      <m:t>=0;</m:t>
                    </m:r>
                    <m:r>
                      <a:rPr lang="en-CA" b="0" i="1" smtClean="0">
                        <a:latin typeface="Cambria Math" panose="02040503050406030204" pitchFamily="18" charset="0"/>
                      </a:rPr>
                      <m:t>𝑑</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2</m:t>
                        </m:r>
                      </m:sub>
                    </m:sSub>
                    <m:r>
                      <a:rPr lang="en-CA" b="0" i="1" smtClean="0">
                        <a:latin typeface="Cambria Math" panose="02040503050406030204" pitchFamily="18" charset="0"/>
                      </a:rPr>
                      <m:t>=0;</m:t>
                    </m:r>
                    <m:r>
                      <a:rPr lang="en-CA" b="0" i="1" smtClean="0">
                        <a:latin typeface="Cambria Math" panose="02040503050406030204" pitchFamily="18" charset="0"/>
                      </a:rPr>
                      <m:t>𝑑𝑏</m:t>
                    </m:r>
                    <m:r>
                      <a:rPr lang="en-CA" b="0" i="1" smtClean="0">
                        <a:latin typeface="Cambria Math" panose="02040503050406030204" pitchFamily="18" charset="0"/>
                      </a:rPr>
                      <m:t>=0</m:t>
                    </m:r>
                  </m:oMath>
                </a14:m>
                <a:endParaRPr lang="en-US" dirty="0"/>
              </a:p>
              <a:p>
                <a14:m>
                  <m:oMath xmlns:m="http://schemas.openxmlformats.org/officeDocument/2006/math">
                    <m:r>
                      <a:rPr lang="en-CA" b="0" i="1" smtClean="0">
                        <a:latin typeface="Cambria Math" panose="02040503050406030204" pitchFamily="18" charset="0"/>
                      </a:rPr>
                      <m:t>𝑓𝑜𝑟</m:t>
                    </m:r>
                    <m:r>
                      <a:rPr lang="en-CA" b="0" i="1" smtClean="0">
                        <a:latin typeface="Cambria Math" panose="02040503050406030204" pitchFamily="18" charset="0"/>
                      </a:rPr>
                      <m:t> </m:t>
                    </m:r>
                    <m:r>
                      <a:rPr lang="en-CA" b="0" i="1" smtClean="0">
                        <a:latin typeface="Cambria Math" panose="02040503050406030204" pitchFamily="18" charset="0"/>
                      </a:rPr>
                      <m:t>𝑖</m:t>
                    </m:r>
                    <m:r>
                      <a:rPr lang="en-CA" b="0" i="1" smtClean="0">
                        <a:latin typeface="Cambria Math" panose="02040503050406030204" pitchFamily="18" charset="0"/>
                      </a:rPr>
                      <m:t>=1 </m:t>
                    </m:r>
                    <m:r>
                      <a:rPr lang="en-CA" b="0" i="1" smtClean="0">
                        <a:latin typeface="Cambria Math" panose="02040503050406030204" pitchFamily="18" charset="0"/>
                      </a:rPr>
                      <m:t>𝑡𝑜</m:t>
                    </m:r>
                    <m:r>
                      <a:rPr lang="en-CA" b="0" i="1" smtClean="0">
                        <a:latin typeface="Cambria Math" panose="02040503050406030204" pitchFamily="18" charset="0"/>
                      </a:rPr>
                      <m:t> </m:t>
                    </m:r>
                    <m:r>
                      <a:rPr lang="en-CA" b="0" i="1" smtClean="0">
                        <a:latin typeface="Cambria Math" panose="02040503050406030204" pitchFamily="18" charset="0"/>
                      </a:rPr>
                      <m:t>𝑚</m:t>
                    </m:r>
                  </m:oMath>
                </a14:m>
                <a:endParaRPr lang="en-CA" b="0" i="1" dirty="0">
                  <a:latin typeface="Cambria Math" panose="02040503050406030204" pitchFamily="18" charset="0"/>
                </a:endParaRPr>
              </a:p>
              <a:p>
                <a:pPr lvl="1"/>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𝑧</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𝑤</m:t>
                        </m:r>
                      </m:e>
                      <m:sup>
                        <m:r>
                          <a:rPr lang="en-CA" b="0" i="1" smtClean="0">
                            <a:latin typeface="Cambria Math" panose="02040503050406030204" pitchFamily="18" charset="0"/>
                          </a:rPr>
                          <m:t>𝑡</m:t>
                        </m:r>
                      </m:sup>
                    </m:sSup>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𝑏</m:t>
                    </m:r>
                  </m:oMath>
                </a14:m>
                <a:endParaRPr lang="en-US" dirty="0"/>
              </a:p>
              <a:p>
                <a:pPr lvl="1"/>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𝜎</m:t>
                    </m:r>
                    <m:d>
                      <m:dPr>
                        <m:ctrlPr>
                          <a:rPr lang="en-CA" b="0" i="1" smtClean="0">
                            <a:latin typeface="Cambria Math" panose="02040503050406030204" pitchFamily="18" charset="0"/>
                            <a:ea typeface="Cambria Math" panose="02040503050406030204" pitchFamily="18" charset="0"/>
                          </a:rPr>
                        </m:ctrlPr>
                      </m:dPr>
                      <m:e>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𝑧</m:t>
                            </m:r>
                          </m:e>
                          <m: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𝑖</m:t>
                            </m:r>
                            <m:r>
                              <a:rPr lang="en-CA" b="0" i="1" smtClean="0">
                                <a:latin typeface="Cambria Math" panose="02040503050406030204" pitchFamily="18" charset="0"/>
                                <a:ea typeface="Cambria Math" panose="02040503050406030204" pitchFamily="18" charset="0"/>
                              </a:rPr>
                              <m:t>)</m:t>
                            </m:r>
                          </m:sup>
                        </m:sSup>
                      </m:e>
                    </m:d>
                  </m:oMath>
                </a14:m>
                <a:endParaRPr lang="en-US" dirty="0"/>
              </a:p>
              <a:p>
                <a:pPr lvl="1"/>
                <a14:m>
                  <m:oMath xmlns:m="http://schemas.openxmlformats.org/officeDocument/2006/math">
                    <m:r>
                      <a:rPr lang="en-CA" b="0" i="1" smtClean="0">
                        <a:latin typeface="Cambria Math" panose="02040503050406030204" pitchFamily="18" charset="0"/>
                      </a:rPr>
                      <m:t>𝐽</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CA" b="0" i="1" smtClean="0">
                            <a:latin typeface="Cambria Math" panose="02040503050406030204" pitchFamily="18" charset="0"/>
                          </a:rPr>
                          <m:t>𝑙𝑜𝑔</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CA" b="0" i="1" smtClean="0">
                            <a:latin typeface="Cambria Math" panose="02040503050406030204" pitchFamily="18" charset="0"/>
                          </a:rPr>
                          <m:t>+</m:t>
                        </m:r>
                        <m:d>
                          <m:dPr>
                            <m:ctrlPr>
                              <a:rPr lang="en-CA" b="0" i="1" smtClean="0">
                                <a:latin typeface="Cambria Math" panose="02040503050406030204" pitchFamily="18" charset="0"/>
                              </a:rPr>
                            </m:ctrlPr>
                          </m:dPr>
                          <m:e>
                            <m:r>
                              <a:rPr lang="en-CA" b="0" i="1" smtClean="0">
                                <a:latin typeface="Cambria Math" panose="02040503050406030204" pitchFamily="18" charset="0"/>
                              </a:rPr>
                              <m:t>1−</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e>
                        </m:d>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log</m:t>
                            </m:r>
                          </m:fName>
                          <m:e>
                            <m:d>
                              <m:dPr>
                                <m:ctrlPr>
                                  <a:rPr lang="en-CA" b="0" i="1" smtClean="0">
                                    <a:latin typeface="Cambria Math" panose="02040503050406030204" pitchFamily="18" charset="0"/>
                                  </a:rPr>
                                </m:ctrlPr>
                              </m:dPr>
                              <m:e>
                                <m:r>
                                  <a:rPr lang="en-CA" b="0" i="1" smtClean="0">
                                    <a:latin typeface="Cambria Math" panose="02040503050406030204" pitchFamily="18" charset="0"/>
                                  </a:rPr>
                                  <m:t>1−</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e>
                            </m:d>
                          </m:e>
                        </m:func>
                      </m:e>
                    </m:d>
                  </m:oMath>
                </a14:m>
                <a:endParaRPr lang="en-CA" b="0" dirty="0"/>
              </a:p>
              <a:p>
                <a:pPr lvl="1"/>
                <a14:m>
                  <m:oMath xmlns:m="http://schemas.openxmlformats.org/officeDocument/2006/math">
                    <m:r>
                      <a:rPr lang="en-CA" b="0" i="1" smtClean="0">
                        <a:latin typeface="Cambria Math" panose="02040503050406030204" pitchFamily="18" charset="0"/>
                      </a:rPr>
                      <m:t>𝑑</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𝑧</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𝑦</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endParaRPr lang="en-CA" b="0" dirty="0"/>
              </a:p>
              <a:p>
                <a:pPr lvl="1"/>
                <a14:m>
                  <m:oMath xmlns:m="http://schemas.openxmlformats.org/officeDocument/2006/math">
                    <m:r>
                      <a:rPr lang="en-CA" b="0" i="1" smtClean="0">
                        <a:latin typeface="Cambria Math" panose="02040503050406030204" pitchFamily="18" charset="0"/>
                      </a:rPr>
                      <m:t>𝑑</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1</m:t>
                        </m:r>
                      </m:sub>
                    </m:sSub>
                    <m:r>
                      <a:rPr lang="en-CA" b="0" i="1" smtClean="0">
                        <a:latin typeface="Cambria Math" panose="02040503050406030204" pitchFamily="18" charset="0"/>
                      </a:rPr>
                      <m:t>+=</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𝑥</m:t>
                        </m:r>
                      </m:e>
                      <m:sub>
                        <m:r>
                          <a:rPr lang="en-CA" b="0" i="1" smtClean="0">
                            <a:latin typeface="Cambria Math" panose="02040503050406030204" pitchFamily="18" charset="0"/>
                          </a:rPr>
                          <m:t>1</m:t>
                        </m:r>
                      </m:sub>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bSup>
                    <m:r>
                      <a:rPr lang="en-CA" b="0" i="1" smtClean="0">
                        <a:latin typeface="Cambria Math" panose="02040503050406030204" pitchFamily="18" charset="0"/>
                      </a:rPr>
                      <m:t>𝑑</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𝑧</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endParaRPr lang="en-CA" b="0" dirty="0"/>
              </a:p>
              <a:p>
                <a:pPr lvl="1"/>
                <a14:m>
                  <m:oMath xmlns:m="http://schemas.openxmlformats.org/officeDocument/2006/math">
                    <m:r>
                      <a:rPr lang="en-CA" i="1">
                        <a:latin typeface="Cambria Math" panose="02040503050406030204" pitchFamily="18" charset="0"/>
                      </a:rPr>
                      <m:t>𝑑</m:t>
                    </m:r>
                    <m:sSub>
                      <m:sSubPr>
                        <m:ctrlPr>
                          <a:rPr lang="en-CA" i="1">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2</m:t>
                        </m:r>
                      </m:sub>
                    </m:sSub>
                    <m:r>
                      <a:rPr lang="en-CA" i="1">
                        <a:latin typeface="Cambria Math" panose="02040503050406030204" pitchFamily="18" charset="0"/>
                      </a:rPr>
                      <m:t>+=</m:t>
                    </m:r>
                    <m:sSubSup>
                      <m:sSubSupPr>
                        <m:ctrlPr>
                          <a:rPr lang="en-CA" i="1">
                            <a:latin typeface="Cambria Math" panose="02040503050406030204" pitchFamily="18" charset="0"/>
                          </a:rPr>
                        </m:ctrlPr>
                      </m:sSubSupPr>
                      <m:e>
                        <m:r>
                          <a:rPr lang="en-CA" b="0" i="1" smtClean="0">
                            <a:latin typeface="Cambria Math" panose="02040503050406030204" pitchFamily="18" charset="0"/>
                          </a:rPr>
                          <m:t>𝑥</m:t>
                        </m:r>
                      </m:e>
                      <m:sub>
                        <m:r>
                          <a:rPr lang="en-CA" b="0" i="1" smtClean="0">
                            <a:latin typeface="Cambria Math" panose="02040503050406030204" pitchFamily="18" charset="0"/>
                          </a:rPr>
                          <m:t>2</m:t>
                        </m:r>
                      </m:sub>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bSup>
                    <m:r>
                      <a:rPr lang="en-CA" i="1">
                        <a:latin typeface="Cambria Math" panose="02040503050406030204" pitchFamily="18" charset="0"/>
                      </a:rPr>
                      <m:t>𝑑</m:t>
                    </m:r>
                    <m:sSup>
                      <m:sSupPr>
                        <m:ctrlPr>
                          <a:rPr lang="en-CA" i="1">
                            <a:latin typeface="Cambria Math" panose="02040503050406030204" pitchFamily="18" charset="0"/>
                          </a:rPr>
                        </m:ctrlPr>
                      </m:sSupPr>
                      <m:e>
                        <m:r>
                          <a:rPr lang="en-CA" b="0" i="1" smtClean="0">
                            <a:latin typeface="Cambria Math" panose="02040503050406030204" pitchFamily="18" charset="0"/>
                          </a:rPr>
                          <m:t>𝑧</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endParaRPr lang="en-CA" b="0" dirty="0"/>
              </a:p>
              <a:p>
                <a:pPr lvl="1"/>
                <a14:m>
                  <m:oMath xmlns:m="http://schemas.openxmlformats.org/officeDocument/2006/math">
                    <m:r>
                      <a:rPr lang="en-CA" b="0" i="1" smtClean="0">
                        <a:latin typeface="Cambria Math" panose="02040503050406030204" pitchFamily="18" charset="0"/>
                      </a:rPr>
                      <m:t>𝑑𝑏</m:t>
                    </m:r>
                    <m:r>
                      <a:rPr lang="en-CA" b="0" i="1" smtClean="0">
                        <a:latin typeface="Cambria Math" panose="02040503050406030204" pitchFamily="18" charset="0"/>
                      </a:rPr>
                      <m:t>+=</m:t>
                    </m:r>
                    <m:r>
                      <a:rPr lang="en-CA" b="0" i="1" smtClean="0">
                        <a:latin typeface="Cambria Math" panose="02040503050406030204" pitchFamily="18" charset="0"/>
                      </a:rPr>
                      <m:t>𝑑</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𝑧</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oMath>
                </a14:m>
                <a:endParaRPr lang="en-CA" b="0" dirty="0"/>
              </a:p>
              <a:p>
                <a14:m>
                  <m:oMath xmlns:m="http://schemas.openxmlformats.org/officeDocument/2006/math">
                    <m:r>
                      <a:rPr lang="en-CA" b="0" i="1" smtClean="0">
                        <a:latin typeface="Cambria Math" panose="02040503050406030204" pitchFamily="18" charset="0"/>
                      </a:rPr>
                      <m:t>𝐽</m:t>
                    </m:r>
                    <m:r>
                      <a:rPr lang="en-CA" b="0" i="1" smtClean="0">
                        <a:latin typeface="Cambria Math" panose="02040503050406030204" pitchFamily="18" charset="0"/>
                      </a:rPr>
                      <m:t>=</m:t>
                    </m:r>
                    <m:f>
                      <m:fPr>
                        <m:type m:val="skw"/>
                        <m:ctrlPr>
                          <a:rPr lang="en-CA" b="0" i="1" smtClean="0">
                            <a:latin typeface="Cambria Math" panose="02040503050406030204" pitchFamily="18" charset="0"/>
                          </a:rPr>
                        </m:ctrlPr>
                      </m:fPr>
                      <m:num>
                        <m:r>
                          <a:rPr lang="en-CA" b="0" i="1" smtClean="0">
                            <a:latin typeface="Cambria Math" panose="02040503050406030204" pitchFamily="18" charset="0"/>
                          </a:rPr>
                          <m:t>𝐽</m:t>
                        </m:r>
                      </m:num>
                      <m:den>
                        <m:r>
                          <a:rPr lang="en-CA" b="0" i="1" smtClean="0">
                            <a:latin typeface="Cambria Math" panose="02040503050406030204" pitchFamily="18" charset="0"/>
                          </a:rPr>
                          <m:t>𝑚</m:t>
                        </m:r>
                      </m:den>
                    </m:f>
                    <m:r>
                      <a:rPr lang="en-CA" b="0" i="0" smtClean="0">
                        <a:latin typeface="Cambria Math" panose="02040503050406030204" pitchFamily="18" charset="0"/>
                      </a:rPr>
                      <m:t>;</m:t>
                    </m:r>
                    <m:r>
                      <m:rPr>
                        <m:sty m:val="p"/>
                      </m:rPr>
                      <a:rPr lang="en-CA" b="0" i="0" smtClean="0">
                        <a:latin typeface="Cambria Math" panose="02040503050406030204" pitchFamily="18" charset="0"/>
                      </a:rPr>
                      <m:t>d</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1</m:t>
                        </m:r>
                      </m:sub>
                    </m:sSub>
                    <m:r>
                      <a:rPr lang="en-CA" b="0" i="1" smtClean="0">
                        <a:latin typeface="Cambria Math" panose="02040503050406030204" pitchFamily="18" charset="0"/>
                      </a:rPr>
                      <m:t>=</m:t>
                    </m:r>
                    <m:f>
                      <m:fPr>
                        <m:type m:val="skw"/>
                        <m:ctrlPr>
                          <a:rPr lang="en-CA" b="0" i="1" smtClean="0">
                            <a:latin typeface="Cambria Math" panose="02040503050406030204" pitchFamily="18" charset="0"/>
                          </a:rPr>
                        </m:ctrlPr>
                      </m:fPr>
                      <m:num>
                        <m:r>
                          <a:rPr lang="en-CA" b="0" i="1" smtClean="0">
                            <a:latin typeface="Cambria Math" panose="02040503050406030204" pitchFamily="18" charset="0"/>
                          </a:rPr>
                          <m:t>𝑑</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1</m:t>
                            </m:r>
                          </m:sub>
                        </m:sSub>
                      </m:num>
                      <m:den>
                        <m:r>
                          <a:rPr lang="en-CA" b="0" i="1" smtClean="0">
                            <a:latin typeface="Cambria Math" panose="02040503050406030204" pitchFamily="18" charset="0"/>
                          </a:rPr>
                          <m:t>𝑚</m:t>
                        </m:r>
                      </m:den>
                    </m:f>
                    <m:r>
                      <a:rPr lang="en-CA" b="0" i="1" smtClean="0">
                        <a:latin typeface="Cambria Math" panose="02040503050406030204" pitchFamily="18" charset="0"/>
                      </a:rPr>
                      <m:t>;</m:t>
                    </m:r>
                    <m:r>
                      <a:rPr lang="en-CA" b="0" i="1" smtClean="0">
                        <a:latin typeface="Cambria Math" panose="02040503050406030204" pitchFamily="18" charset="0"/>
                      </a:rPr>
                      <m:t>𝑑</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2</m:t>
                        </m:r>
                      </m:sub>
                    </m:sSub>
                    <m:r>
                      <a:rPr lang="en-CA" b="0" i="1" smtClean="0">
                        <a:latin typeface="Cambria Math" panose="02040503050406030204" pitchFamily="18" charset="0"/>
                      </a:rPr>
                      <m:t>=</m:t>
                    </m:r>
                    <m:f>
                      <m:fPr>
                        <m:type m:val="skw"/>
                        <m:ctrlPr>
                          <a:rPr lang="en-CA" b="0" i="1" smtClean="0">
                            <a:latin typeface="Cambria Math" panose="02040503050406030204" pitchFamily="18" charset="0"/>
                          </a:rPr>
                        </m:ctrlPr>
                      </m:fPr>
                      <m:num>
                        <m:r>
                          <a:rPr lang="en-CA" b="0" i="1" smtClean="0">
                            <a:latin typeface="Cambria Math" panose="02040503050406030204" pitchFamily="18" charset="0"/>
                          </a:rPr>
                          <m:t>𝑑</m:t>
                        </m:r>
                        <m:sSub>
                          <m:sSubPr>
                            <m:ctrlPr>
                              <a:rPr lang="en-CA" b="0" i="1" smtClean="0">
                                <a:latin typeface="Cambria Math" panose="02040503050406030204" pitchFamily="18" charset="0"/>
                              </a:rPr>
                            </m:ctrlPr>
                          </m:sSubPr>
                          <m:e>
                            <m:r>
                              <a:rPr lang="en-CA" b="0" i="1" smtClean="0">
                                <a:latin typeface="Cambria Math" panose="02040503050406030204" pitchFamily="18" charset="0"/>
                              </a:rPr>
                              <m:t>𝑤</m:t>
                            </m:r>
                          </m:e>
                          <m:sub>
                            <m:r>
                              <a:rPr lang="en-CA" b="0" i="1" smtClean="0">
                                <a:latin typeface="Cambria Math" panose="02040503050406030204" pitchFamily="18" charset="0"/>
                              </a:rPr>
                              <m:t>2</m:t>
                            </m:r>
                          </m:sub>
                        </m:sSub>
                      </m:num>
                      <m:den>
                        <m:r>
                          <a:rPr lang="en-CA" b="0" i="1" smtClean="0">
                            <a:latin typeface="Cambria Math" panose="02040503050406030204" pitchFamily="18" charset="0"/>
                          </a:rPr>
                          <m:t>𝑚</m:t>
                        </m:r>
                      </m:den>
                    </m:f>
                    <m:r>
                      <a:rPr lang="en-CA" b="0" i="1" smtClean="0">
                        <a:latin typeface="Cambria Math" panose="02040503050406030204" pitchFamily="18" charset="0"/>
                      </a:rPr>
                      <m:t>;</m:t>
                    </m:r>
                    <m:r>
                      <a:rPr lang="en-CA" b="0" i="1" smtClean="0">
                        <a:latin typeface="Cambria Math" panose="02040503050406030204" pitchFamily="18" charset="0"/>
                      </a:rPr>
                      <m:t>𝑑𝑏</m:t>
                    </m:r>
                    <m:r>
                      <a:rPr lang="en-CA" b="0" i="1" smtClean="0">
                        <a:latin typeface="Cambria Math" panose="02040503050406030204" pitchFamily="18" charset="0"/>
                      </a:rPr>
                      <m:t>=</m:t>
                    </m:r>
                    <m:f>
                      <m:fPr>
                        <m:type m:val="skw"/>
                        <m:ctrlPr>
                          <a:rPr lang="en-CA" b="0" i="1" smtClean="0">
                            <a:latin typeface="Cambria Math" panose="02040503050406030204" pitchFamily="18" charset="0"/>
                          </a:rPr>
                        </m:ctrlPr>
                      </m:fPr>
                      <m:num>
                        <m:r>
                          <a:rPr lang="en-CA" b="0" i="1" smtClean="0">
                            <a:latin typeface="Cambria Math" panose="02040503050406030204" pitchFamily="18" charset="0"/>
                          </a:rPr>
                          <m:t>𝑑𝑏</m:t>
                        </m:r>
                      </m:num>
                      <m:den>
                        <m:r>
                          <a:rPr lang="en-CA" b="0" i="1" smtClean="0">
                            <a:latin typeface="Cambria Math" panose="02040503050406030204" pitchFamily="18" charset="0"/>
                          </a:rPr>
                          <m:t>𝑚</m:t>
                        </m:r>
                      </m:den>
                    </m:f>
                  </m:oMath>
                </a14:m>
                <a:endParaRPr lang="en-US" dirty="0"/>
              </a:p>
              <a:p>
                <a14:m>
                  <m:oMath xmlns:m="http://schemas.openxmlformats.org/officeDocument/2006/math">
                    <m:sSub>
                      <m:sSubPr>
                        <m:ctrlPr>
                          <a:rPr lang="en-US"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1</m:t>
                        </m:r>
                      </m:sub>
                    </m:sSub>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𝛼</m:t>
                    </m:r>
                    <m:r>
                      <a:rPr lang="en-CA" i="1">
                        <a:latin typeface="Cambria Math" panose="02040503050406030204" pitchFamily="18" charset="0"/>
                        <a:ea typeface="Cambria Math" panose="02040503050406030204" pitchFamily="18" charset="0"/>
                      </a:rPr>
                      <m:t>𝑑</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1</m:t>
                        </m:r>
                      </m:sub>
                    </m:sSub>
                    <m:r>
                      <a:rPr lang="en-CA" b="0" i="1" smtClean="0">
                        <a:latin typeface="Cambria Math" panose="02040503050406030204" pitchFamily="18" charset="0"/>
                      </a:rPr>
                      <m:t>;   </m:t>
                    </m:r>
                    <m:sSub>
                      <m:sSubPr>
                        <m:ctrlPr>
                          <a:rPr lang="en-US"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2</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2</m:t>
                        </m:r>
                      </m:sub>
                    </m:sSub>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𝛼</m:t>
                    </m:r>
                    <m:r>
                      <a:rPr lang="en-CA" i="1">
                        <a:latin typeface="Cambria Math" panose="02040503050406030204" pitchFamily="18" charset="0"/>
                        <a:ea typeface="Cambria Math" panose="02040503050406030204" pitchFamily="18" charset="0"/>
                      </a:rPr>
                      <m:t>𝑑</m:t>
                    </m:r>
                    <m:sSub>
                      <m:sSubPr>
                        <m:ctrlPr>
                          <a:rPr lang="en-CA" i="1">
                            <a:latin typeface="Cambria Math" panose="02040503050406030204" pitchFamily="18" charset="0"/>
                          </a:rPr>
                        </m:ctrlPr>
                      </m:sSubPr>
                      <m:e>
                        <m:r>
                          <a:rPr lang="en-CA" i="1">
                            <a:latin typeface="Cambria Math" panose="02040503050406030204" pitchFamily="18" charset="0"/>
                          </a:rPr>
                          <m:t>𝑤</m:t>
                        </m:r>
                      </m:e>
                      <m:sub>
                        <m:r>
                          <a:rPr lang="en-CA" i="1">
                            <a:latin typeface="Cambria Math" panose="02040503050406030204" pitchFamily="18" charset="0"/>
                          </a:rPr>
                          <m:t>2</m:t>
                        </m:r>
                      </m:sub>
                    </m:sSub>
                    <m:r>
                      <a:rPr lang="en-CA" b="0" i="0" smtClean="0">
                        <a:latin typeface="Cambria Math" panose="02040503050406030204" pitchFamily="18" charset="0"/>
                      </a:rPr>
                      <m:t>;   </m:t>
                    </m:r>
                    <m:r>
                      <a:rPr lang="en-CA" i="1">
                        <a:latin typeface="Cambria Math" panose="02040503050406030204" pitchFamily="18" charset="0"/>
                      </a:rPr>
                      <m:t>𝑏</m:t>
                    </m:r>
                    <m:r>
                      <a:rPr lang="en-CA" i="1">
                        <a:latin typeface="Cambria Math" panose="02040503050406030204" pitchFamily="18" charset="0"/>
                      </a:rPr>
                      <m:t>≔</m:t>
                    </m:r>
                    <m:r>
                      <a:rPr lang="en-CA" i="1">
                        <a:latin typeface="Cambria Math" panose="02040503050406030204" pitchFamily="18" charset="0"/>
                      </a:rPr>
                      <m:t>𝑏</m:t>
                    </m:r>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𝛼</m:t>
                    </m:r>
                    <m:r>
                      <a:rPr lang="en-CA" i="1">
                        <a:latin typeface="Cambria Math" panose="02040503050406030204" pitchFamily="18" charset="0"/>
                        <a:ea typeface="Cambria Math" panose="02040503050406030204" pitchFamily="18" charset="0"/>
                      </a:rPr>
                      <m:t>𝑑𝑏</m:t>
                    </m:r>
                  </m:oMath>
                </a14:m>
                <a:endParaRPr lang="en-US" dirty="0"/>
              </a:p>
            </p:txBody>
          </p:sp>
        </mc:Choice>
        <mc:Fallback xmlns="">
          <p:sp>
            <p:nvSpPr>
              <p:cNvPr id="3" name="Content Placeholder 2">
                <a:extLst>
                  <a:ext uri="{FF2B5EF4-FFF2-40B4-BE49-F238E27FC236}">
                    <a16:creationId xmlns:a16="http://schemas.microsoft.com/office/drawing/2014/main" id="{0D00AE43-51D1-36D7-5E1B-C4EB0CEC5D67}"/>
                  </a:ext>
                </a:extLst>
              </p:cNvPr>
              <p:cNvSpPr>
                <a:spLocks noGrp="1" noRot="1" noChangeAspect="1" noMove="1" noResize="1" noEditPoints="1" noAdjustHandles="1" noChangeArrowheads="1" noChangeShapeType="1" noTextEdit="1"/>
              </p:cNvSpPr>
              <p:nvPr>
                <p:ph idx="1"/>
              </p:nvPr>
            </p:nvSpPr>
            <p:spPr>
              <a:xfrm>
                <a:off x="738187" y="1237200"/>
                <a:ext cx="10515600" cy="5255675"/>
              </a:xfrm>
              <a:blipFill>
                <a:blip r:embed="rId2"/>
                <a:stretch>
                  <a:fillRect l="-1086" t="-1446" b="-6265"/>
                </a:stretch>
              </a:blipFill>
            </p:spPr>
            <p:txBody>
              <a:bodyPr/>
              <a:lstStyle/>
              <a:p>
                <a:r>
                  <a:rPr lang="en-US">
                    <a:noFill/>
                  </a:rPr>
                  <a:t> </a:t>
                </a:r>
              </a:p>
            </p:txBody>
          </p:sp>
        </mc:Fallback>
      </mc:AlternateContent>
    </p:spTree>
    <p:extLst>
      <p:ext uri="{BB962C8B-B14F-4D97-AF65-F5344CB8AC3E}">
        <p14:creationId xmlns:p14="http://schemas.microsoft.com/office/powerpoint/2010/main" val="3132232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ED7CB-A1F5-C3C6-00DA-D54A4BF155E2}"/>
              </a:ext>
            </a:extLst>
          </p:cNvPr>
          <p:cNvSpPr>
            <a:spLocks noGrp="1"/>
          </p:cNvSpPr>
          <p:nvPr>
            <p:ph type="title"/>
          </p:nvPr>
        </p:nvSpPr>
        <p:spPr>
          <a:xfrm>
            <a:off x="838200" y="365126"/>
            <a:ext cx="10515600" cy="592138"/>
          </a:xfrm>
        </p:spPr>
        <p:txBody>
          <a:bodyPr>
            <a:normAutofit fontScale="90000"/>
          </a:bodyPr>
          <a:lstStyle/>
          <a:p>
            <a:r>
              <a:rPr lang="en-US" dirty="0"/>
              <a:t>Vectorization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C54EED-879E-4C62-0337-1D4075C148C9}"/>
                  </a:ext>
                </a:extLst>
              </p:cNvPr>
              <p:cNvSpPr>
                <a:spLocks noGrp="1"/>
              </p:cNvSpPr>
              <p:nvPr>
                <p:ph idx="1"/>
              </p:nvPr>
            </p:nvSpPr>
            <p:spPr>
              <a:xfrm>
                <a:off x="329782" y="1125538"/>
                <a:ext cx="11692327" cy="5035419"/>
              </a:xfrm>
            </p:spPr>
            <p:txBody>
              <a:bodyPr>
                <a:normAutofit/>
              </a:bodyPr>
              <a:lstStyle/>
              <a:p>
                <a14:m>
                  <m:oMath xmlns:m="http://schemas.openxmlformats.org/officeDocument/2006/math">
                    <m:r>
                      <a:rPr lang="en-CA" b="0" i="1" smtClean="0">
                        <a:latin typeface="Cambria Math" panose="02040503050406030204" pitchFamily="18" charset="0"/>
                      </a:rPr>
                      <m:t>𝑧</m:t>
                    </m:r>
                    <m:r>
                      <a:rPr lang="en-CA" b="0" i="1" smtClean="0">
                        <a:latin typeface="Cambria Math" panose="02040503050406030204" pitchFamily="18" charset="0"/>
                      </a:rPr>
                      <m:t>=</m:t>
                    </m:r>
                    <m:r>
                      <a:rPr lang="en-CA" b="0" i="1" smtClean="0">
                        <a:latin typeface="Cambria Math" panose="02040503050406030204" pitchFamily="18" charset="0"/>
                      </a:rPr>
                      <m:t>𝑛𝑝</m:t>
                    </m:r>
                    <m:r>
                      <a:rPr lang="en-CA" b="0" i="1" smtClean="0">
                        <a:latin typeface="Cambria Math" panose="02040503050406030204" pitchFamily="18" charset="0"/>
                      </a:rPr>
                      <m:t>.</m:t>
                    </m:r>
                    <m:r>
                      <a:rPr lang="en-CA" b="0" i="1" smtClean="0">
                        <a:latin typeface="Cambria Math" panose="02040503050406030204" pitchFamily="18" charset="0"/>
                      </a:rPr>
                      <m:t>𝑑𝑜𝑡</m:t>
                    </m:r>
                    <m:d>
                      <m:dPr>
                        <m:ctrlPr>
                          <a:rPr lang="en-CA" b="0" i="1" smtClean="0">
                            <a:latin typeface="Cambria Math" panose="02040503050406030204" pitchFamily="18" charset="0"/>
                          </a:rPr>
                        </m:ctrlPr>
                      </m:dPr>
                      <m:e>
                        <m:r>
                          <a:rPr lang="en-CA" b="0" i="1" smtClean="0">
                            <a:latin typeface="Cambria Math" panose="02040503050406030204" pitchFamily="18" charset="0"/>
                          </a:rPr>
                          <m:t>𝑤</m:t>
                        </m:r>
                        <m:r>
                          <a:rPr lang="en-CA" b="0" i="1" smtClean="0">
                            <a:latin typeface="Cambria Math" panose="02040503050406030204" pitchFamily="18" charset="0"/>
                          </a:rPr>
                          <m:t>,</m:t>
                        </m:r>
                        <m:r>
                          <a:rPr lang="en-CA" b="0" i="1" smtClean="0">
                            <a:latin typeface="Cambria Math" panose="02040503050406030204" pitchFamily="18" charset="0"/>
                          </a:rPr>
                          <m:t>𝑥</m:t>
                        </m:r>
                      </m:e>
                    </m:d>
                    <m:r>
                      <a:rPr lang="en-CA" b="0" i="1" smtClean="0">
                        <a:latin typeface="Cambria Math" panose="02040503050406030204" pitchFamily="18" charset="0"/>
                      </a:rPr>
                      <m:t>+</m:t>
                    </m:r>
                    <m:r>
                      <a:rPr lang="en-CA" b="0" i="1" smtClean="0">
                        <a:latin typeface="Cambria Math" panose="02040503050406030204" pitchFamily="18" charset="0"/>
                      </a:rPr>
                      <m:t>𝑏</m:t>
                    </m:r>
                  </m:oMath>
                </a14:m>
                <a:r>
                  <a:rPr lang="en-US" dirty="0"/>
                  <a:t>  which is equivalent to </a:t>
                </a:r>
                <a14:m>
                  <m:oMath xmlns:m="http://schemas.openxmlformats.org/officeDocument/2006/math">
                    <m:r>
                      <a:rPr lang="en-CA" i="1">
                        <a:latin typeface="Cambria Math" panose="02040503050406030204" pitchFamily="18" charset="0"/>
                      </a:rPr>
                      <m:t>𝑧</m:t>
                    </m:r>
                    <m:r>
                      <a:rPr lang="en-CA" i="1">
                        <a:latin typeface="Cambria Math" panose="02040503050406030204" pitchFamily="18" charset="0"/>
                      </a:rPr>
                      <m:t>=</m:t>
                    </m:r>
                  </m:oMath>
                </a14:m>
                <a:r>
                  <a:rPr lang="en-CA" dirty="0"/>
                  <a:t>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𝑇</m:t>
                        </m:r>
                      </m:sup>
                    </m:sSup>
                    <m:r>
                      <a:rPr lang="en-CA" i="1">
                        <a:latin typeface="Cambria Math" panose="02040503050406030204" pitchFamily="18" charset="0"/>
                      </a:rPr>
                      <m:t>𝑋</m:t>
                    </m:r>
                    <m:r>
                      <a:rPr lang="en-CA" i="1">
                        <a:latin typeface="Cambria Math" panose="02040503050406030204" pitchFamily="18" charset="0"/>
                      </a:rPr>
                      <m:t>+</m:t>
                    </m:r>
                    <m:r>
                      <a:rPr lang="en-CA" i="1">
                        <a:latin typeface="Cambria Math" panose="02040503050406030204" pitchFamily="18" charset="0"/>
                      </a:rPr>
                      <m:t>𝑏</m:t>
                    </m:r>
                  </m:oMath>
                </a14:m>
                <a:r>
                  <a:rPr lang="en-US" dirty="0"/>
                  <a:t> </a:t>
                </a:r>
              </a:p>
              <a:p>
                <a:r>
                  <a:rPr lang="en-US" dirty="0"/>
                  <a:t>Avoid explicit for-loops can speed up the program</a:t>
                </a:r>
              </a:p>
              <a:p>
                <a:pPr>
                  <a:spcAft>
                    <a:spcPts val="600"/>
                  </a:spcAft>
                </a:pPr>
                <a14:m>
                  <m:oMath xmlns:m="http://schemas.openxmlformats.org/officeDocument/2006/math">
                    <m:r>
                      <a:rPr lang="en-CA" b="0" i="1" smtClean="0">
                        <a:latin typeface="Cambria Math" panose="02040503050406030204" pitchFamily="18" charset="0"/>
                      </a:rPr>
                      <m:t>𝑋</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m>
                          <m:mPr>
                            <m:mcs>
                              <m:mc>
                                <m:mcPr>
                                  <m:count m:val="3"/>
                                  <m:mcJc m:val="center"/>
                                </m:mcPr>
                              </m:mc>
                            </m:mcs>
                            <m:ctrlPr>
                              <a:rPr lang="en-CA" b="0" i="1" smtClean="0">
                                <a:latin typeface="Cambria Math" panose="02040503050406030204" pitchFamily="18" charset="0"/>
                              </a:rPr>
                            </m:ctrlPr>
                          </m:mPr>
                          <m:mr>
                            <m:e>
                              <m:r>
                                <m:rPr>
                                  <m:brk m:alnAt="7"/>
                                </m:rPr>
                                <a:rPr lang="en-CA" b="0" i="1" smtClean="0">
                                  <a:latin typeface="Cambria Math" panose="02040503050406030204" pitchFamily="18" charset="0"/>
                                </a:rPr>
                                <m:t>|</m:t>
                              </m:r>
                            </m:e>
                            <m:e/>
                            <m:e>
                              <m:r>
                                <a:rPr lang="en-CA" b="0" i="1" smtClean="0">
                                  <a:latin typeface="Cambria Math" panose="02040503050406030204" pitchFamily="18" charset="0"/>
                                </a:rPr>
                                <m:t>|</m:t>
                              </m:r>
                            </m:e>
                          </m:mr>
                          <m:m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(1)</m:t>
                                  </m:r>
                                </m:sup>
                              </m:sSup>
                            </m:e>
                            <m:e>
                              <m:r>
                                <a:rPr lang="en-CA" b="0" i="1" smtClean="0">
                                  <a:latin typeface="Cambria Math" panose="02040503050406030204" pitchFamily="18" charset="0"/>
                                </a:rPr>
                                <m:t>…</m:t>
                              </m:r>
                            </m:e>
                            <m:e>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𝑛</m:t>
                                  </m:r>
                                  <m:r>
                                    <a:rPr lang="en-CA" b="0" i="1" smtClean="0">
                                      <a:latin typeface="Cambria Math" panose="02040503050406030204" pitchFamily="18" charset="0"/>
                                    </a:rPr>
                                    <m:t>)</m:t>
                                  </m:r>
                                </m:sup>
                              </m:sSup>
                            </m:e>
                          </m:mr>
                          <m:mr>
                            <m:e>
                              <m:r>
                                <a:rPr lang="en-CA" b="0" i="1" smtClean="0">
                                  <a:latin typeface="Cambria Math" panose="02040503050406030204" pitchFamily="18" charset="0"/>
                                </a:rPr>
                                <m:t>|</m:t>
                              </m:r>
                            </m:e>
                            <m:e/>
                            <m:e>
                              <m:r>
                                <a:rPr lang="en-CA" b="0" i="1" smtClean="0">
                                  <a:latin typeface="Cambria Math" panose="02040503050406030204" pitchFamily="18" charset="0"/>
                                </a:rPr>
                                <m:t>|</m:t>
                              </m:r>
                            </m:e>
                          </m:mr>
                        </m:m>
                      </m:e>
                    </m:d>
                    <m:r>
                      <a:rPr lang="en-CA" b="0" i="1" smtClean="0">
                        <a:latin typeface="Cambria Math" panose="02040503050406030204" pitchFamily="18" charset="0"/>
                      </a:rPr>
                      <m:t>, </m:t>
                    </m:r>
                    <m:r>
                      <a:rPr lang="en-CA" b="0" i="1" smtClean="0">
                        <a:latin typeface="Cambria Math" panose="02040503050406030204" pitchFamily="18" charset="0"/>
                      </a:rPr>
                      <m:t>𝑋</m:t>
                    </m:r>
                    <m:r>
                      <a:rPr lang="en-CA" b="0" i="1" smtClean="0">
                        <a:latin typeface="Cambria Math" panose="02040503050406030204" pitchFamily="18" charset="0"/>
                        <a:ea typeface="Cambria Math" panose="02040503050406030204" pitchFamily="18" charset="0"/>
                      </a:rPr>
                      <m:t>𝜖</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ℝ</m:t>
                        </m:r>
                      </m:e>
                      <m:sup>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𝑛</m:t>
                            </m:r>
                          </m:e>
                          <m:sub>
                            <m:r>
                              <a:rPr lang="en-CA" b="0" i="1" smtClean="0">
                                <a:latin typeface="Cambria Math" panose="02040503050406030204" pitchFamily="18" charset="0"/>
                                <a:ea typeface="Cambria Math" panose="02040503050406030204" pitchFamily="18" charset="0"/>
                              </a:rPr>
                              <m:t>𝑥</m:t>
                            </m:r>
                          </m:sub>
                        </m:sSub>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𝑚</m:t>
                        </m:r>
                        <m:r>
                          <a:rPr lang="en-CA" b="0" i="1" smtClean="0">
                            <a:latin typeface="Cambria Math" panose="02040503050406030204" pitchFamily="18" charset="0"/>
                            <a:ea typeface="Cambria Math" panose="02040503050406030204" pitchFamily="18" charset="0"/>
                          </a:rPr>
                          <m:t>)</m:t>
                        </m:r>
                      </m:sup>
                    </m:sSup>
                  </m:oMath>
                </a14:m>
                <a:endParaRPr lang="en-US" dirty="0"/>
              </a:p>
              <a:p>
                <a14:m>
                  <m:oMath xmlns:m="http://schemas.openxmlformats.org/officeDocument/2006/math">
                    <m:r>
                      <a:rPr lang="en-CA" b="0" i="1" smtClean="0">
                        <a:latin typeface="Cambria Math" panose="02040503050406030204" pitchFamily="18" charset="0"/>
                      </a:rPr>
                      <m:t>𝑍</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𝑧</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𝑧</m:t>
                            </m:r>
                          </m:e>
                          <m:sup>
                            <m:d>
                              <m:dPr>
                                <m:ctrlPr>
                                  <a:rPr lang="en-CA" b="0" i="1" smtClean="0">
                                    <a:latin typeface="Cambria Math" panose="02040503050406030204" pitchFamily="18" charset="0"/>
                                  </a:rPr>
                                </m:ctrlPr>
                              </m:dPr>
                              <m:e>
                                <m:r>
                                  <a:rPr lang="en-CA" b="0" i="1" smtClean="0">
                                    <a:latin typeface="Cambria Math" panose="02040503050406030204" pitchFamily="18" charset="0"/>
                                  </a:rPr>
                                  <m:t>𝑚</m:t>
                                </m:r>
                              </m:e>
                            </m:d>
                          </m:sup>
                        </m:sSup>
                      </m:e>
                    </m:d>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𝑇</m:t>
                        </m:r>
                      </m:sup>
                    </m:sSup>
                    <m:r>
                      <a:rPr lang="en-CA" b="0" i="1" smtClean="0">
                        <a:latin typeface="Cambria Math" panose="02040503050406030204" pitchFamily="18" charset="0"/>
                      </a:rPr>
                      <m:t>𝑋</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𝑏</m:t>
                        </m:r>
                        <m:r>
                          <a:rPr lang="en-CA" b="0" i="1" smtClean="0">
                            <a:latin typeface="Cambria Math" panose="02040503050406030204" pitchFamily="18" charset="0"/>
                          </a:rPr>
                          <m:t>,…,</m:t>
                        </m:r>
                        <m:r>
                          <a:rPr lang="en-CA" b="0" i="1" smtClean="0">
                            <a:latin typeface="Cambria Math" panose="02040503050406030204" pitchFamily="18" charset="0"/>
                          </a:rPr>
                          <m:t>𝑏</m:t>
                        </m:r>
                      </m:e>
                    </m:d>
                    <m:r>
                      <a:rPr lang="en-CA" b="0" i="1" smtClean="0">
                        <a:latin typeface="Cambria Math" panose="02040503050406030204" pitchFamily="18" charset="0"/>
                      </a:rPr>
                      <m:t>=</m:t>
                    </m:r>
                    <m:d>
                      <m:dPr>
                        <m:begChr m:val="["/>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𝑇</m:t>
                            </m:r>
                          </m:sup>
                        </m:sSup>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r>
                          <a:rPr lang="en-CA" b="0" i="1" smtClean="0">
                            <a:latin typeface="Cambria Math" panose="02040503050406030204" pitchFamily="18" charset="0"/>
                          </a:rPr>
                          <m:t>+</m:t>
                        </m:r>
                        <m:r>
                          <a:rPr lang="en-CA" b="0" i="1" smtClean="0">
                            <a:latin typeface="Cambria Math" panose="02040503050406030204" pitchFamily="18" charset="0"/>
                          </a:rPr>
                          <m:t>𝑏</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𝑇</m:t>
                            </m:r>
                          </m:sup>
                        </m:sSup>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d>
                              <m:dPr>
                                <m:ctrlPr>
                                  <a:rPr lang="en-CA" b="0" i="1" smtClean="0">
                                    <a:latin typeface="Cambria Math" panose="02040503050406030204" pitchFamily="18" charset="0"/>
                                  </a:rPr>
                                </m:ctrlPr>
                              </m:dPr>
                              <m:e>
                                <m:r>
                                  <a:rPr lang="en-CA" b="0" i="1" smtClean="0">
                                    <a:latin typeface="Cambria Math" panose="02040503050406030204" pitchFamily="18" charset="0"/>
                                  </a:rPr>
                                  <m:t>𝑚</m:t>
                                </m:r>
                              </m:e>
                            </m:d>
                          </m:sup>
                        </m:sSup>
                        <m:r>
                          <a:rPr lang="en-CA" b="0" i="1" smtClean="0">
                            <a:latin typeface="Cambria Math" panose="02040503050406030204" pitchFamily="18" charset="0"/>
                          </a:rPr>
                          <m:t>+</m:t>
                        </m:r>
                        <m:r>
                          <a:rPr lang="en-CA" b="0" i="1" smtClean="0">
                            <a:latin typeface="Cambria Math" panose="02040503050406030204" pitchFamily="18" charset="0"/>
                          </a:rPr>
                          <m:t>𝑏</m:t>
                        </m:r>
                      </m:e>
                    </m:d>
                  </m:oMath>
                </a14:m>
                <a:endParaRPr lang="en-CA" b="0" dirty="0"/>
              </a:p>
              <a:p>
                <a14:m>
                  <m:oMath xmlns:m="http://schemas.openxmlformats.org/officeDocument/2006/math">
                    <m:r>
                      <a:rPr lang="en-CA" b="0" i="1" smtClean="0">
                        <a:latin typeface="Cambria Math" panose="02040503050406030204" pitchFamily="18" charset="0"/>
                        <a:ea typeface="Cambria Math" panose="02040503050406030204" pitchFamily="18" charset="0"/>
                      </a:rPr>
                      <m:t>𝑍</m:t>
                    </m:r>
                    <m:r>
                      <a:rPr lang="en-CA" i="1">
                        <a:latin typeface="Cambria Math" panose="02040503050406030204" pitchFamily="18" charset="0"/>
                        <a:ea typeface="Cambria Math" panose="02040503050406030204" pitchFamily="18" charset="0"/>
                      </a:rPr>
                      <m:t>𝜖</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ℝ</m:t>
                        </m:r>
                      </m:e>
                      <m:sup>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1</m:t>
                        </m:r>
                        <m:r>
                          <a:rPr lang="en-CA"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 </m:t>
                        </m:r>
                        <m:r>
                          <a:rPr lang="en-CA" i="1">
                            <a:latin typeface="Cambria Math" panose="02040503050406030204" pitchFamily="18" charset="0"/>
                            <a:ea typeface="Cambria Math" panose="02040503050406030204" pitchFamily="18" charset="0"/>
                          </a:rPr>
                          <m:t>𝑚</m:t>
                        </m:r>
                        <m:r>
                          <a:rPr lang="en-CA" i="1">
                            <a:latin typeface="Cambria Math" panose="02040503050406030204" pitchFamily="18" charset="0"/>
                            <a:ea typeface="Cambria Math" panose="02040503050406030204" pitchFamily="18" charset="0"/>
                          </a:rPr>
                          <m:t>)</m:t>
                        </m:r>
                      </m:sup>
                    </m:sSup>
                  </m:oMath>
                </a14:m>
                <a:r>
                  <a:rPr lang="en-CA" b="0" i="1" dirty="0">
                    <a:latin typeface="Cambria Math" panose="02040503050406030204" pitchFamily="18" charset="0"/>
                  </a:rPr>
                  <a:t> b</a:t>
                </a:r>
                <a14:m>
                  <m:oMath xmlns:m="http://schemas.openxmlformats.org/officeDocument/2006/math">
                    <m:r>
                      <a:rPr lang="en-CA" i="1">
                        <a:latin typeface="Cambria Math" panose="02040503050406030204" pitchFamily="18" charset="0"/>
                        <a:ea typeface="Cambria Math" panose="02040503050406030204" pitchFamily="18" charset="0"/>
                      </a:rPr>
                      <m:t>𝜖</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ℝ</m:t>
                        </m:r>
                      </m:e>
                      <m:sup>
                        <m:r>
                          <a:rPr lang="en-CA" i="1">
                            <a:latin typeface="Cambria Math" panose="02040503050406030204" pitchFamily="18" charset="0"/>
                            <a:ea typeface="Cambria Math" panose="02040503050406030204" pitchFamily="18" charset="0"/>
                          </a:rPr>
                          <m:t>(1, </m:t>
                        </m:r>
                        <m:r>
                          <a:rPr lang="en-CA" b="0" i="1" smtClean="0">
                            <a:latin typeface="Cambria Math" panose="02040503050406030204" pitchFamily="18" charset="0"/>
                            <a:ea typeface="Cambria Math" panose="02040503050406030204" pitchFamily="18" charset="0"/>
                          </a:rPr>
                          <m:t>1</m:t>
                        </m:r>
                        <m:r>
                          <a:rPr lang="en-CA" i="1">
                            <a:latin typeface="Cambria Math" panose="02040503050406030204" pitchFamily="18" charset="0"/>
                            <a:ea typeface="Cambria Math" panose="02040503050406030204" pitchFamily="18" charset="0"/>
                          </a:rPr>
                          <m:t>)</m:t>
                        </m:r>
                      </m:sup>
                    </m:sSup>
                  </m:oMath>
                </a14:m>
                <a:endParaRPr lang="en-CA" b="0" i="1" dirty="0">
                  <a:latin typeface="Cambria Math" panose="02040503050406030204" pitchFamily="18" charset="0"/>
                </a:endParaRPr>
              </a:p>
              <a:p>
                <a14:m>
                  <m:oMath xmlns:m="http://schemas.openxmlformats.org/officeDocument/2006/math">
                    <m:r>
                      <a:rPr lang="en-CA" b="0" i="1" smtClean="0">
                        <a:latin typeface="Cambria Math" panose="02040503050406030204" pitchFamily="18" charset="0"/>
                      </a:rPr>
                      <m:t>𝑍</m:t>
                    </m:r>
                    <m:r>
                      <a:rPr lang="en-CA" b="0" i="1" smtClean="0">
                        <a:latin typeface="Cambria Math" panose="02040503050406030204" pitchFamily="18" charset="0"/>
                      </a:rPr>
                      <m:t>=</m:t>
                    </m:r>
                    <m:r>
                      <a:rPr lang="en-CA" b="0" i="1" smtClean="0">
                        <a:latin typeface="Cambria Math" panose="02040503050406030204" pitchFamily="18" charset="0"/>
                      </a:rPr>
                      <m:t>𝑛𝑝</m:t>
                    </m:r>
                    <m:r>
                      <a:rPr lang="en-CA" b="0" i="1" smtClean="0">
                        <a:latin typeface="Cambria Math" panose="02040503050406030204" pitchFamily="18" charset="0"/>
                      </a:rPr>
                      <m:t>.</m:t>
                    </m:r>
                    <m:r>
                      <a:rPr lang="en-CA" b="0" i="1" smtClean="0">
                        <a:latin typeface="Cambria Math" panose="02040503050406030204" pitchFamily="18" charset="0"/>
                      </a:rPr>
                      <m:t>𝑑𝑜𝑡</m:t>
                    </m:r>
                    <m:d>
                      <m:dPr>
                        <m:ctrlPr>
                          <a:rPr lang="en-CA" b="0" i="1" smtClean="0">
                            <a:latin typeface="Cambria Math" panose="02040503050406030204" pitchFamily="18" charset="0"/>
                          </a:rPr>
                        </m:ctrlPr>
                      </m:dPr>
                      <m:e>
                        <m:r>
                          <a:rPr lang="en-CA" b="0" i="1" smtClean="0">
                            <a:latin typeface="Cambria Math" panose="02040503050406030204" pitchFamily="18" charset="0"/>
                          </a:rPr>
                          <m:t>𝑊</m:t>
                        </m:r>
                        <m:r>
                          <a:rPr lang="en-CA" b="0" i="1" smtClean="0">
                            <a:latin typeface="Cambria Math" panose="02040503050406030204" pitchFamily="18" charset="0"/>
                          </a:rPr>
                          <m:t>.</m:t>
                        </m:r>
                        <m:r>
                          <a:rPr lang="en-CA" b="0" i="1" smtClean="0">
                            <a:latin typeface="Cambria Math" panose="02040503050406030204" pitchFamily="18" charset="0"/>
                          </a:rPr>
                          <m:t>𝑇</m:t>
                        </m:r>
                        <m:r>
                          <a:rPr lang="en-CA" b="0" i="1" smtClean="0">
                            <a:latin typeface="Cambria Math" panose="02040503050406030204" pitchFamily="18" charset="0"/>
                          </a:rPr>
                          <m:t>, </m:t>
                        </m:r>
                        <m:r>
                          <a:rPr lang="en-CA" b="0" i="1" smtClean="0">
                            <a:latin typeface="Cambria Math" panose="02040503050406030204" pitchFamily="18" charset="0"/>
                          </a:rPr>
                          <m:t>𝑋</m:t>
                        </m:r>
                      </m:e>
                    </m:d>
                    <m:r>
                      <a:rPr lang="en-CA" b="0" i="1" smtClean="0">
                        <a:latin typeface="Cambria Math" panose="02040503050406030204" pitchFamily="18" charset="0"/>
                      </a:rPr>
                      <m:t>+</m:t>
                    </m:r>
                    <m:r>
                      <a:rPr lang="en-CA" b="0" i="1" smtClean="0">
                        <a:latin typeface="Cambria Math" panose="02040503050406030204" pitchFamily="18" charset="0"/>
                      </a:rPr>
                      <m:t>𝑏</m:t>
                    </m:r>
                  </m:oMath>
                </a14:m>
                <a:r>
                  <a:rPr lang="en-CA" b="0" dirty="0"/>
                  <a:t>  </a:t>
                </a:r>
                <a:r>
                  <a:rPr lang="en-CA" b="0" dirty="0">
                    <a:solidFill>
                      <a:srgbClr val="FF0000"/>
                    </a:solidFill>
                  </a:rPr>
                  <a:t>Broadcasting</a:t>
                </a:r>
              </a:p>
              <a:p>
                <a14:m>
                  <m:oMath xmlns:m="http://schemas.openxmlformats.org/officeDocument/2006/math">
                    <m:r>
                      <a:rPr lang="en-CA" b="0" i="1" smtClean="0">
                        <a:latin typeface="Cambria Math" panose="02040503050406030204" pitchFamily="18" charset="0"/>
                      </a:rPr>
                      <m:t>𝐴</m:t>
                    </m:r>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(1)</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m:t>
                            </m:r>
                            <m:r>
                              <a:rPr lang="en-CA" b="0" i="1" smtClean="0">
                                <a:latin typeface="Cambria Math" panose="02040503050406030204" pitchFamily="18" charset="0"/>
                              </a:rPr>
                              <m:t>𝑚</m:t>
                            </m:r>
                            <m:r>
                              <a:rPr lang="en-CA" b="0" i="1" smtClean="0">
                                <a:latin typeface="Cambria Math" panose="02040503050406030204" pitchFamily="18" charset="0"/>
                              </a:rPr>
                              <m:t>)</m:t>
                            </m:r>
                          </m:sup>
                        </m:sSup>
                      </m:e>
                    </m:d>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𝜎</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𝑍</m:t>
                    </m:r>
                    <m:r>
                      <a:rPr lang="en-CA"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3" name="Content Placeholder 2">
                <a:extLst>
                  <a:ext uri="{FF2B5EF4-FFF2-40B4-BE49-F238E27FC236}">
                    <a16:creationId xmlns:a16="http://schemas.microsoft.com/office/drawing/2014/main" id="{65C54EED-879E-4C62-0337-1D4075C148C9}"/>
                  </a:ext>
                </a:extLst>
              </p:cNvPr>
              <p:cNvSpPr>
                <a:spLocks noGrp="1" noRot="1" noChangeAspect="1" noMove="1" noResize="1" noEditPoints="1" noAdjustHandles="1" noChangeArrowheads="1" noChangeShapeType="1" noTextEdit="1"/>
              </p:cNvSpPr>
              <p:nvPr>
                <p:ph idx="1"/>
              </p:nvPr>
            </p:nvSpPr>
            <p:spPr>
              <a:xfrm>
                <a:off x="329782" y="1125538"/>
                <a:ext cx="11692327" cy="5035419"/>
              </a:xfrm>
              <a:blipFill>
                <a:blip r:embed="rId2"/>
                <a:stretch>
                  <a:fillRect l="-868" t="-2010"/>
                </a:stretch>
              </a:blipFill>
            </p:spPr>
            <p:txBody>
              <a:bodyPr/>
              <a:lstStyle/>
              <a:p>
                <a:r>
                  <a:rPr lang="en-US">
                    <a:noFill/>
                  </a:rPr>
                  <a:t> </a:t>
                </a:r>
              </a:p>
            </p:txBody>
          </p:sp>
        </mc:Fallback>
      </mc:AlternateContent>
      <p:cxnSp>
        <p:nvCxnSpPr>
          <p:cNvPr id="7" name="Straight Arrow Connector 6">
            <a:extLst>
              <a:ext uri="{FF2B5EF4-FFF2-40B4-BE49-F238E27FC236}">
                <a16:creationId xmlns:a16="http://schemas.microsoft.com/office/drawing/2014/main" id="{94B6C2A2-E895-C24A-8D9C-9132F68B87D3}"/>
              </a:ext>
            </a:extLst>
          </p:cNvPr>
          <p:cNvCxnSpPr/>
          <p:nvPr/>
        </p:nvCxnSpPr>
        <p:spPr>
          <a:xfrm>
            <a:off x="3372787" y="4017364"/>
            <a:ext cx="914400" cy="50966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3919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piece of paper with writing on it&#10;&#10;Description automatically generated with medium confidence">
            <a:extLst>
              <a:ext uri="{FF2B5EF4-FFF2-40B4-BE49-F238E27FC236}">
                <a16:creationId xmlns:a16="http://schemas.microsoft.com/office/drawing/2014/main" id="{FB778A34-D3CF-F386-B7AA-EB926CCE78EB}"/>
              </a:ext>
            </a:extLst>
          </p:cNvPr>
          <p:cNvPicPr>
            <a:picLocks noGrp="1" noChangeAspect="1"/>
          </p:cNvPicPr>
          <p:nvPr>
            <p:ph idx="1"/>
          </p:nvPr>
        </p:nvPicPr>
        <p:blipFill>
          <a:blip r:embed="rId3"/>
          <a:stretch>
            <a:fillRect/>
          </a:stretch>
        </p:blipFill>
        <p:spPr>
          <a:xfrm>
            <a:off x="0" y="1"/>
            <a:ext cx="11901488" cy="6858000"/>
          </a:xfrm>
        </p:spPr>
      </p:pic>
    </p:spTree>
    <p:extLst>
      <p:ext uri="{BB962C8B-B14F-4D97-AF65-F5344CB8AC3E}">
        <p14:creationId xmlns:p14="http://schemas.microsoft.com/office/powerpoint/2010/main" val="10633472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ECD7B-F745-C406-5596-85F09C428CDF}"/>
              </a:ext>
            </a:extLst>
          </p:cNvPr>
          <p:cNvSpPr>
            <a:spLocks noGrp="1"/>
          </p:cNvSpPr>
          <p:nvPr>
            <p:ph type="title"/>
          </p:nvPr>
        </p:nvSpPr>
        <p:spPr>
          <a:xfrm>
            <a:off x="515387" y="150202"/>
            <a:ext cx="10515600" cy="782193"/>
          </a:xfrm>
        </p:spPr>
        <p:txBody>
          <a:bodyPr/>
          <a:lstStyle/>
          <a:p>
            <a:r>
              <a:rPr lang="en-US" dirty="0"/>
              <a:t>Review what is Neural Network?</a:t>
            </a:r>
          </a:p>
        </p:txBody>
      </p:sp>
      <p:pic>
        <p:nvPicPr>
          <p:cNvPr id="5" name="Content Placeholder 4" descr="Shape&#10;&#10;Description automatically generated">
            <a:extLst>
              <a:ext uri="{FF2B5EF4-FFF2-40B4-BE49-F238E27FC236}">
                <a16:creationId xmlns:a16="http://schemas.microsoft.com/office/drawing/2014/main" id="{73B0C237-C874-BFBA-D4E9-E80D6015FC0F}"/>
              </a:ext>
            </a:extLst>
          </p:cNvPr>
          <p:cNvPicPr>
            <a:picLocks noGrp="1" noChangeAspect="1"/>
          </p:cNvPicPr>
          <p:nvPr>
            <p:ph idx="1"/>
          </p:nvPr>
        </p:nvPicPr>
        <p:blipFill>
          <a:blip r:embed="rId3"/>
          <a:stretch>
            <a:fillRect/>
          </a:stretch>
        </p:blipFill>
        <p:spPr>
          <a:xfrm>
            <a:off x="515388" y="1277737"/>
            <a:ext cx="4639437" cy="2430511"/>
          </a:xfrm>
        </p:spPr>
      </p:pic>
      <p:pic>
        <p:nvPicPr>
          <p:cNvPr id="9" name="Picture 8" descr="Diagram&#10;&#10;Description automatically generated with low confidence">
            <a:extLst>
              <a:ext uri="{FF2B5EF4-FFF2-40B4-BE49-F238E27FC236}">
                <a16:creationId xmlns:a16="http://schemas.microsoft.com/office/drawing/2014/main" id="{24809620-1696-35C6-DF9F-C9ECCEB480E2}"/>
              </a:ext>
            </a:extLst>
          </p:cNvPr>
          <p:cNvPicPr>
            <a:picLocks noChangeAspect="1"/>
          </p:cNvPicPr>
          <p:nvPr/>
        </p:nvPicPr>
        <p:blipFill>
          <a:blip r:embed="rId4"/>
          <a:stretch>
            <a:fillRect/>
          </a:stretch>
        </p:blipFill>
        <p:spPr>
          <a:xfrm>
            <a:off x="516080" y="4766336"/>
            <a:ext cx="4819997" cy="782192"/>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D7E1CAE-C363-FD5A-29B8-9778D14479D9}"/>
                  </a:ext>
                </a:extLst>
              </p:cNvPr>
              <p:cNvSpPr txBox="1"/>
              <p:nvPr/>
            </p:nvSpPr>
            <p:spPr>
              <a:xfrm>
                <a:off x="5154825" y="2237141"/>
                <a:ext cx="658385" cy="430887"/>
              </a:xfrm>
              <a:prstGeom prst="rect">
                <a:avLst/>
              </a:prstGeom>
              <a:solidFill>
                <a:schemeClr val="bg1">
                  <a:lumMod val="85000"/>
                </a:schemeClr>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r>
                        <a:rPr lang="en-CA" sz="2800" b="0" i="1" smtClean="0">
                          <a:latin typeface="Cambria Math" panose="02040503050406030204" pitchFamily="18" charset="0"/>
                        </a:rPr>
                        <m:t>𝑎</m:t>
                      </m:r>
                    </m:oMath>
                  </m:oMathPara>
                </a14:m>
                <a:endParaRPr lang="en-US" sz="2800" dirty="0"/>
              </a:p>
            </p:txBody>
          </p:sp>
        </mc:Choice>
        <mc:Fallback xmlns="">
          <p:sp>
            <p:nvSpPr>
              <p:cNvPr id="10" name="TextBox 9">
                <a:extLst>
                  <a:ext uri="{FF2B5EF4-FFF2-40B4-BE49-F238E27FC236}">
                    <a16:creationId xmlns:a16="http://schemas.microsoft.com/office/drawing/2014/main" id="{5D7E1CAE-C363-FD5A-29B8-9778D14479D9}"/>
                  </a:ext>
                </a:extLst>
              </p:cNvPr>
              <p:cNvSpPr txBox="1">
                <a:spLocks noRot="1" noChangeAspect="1" noMove="1" noResize="1" noEditPoints="1" noAdjustHandles="1" noChangeArrowheads="1" noChangeShapeType="1" noTextEdit="1"/>
              </p:cNvSpPr>
              <p:nvPr/>
            </p:nvSpPr>
            <p:spPr>
              <a:xfrm>
                <a:off x="5154825" y="2237141"/>
                <a:ext cx="658385" cy="430887"/>
              </a:xfrm>
              <a:prstGeom prst="rect">
                <a:avLst/>
              </a:prstGeom>
              <a:blipFill>
                <a:blip r:embed="rId5"/>
                <a:stretch>
                  <a:fillRect l="-5769" r="-5769"/>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5BCBA30E-5A1B-7D02-29E9-0CEA9EC25DA6}"/>
              </a:ext>
            </a:extLst>
          </p:cNvPr>
          <p:cNvCxnSpPr>
            <a:cxnSpLocks/>
          </p:cNvCxnSpPr>
          <p:nvPr/>
        </p:nvCxnSpPr>
        <p:spPr>
          <a:xfrm flipH="1">
            <a:off x="2964404" y="2668028"/>
            <a:ext cx="277559" cy="1355332"/>
          </a:xfrm>
          <a:prstGeom prst="straightConnector1">
            <a:avLst/>
          </a:prstGeom>
          <a:ln w="34925">
            <a:tailEnd type="triangle"/>
          </a:ln>
        </p:spPr>
        <p:style>
          <a:lnRef idx="1">
            <a:schemeClr val="accent1"/>
          </a:lnRef>
          <a:fillRef idx="0">
            <a:schemeClr val="accent1"/>
          </a:fillRef>
          <a:effectRef idx="0">
            <a:schemeClr val="accent1"/>
          </a:effectRef>
          <a:fontRef idx="minor">
            <a:schemeClr val="tx1"/>
          </a:fontRef>
        </p:style>
      </p:cxnSp>
      <p:sp>
        <p:nvSpPr>
          <p:cNvPr id="13" name="Right Brace 12">
            <a:extLst>
              <a:ext uri="{FF2B5EF4-FFF2-40B4-BE49-F238E27FC236}">
                <a16:creationId xmlns:a16="http://schemas.microsoft.com/office/drawing/2014/main" id="{03501018-CE49-A528-BBE5-4600BCF43747}"/>
              </a:ext>
            </a:extLst>
          </p:cNvPr>
          <p:cNvSpPr/>
          <p:nvPr/>
        </p:nvSpPr>
        <p:spPr>
          <a:xfrm rot="5400000" flipH="1">
            <a:off x="2757706" y="2369406"/>
            <a:ext cx="336746" cy="3890357"/>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5" name="Group 24">
            <a:extLst>
              <a:ext uri="{FF2B5EF4-FFF2-40B4-BE49-F238E27FC236}">
                <a16:creationId xmlns:a16="http://schemas.microsoft.com/office/drawing/2014/main" id="{C096A05E-0FFB-44D8-A394-075AE3C36B67}"/>
              </a:ext>
            </a:extLst>
          </p:cNvPr>
          <p:cNvGrpSpPr/>
          <p:nvPr/>
        </p:nvGrpSpPr>
        <p:grpSpPr>
          <a:xfrm>
            <a:off x="5960963" y="1995069"/>
            <a:ext cx="5862710" cy="3939040"/>
            <a:chOff x="6126041" y="2032069"/>
            <a:chExt cx="5734688" cy="3433327"/>
          </a:xfrm>
        </p:grpSpPr>
        <p:grpSp>
          <p:nvGrpSpPr>
            <p:cNvPr id="24" name="Group 23">
              <a:extLst>
                <a:ext uri="{FF2B5EF4-FFF2-40B4-BE49-F238E27FC236}">
                  <a16:creationId xmlns:a16="http://schemas.microsoft.com/office/drawing/2014/main" id="{1C3D74EB-9E0B-8279-1668-AEC1DCD057F8}"/>
                </a:ext>
              </a:extLst>
            </p:cNvPr>
            <p:cNvGrpSpPr/>
            <p:nvPr/>
          </p:nvGrpSpPr>
          <p:grpSpPr>
            <a:xfrm>
              <a:off x="7944344" y="5011610"/>
              <a:ext cx="2662551" cy="453786"/>
              <a:chOff x="7853500" y="6445439"/>
              <a:chExt cx="2662551" cy="453786"/>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E24C2949-863F-97D7-C9C4-39EB3A3514EE}"/>
                      </a:ext>
                    </a:extLst>
                  </p:cNvPr>
                  <p:cNvSpPr txBox="1"/>
                  <p:nvPr/>
                </p:nvSpPr>
                <p:spPr>
                  <a:xfrm>
                    <a:off x="7853500" y="6449935"/>
                    <a:ext cx="795539"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𝑊</m:t>
                              </m:r>
                            </m:e>
                            <m:sup>
                              <m:r>
                                <a:rPr lang="en-CA" sz="2800" b="0" i="1" smtClean="0">
                                  <a:latin typeface="Cambria Math" panose="02040503050406030204" pitchFamily="18" charset="0"/>
                                </a:rPr>
                                <m:t>[1]</m:t>
                              </m:r>
                            </m:sup>
                          </m:sSup>
                        </m:oMath>
                      </m:oMathPara>
                    </a14:m>
                    <a:endParaRPr lang="en-US" sz="2800" dirty="0"/>
                  </a:p>
                </p:txBody>
              </p:sp>
            </mc:Choice>
            <mc:Fallback xmlns="">
              <p:sp>
                <p:nvSpPr>
                  <p:cNvPr id="15" name="TextBox 14">
                    <a:extLst>
                      <a:ext uri="{FF2B5EF4-FFF2-40B4-BE49-F238E27FC236}">
                        <a16:creationId xmlns:a16="http://schemas.microsoft.com/office/drawing/2014/main" id="{E24C2949-863F-97D7-C9C4-39EB3A3514EE}"/>
                      </a:ext>
                    </a:extLst>
                  </p:cNvPr>
                  <p:cNvSpPr txBox="1">
                    <a:spLocks noRot="1" noChangeAspect="1" noMove="1" noResize="1" noEditPoints="1" noAdjustHandles="1" noChangeArrowheads="1" noChangeShapeType="1" noTextEdit="1"/>
                  </p:cNvSpPr>
                  <p:nvPr/>
                </p:nvSpPr>
                <p:spPr>
                  <a:xfrm>
                    <a:off x="7853500" y="6449935"/>
                    <a:ext cx="795539" cy="449290"/>
                  </a:xfrm>
                  <a:prstGeom prst="rect">
                    <a:avLst/>
                  </a:prstGeom>
                  <a:blipFill>
                    <a:blip r:embed="rId6"/>
                    <a:stretch>
                      <a:fillRect l="-7692" t="-2381" r="-61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25EC9F8-1D4F-51C2-C49D-12135913429F}"/>
                      </a:ext>
                    </a:extLst>
                  </p:cNvPr>
                  <p:cNvSpPr txBox="1"/>
                  <p:nvPr/>
                </p:nvSpPr>
                <p:spPr>
                  <a:xfrm>
                    <a:off x="9720512" y="6445439"/>
                    <a:ext cx="795539"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𝑊</m:t>
                              </m:r>
                            </m:e>
                            <m:sup>
                              <m:r>
                                <a:rPr lang="en-CA" sz="2800" b="0" i="1" smtClean="0">
                                  <a:latin typeface="Cambria Math" panose="02040503050406030204" pitchFamily="18" charset="0"/>
                                </a:rPr>
                                <m:t>[2]</m:t>
                              </m:r>
                            </m:sup>
                          </m:sSup>
                        </m:oMath>
                      </m:oMathPara>
                    </a14:m>
                    <a:endParaRPr lang="en-US" sz="2800" dirty="0"/>
                  </a:p>
                </p:txBody>
              </p:sp>
            </mc:Choice>
            <mc:Fallback xmlns="">
              <p:sp>
                <p:nvSpPr>
                  <p:cNvPr id="16" name="TextBox 15">
                    <a:extLst>
                      <a:ext uri="{FF2B5EF4-FFF2-40B4-BE49-F238E27FC236}">
                        <a16:creationId xmlns:a16="http://schemas.microsoft.com/office/drawing/2014/main" id="{225EC9F8-1D4F-51C2-C49D-12135913429F}"/>
                      </a:ext>
                    </a:extLst>
                  </p:cNvPr>
                  <p:cNvSpPr txBox="1">
                    <a:spLocks noRot="1" noChangeAspect="1" noMove="1" noResize="1" noEditPoints="1" noAdjustHandles="1" noChangeArrowheads="1" noChangeShapeType="1" noTextEdit="1"/>
                  </p:cNvSpPr>
                  <p:nvPr/>
                </p:nvSpPr>
                <p:spPr>
                  <a:xfrm>
                    <a:off x="9720512" y="6445439"/>
                    <a:ext cx="795539" cy="449290"/>
                  </a:xfrm>
                  <a:prstGeom prst="rect">
                    <a:avLst/>
                  </a:prstGeom>
                  <a:blipFill>
                    <a:blip r:embed="rId7"/>
                    <a:stretch>
                      <a:fillRect l="-9375" t="-4762" r="-7813"/>
                    </a:stretch>
                  </a:blipFill>
                </p:spPr>
                <p:txBody>
                  <a:bodyPr/>
                  <a:lstStyle/>
                  <a:p>
                    <a:r>
                      <a:rPr lang="en-US">
                        <a:noFill/>
                      </a:rPr>
                      <a:t> </a:t>
                    </a:r>
                  </a:p>
                </p:txBody>
              </p:sp>
            </mc:Fallback>
          </mc:AlternateContent>
        </p:grpSp>
        <p:pic>
          <p:nvPicPr>
            <p:cNvPr id="7" name="Picture 6" descr="A picture containing text, watch, antenna&#10;&#10;Description automatically generated">
              <a:extLst>
                <a:ext uri="{FF2B5EF4-FFF2-40B4-BE49-F238E27FC236}">
                  <a16:creationId xmlns:a16="http://schemas.microsoft.com/office/drawing/2014/main" id="{153B0CC5-25CA-952A-BB3B-B642F20F5964}"/>
                </a:ext>
              </a:extLst>
            </p:cNvPr>
            <p:cNvPicPr>
              <a:picLocks noChangeAspect="1"/>
            </p:cNvPicPr>
            <p:nvPr/>
          </p:nvPicPr>
          <p:blipFill>
            <a:blip r:embed="rId8"/>
            <a:stretch>
              <a:fillRect/>
            </a:stretch>
          </p:blipFill>
          <p:spPr>
            <a:xfrm>
              <a:off x="6126041" y="2032069"/>
              <a:ext cx="5734688" cy="2984038"/>
            </a:xfrm>
            <a:prstGeom prst="rect">
              <a:avLst/>
            </a:prstGeom>
          </p:spPr>
        </p:pic>
      </p:grpSp>
      <p:pic>
        <p:nvPicPr>
          <p:cNvPr id="22" name="Picture 21">
            <a:extLst>
              <a:ext uri="{FF2B5EF4-FFF2-40B4-BE49-F238E27FC236}">
                <a16:creationId xmlns:a16="http://schemas.microsoft.com/office/drawing/2014/main" id="{86EACA16-073E-185B-BEED-4532734F1B89}"/>
              </a:ext>
            </a:extLst>
          </p:cNvPr>
          <p:cNvPicPr>
            <a:picLocks noChangeAspect="1"/>
          </p:cNvPicPr>
          <p:nvPr/>
        </p:nvPicPr>
        <p:blipFill>
          <a:blip r:embed="rId9"/>
          <a:stretch>
            <a:fillRect/>
          </a:stretch>
        </p:blipFill>
        <p:spPr>
          <a:xfrm>
            <a:off x="150691" y="6197652"/>
            <a:ext cx="11950700" cy="520700"/>
          </a:xfrm>
          <a:prstGeom prst="rect">
            <a:avLst/>
          </a:prstGeom>
        </p:spPr>
      </p:pic>
      <p:cxnSp>
        <p:nvCxnSpPr>
          <p:cNvPr id="27" name="Straight Arrow Connector 26">
            <a:extLst>
              <a:ext uri="{FF2B5EF4-FFF2-40B4-BE49-F238E27FC236}">
                <a16:creationId xmlns:a16="http://schemas.microsoft.com/office/drawing/2014/main" id="{73D0EE0C-AA5D-6B5F-7356-76A75024C81A}"/>
              </a:ext>
            </a:extLst>
          </p:cNvPr>
          <p:cNvCxnSpPr/>
          <p:nvPr/>
        </p:nvCxnSpPr>
        <p:spPr>
          <a:xfrm>
            <a:off x="9193876" y="4798071"/>
            <a:ext cx="0" cy="9164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8" name="Right Brace 27">
            <a:extLst>
              <a:ext uri="{FF2B5EF4-FFF2-40B4-BE49-F238E27FC236}">
                <a16:creationId xmlns:a16="http://schemas.microsoft.com/office/drawing/2014/main" id="{BA79C11E-D58F-ED56-6C11-F76B0EA2645F}"/>
              </a:ext>
            </a:extLst>
          </p:cNvPr>
          <p:cNvSpPr/>
          <p:nvPr/>
        </p:nvSpPr>
        <p:spPr>
          <a:xfrm rot="5400000" flipH="1">
            <a:off x="5941859" y="234534"/>
            <a:ext cx="492399" cy="11345342"/>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Arrow Connector 29">
            <a:extLst>
              <a:ext uri="{FF2B5EF4-FFF2-40B4-BE49-F238E27FC236}">
                <a16:creationId xmlns:a16="http://schemas.microsoft.com/office/drawing/2014/main" id="{61F44A8D-43D6-5D41-8F12-BA6F3BA98AB7}"/>
              </a:ext>
            </a:extLst>
          </p:cNvPr>
          <p:cNvCxnSpPr/>
          <p:nvPr/>
        </p:nvCxnSpPr>
        <p:spPr>
          <a:xfrm flipH="1">
            <a:off x="10360744" y="6105930"/>
            <a:ext cx="6286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99F6D213-5EF5-3EBF-A2E9-560D882A08A1}"/>
              </a:ext>
            </a:extLst>
          </p:cNvPr>
          <p:cNvCxnSpPr/>
          <p:nvPr/>
        </p:nvCxnSpPr>
        <p:spPr>
          <a:xfrm flipH="1">
            <a:off x="8171418" y="6105930"/>
            <a:ext cx="6286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8082EA3-1D63-F320-E2DA-0BAE36C3E6E5}"/>
              </a:ext>
            </a:extLst>
          </p:cNvPr>
          <p:cNvCxnSpPr/>
          <p:nvPr/>
        </p:nvCxnSpPr>
        <p:spPr>
          <a:xfrm flipH="1">
            <a:off x="4840484" y="6105930"/>
            <a:ext cx="6286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35703665-CF8D-B476-D5C7-9EEF1810F2DA}"/>
              </a:ext>
            </a:extLst>
          </p:cNvPr>
          <p:cNvCxnSpPr/>
          <p:nvPr/>
        </p:nvCxnSpPr>
        <p:spPr>
          <a:xfrm flipH="1">
            <a:off x="2671003" y="6105930"/>
            <a:ext cx="6286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12ADFC5-3B03-43DA-B65C-3323075394E8}"/>
              </a:ext>
            </a:extLst>
          </p:cNvPr>
          <p:cNvCxnSpPr>
            <a:cxnSpLocks/>
          </p:cNvCxnSpPr>
          <p:nvPr/>
        </p:nvCxnSpPr>
        <p:spPr>
          <a:xfrm flipH="1">
            <a:off x="2926078" y="4756870"/>
            <a:ext cx="628681"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8EE5D52B-A332-B015-127F-D036435E671F}"/>
                  </a:ext>
                </a:extLst>
              </p:cNvPr>
              <p:cNvSpPr txBox="1"/>
              <p:nvPr/>
            </p:nvSpPr>
            <p:spPr>
              <a:xfrm>
                <a:off x="6126041" y="1595248"/>
                <a:ext cx="640816"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[0]</m:t>
                          </m:r>
                        </m:sup>
                      </m:sSup>
                    </m:oMath>
                  </m:oMathPara>
                </a14:m>
                <a:endParaRPr lang="en-US" sz="2800" dirty="0"/>
              </a:p>
            </p:txBody>
          </p:sp>
        </mc:Choice>
        <mc:Fallback xmlns="">
          <p:sp>
            <p:nvSpPr>
              <p:cNvPr id="41" name="TextBox 40">
                <a:extLst>
                  <a:ext uri="{FF2B5EF4-FFF2-40B4-BE49-F238E27FC236}">
                    <a16:creationId xmlns:a16="http://schemas.microsoft.com/office/drawing/2014/main" id="{8EE5D52B-A332-B015-127F-D036435E671F}"/>
                  </a:ext>
                </a:extLst>
              </p:cNvPr>
              <p:cNvSpPr txBox="1">
                <a:spLocks noRot="1" noChangeAspect="1" noMove="1" noResize="1" noEditPoints="1" noAdjustHandles="1" noChangeArrowheads="1" noChangeShapeType="1" noTextEdit="1"/>
              </p:cNvSpPr>
              <p:nvPr/>
            </p:nvSpPr>
            <p:spPr>
              <a:xfrm>
                <a:off x="6126041" y="1595248"/>
                <a:ext cx="640816" cy="449290"/>
              </a:xfrm>
              <a:prstGeom prst="rect">
                <a:avLst/>
              </a:prstGeom>
              <a:blipFill>
                <a:blip r:embed="rId10"/>
                <a:stretch>
                  <a:fillRect l="-5882" t="-2778" r="-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2D1ED9C9-FF1E-5E7C-44D6-9A9D51C8E92B}"/>
                  </a:ext>
                </a:extLst>
              </p:cNvPr>
              <p:cNvSpPr txBox="1"/>
              <p:nvPr/>
            </p:nvSpPr>
            <p:spPr>
              <a:xfrm>
                <a:off x="7885295" y="1624630"/>
                <a:ext cx="640816"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[1]</m:t>
                          </m:r>
                        </m:sup>
                      </m:sSup>
                    </m:oMath>
                  </m:oMathPara>
                </a14:m>
                <a:endParaRPr lang="en-US" sz="2800" dirty="0"/>
              </a:p>
            </p:txBody>
          </p:sp>
        </mc:Choice>
        <mc:Fallback xmlns="">
          <p:sp>
            <p:nvSpPr>
              <p:cNvPr id="42" name="TextBox 41">
                <a:extLst>
                  <a:ext uri="{FF2B5EF4-FFF2-40B4-BE49-F238E27FC236}">
                    <a16:creationId xmlns:a16="http://schemas.microsoft.com/office/drawing/2014/main" id="{2D1ED9C9-FF1E-5E7C-44D6-9A9D51C8E92B}"/>
                  </a:ext>
                </a:extLst>
              </p:cNvPr>
              <p:cNvSpPr txBox="1">
                <a:spLocks noRot="1" noChangeAspect="1" noMove="1" noResize="1" noEditPoints="1" noAdjustHandles="1" noChangeArrowheads="1" noChangeShapeType="1" noTextEdit="1"/>
              </p:cNvSpPr>
              <p:nvPr/>
            </p:nvSpPr>
            <p:spPr>
              <a:xfrm>
                <a:off x="7885295" y="1624630"/>
                <a:ext cx="640816" cy="449290"/>
              </a:xfrm>
              <a:prstGeom prst="rect">
                <a:avLst/>
              </a:prstGeom>
              <a:blipFill>
                <a:blip r:embed="rId11"/>
                <a:stretch>
                  <a:fillRect l="-7843" t="-5556" r="-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05927F0A-E4AB-488B-CDF3-944C22F73BCF}"/>
                  </a:ext>
                </a:extLst>
              </p:cNvPr>
              <p:cNvSpPr txBox="1"/>
              <p:nvPr/>
            </p:nvSpPr>
            <p:spPr>
              <a:xfrm>
                <a:off x="9572960" y="1624630"/>
                <a:ext cx="640816"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[2]</m:t>
                          </m:r>
                        </m:sup>
                      </m:sSup>
                    </m:oMath>
                  </m:oMathPara>
                </a14:m>
                <a:endParaRPr lang="en-US" sz="2800" dirty="0"/>
              </a:p>
            </p:txBody>
          </p:sp>
        </mc:Choice>
        <mc:Fallback xmlns="">
          <p:sp>
            <p:nvSpPr>
              <p:cNvPr id="43" name="TextBox 42">
                <a:extLst>
                  <a:ext uri="{FF2B5EF4-FFF2-40B4-BE49-F238E27FC236}">
                    <a16:creationId xmlns:a16="http://schemas.microsoft.com/office/drawing/2014/main" id="{05927F0A-E4AB-488B-CDF3-944C22F73BCF}"/>
                  </a:ext>
                </a:extLst>
              </p:cNvPr>
              <p:cNvSpPr txBox="1">
                <a:spLocks noRot="1" noChangeAspect="1" noMove="1" noResize="1" noEditPoints="1" noAdjustHandles="1" noChangeArrowheads="1" noChangeShapeType="1" noTextEdit="1"/>
              </p:cNvSpPr>
              <p:nvPr/>
            </p:nvSpPr>
            <p:spPr>
              <a:xfrm>
                <a:off x="9572960" y="1624630"/>
                <a:ext cx="640816" cy="449290"/>
              </a:xfrm>
              <a:prstGeom prst="rect">
                <a:avLst/>
              </a:prstGeom>
              <a:blipFill>
                <a:blip r:embed="rId12"/>
                <a:stretch>
                  <a:fillRect l="-5769" t="-5556" r="-9615"/>
                </a:stretch>
              </a:blipFill>
            </p:spPr>
            <p:txBody>
              <a:bodyPr/>
              <a:lstStyle/>
              <a:p>
                <a:r>
                  <a:rPr lang="en-US">
                    <a:noFill/>
                  </a:rPr>
                  <a:t> </a:t>
                </a:r>
              </a:p>
            </p:txBody>
          </p:sp>
        </mc:Fallback>
      </mc:AlternateContent>
      <p:sp>
        <p:nvSpPr>
          <p:cNvPr id="44" name="TextBox 43">
            <a:extLst>
              <a:ext uri="{FF2B5EF4-FFF2-40B4-BE49-F238E27FC236}">
                <a16:creationId xmlns:a16="http://schemas.microsoft.com/office/drawing/2014/main" id="{282BCA3C-9C8D-144B-A643-6DC00CE64652}"/>
              </a:ext>
            </a:extLst>
          </p:cNvPr>
          <p:cNvSpPr txBox="1"/>
          <p:nvPr/>
        </p:nvSpPr>
        <p:spPr>
          <a:xfrm>
            <a:off x="5639879" y="1077344"/>
            <a:ext cx="1587422" cy="461665"/>
          </a:xfrm>
          <a:prstGeom prst="rect">
            <a:avLst/>
          </a:prstGeom>
          <a:noFill/>
          <a:ln>
            <a:solidFill>
              <a:srgbClr val="0070C0"/>
            </a:solidFill>
          </a:ln>
        </p:spPr>
        <p:txBody>
          <a:bodyPr wrap="none" rtlCol="0">
            <a:spAutoFit/>
          </a:bodyPr>
          <a:lstStyle/>
          <a:p>
            <a:r>
              <a:rPr lang="en-US" sz="2400" dirty="0"/>
              <a:t>Input Layer</a:t>
            </a:r>
          </a:p>
        </p:txBody>
      </p:sp>
      <p:sp>
        <p:nvSpPr>
          <p:cNvPr id="45" name="TextBox 44">
            <a:extLst>
              <a:ext uri="{FF2B5EF4-FFF2-40B4-BE49-F238E27FC236}">
                <a16:creationId xmlns:a16="http://schemas.microsoft.com/office/drawing/2014/main" id="{63D51492-5B38-A5CD-1DCE-3C99E171CA46}"/>
              </a:ext>
            </a:extLst>
          </p:cNvPr>
          <p:cNvSpPr txBox="1"/>
          <p:nvPr/>
        </p:nvSpPr>
        <p:spPr>
          <a:xfrm>
            <a:off x="7363904" y="1077344"/>
            <a:ext cx="1824667" cy="461665"/>
          </a:xfrm>
          <a:prstGeom prst="rect">
            <a:avLst/>
          </a:prstGeom>
          <a:noFill/>
          <a:ln>
            <a:solidFill>
              <a:srgbClr val="0070C0"/>
            </a:solidFill>
          </a:ln>
        </p:spPr>
        <p:txBody>
          <a:bodyPr wrap="none" rtlCol="0">
            <a:spAutoFit/>
          </a:bodyPr>
          <a:lstStyle/>
          <a:p>
            <a:r>
              <a:rPr lang="en-US" sz="2400" dirty="0"/>
              <a:t>Hidden Layer</a:t>
            </a:r>
          </a:p>
        </p:txBody>
      </p:sp>
      <p:sp>
        <p:nvSpPr>
          <p:cNvPr id="46" name="TextBox 45">
            <a:extLst>
              <a:ext uri="{FF2B5EF4-FFF2-40B4-BE49-F238E27FC236}">
                <a16:creationId xmlns:a16="http://schemas.microsoft.com/office/drawing/2014/main" id="{36EFCDB7-8F86-15BE-B661-690C640D7600}"/>
              </a:ext>
            </a:extLst>
          </p:cNvPr>
          <p:cNvSpPr txBox="1"/>
          <p:nvPr/>
        </p:nvSpPr>
        <p:spPr>
          <a:xfrm>
            <a:off x="9325174" y="1093013"/>
            <a:ext cx="1816651" cy="461665"/>
          </a:xfrm>
          <a:prstGeom prst="rect">
            <a:avLst/>
          </a:prstGeom>
          <a:noFill/>
          <a:ln>
            <a:solidFill>
              <a:srgbClr val="0070C0"/>
            </a:solidFill>
          </a:ln>
        </p:spPr>
        <p:txBody>
          <a:bodyPr wrap="none" rtlCol="0">
            <a:spAutoFit/>
          </a:bodyPr>
          <a:lstStyle/>
          <a:p>
            <a:r>
              <a:rPr lang="en-US" sz="2400" dirty="0"/>
              <a:t>Output Layer</a:t>
            </a:r>
          </a:p>
        </p:txBody>
      </p: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0EA4B632-3A03-46DE-CD44-833432FB53DF}"/>
                  </a:ext>
                </a:extLst>
              </p:cNvPr>
              <p:cNvSpPr txBox="1"/>
              <p:nvPr/>
            </p:nvSpPr>
            <p:spPr>
              <a:xfrm>
                <a:off x="7952682" y="2118167"/>
                <a:ext cx="564193" cy="467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rgbClr val="00B050"/>
                              </a:solidFill>
                              <a:latin typeface="Cambria Math" panose="02040503050406030204" pitchFamily="18" charset="0"/>
                            </a:rPr>
                          </m:ctrlPr>
                        </m:sSubSupPr>
                        <m:e>
                          <m:r>
                            <a:rPr lang="en-CA" sz="2400" b="1" i="1" smtClean="0">
                              <a:solidFill>
                                <a:srgbClr val="00B050"/>
                              </a:solidFill>
                              <a:latin typeface="Cambria Math" panose="02040503050406030204" pitchFamily="18" charset="0"/>
                            </a:rPr>
                            <m:t>𝒂</m:t>
                          </m:r>
                        </m:e>
                        <m:sub>
                          <m:r>
                            <a:rPr lang="en-CA" sz="2400" b="1" i="1" smtClean="0">
                              <a:solidFill>
                                <a:srgbClr val="00B050"/>
                              </a:solidFill>
                              <a:latin typeface="Cambria Math" panose="02040503050406030204" pitchFamily="18" charset="0"/>
                            </a:rPr>
                            <m:t>𝟏</m:t>
                          </m:r>
                        </m:sub>
                        <m:sup>
                          <m:r>
                            <a:rPr lang="en-CA" sz="2400" b="1" i="1" smtClean="0">
                              <a:solidFill>
                                <a:srgbClr val="00B050"/>
                              </a:solidFill>
                              <a:latin typeface="Cambria Math" panose="02040503050406030204" pitchFamily="18" charset="0"/>
                            </a:rPr>
                            <m:t>[</m:t>
                          </m:r>
                          <m:r>
                            <a:rPr lang="en-CA" sz="2400" b="1" i="1" smtClean="0">
                              <a:solidFill>
                                <a:srgbClr val="00B050"/>
                              </a:solidFill>
                              <a:latin typeface="Cambria Math" panose="02040503050406030204" pitchFamily="18" charset="0"/>
                            </a:rPr>
                            <m:t>𝟏</m:t>
                          </m:r>
                          <m:r>
                            <a:rPr lang="en-CA" sz="2400" b="1" i="1" smtClean="0">
                              <a:solidFill>
                                <a:srgbClr val="00B050"/>
                              </a:solidFill>
                              <a:latin typeface="Cambria Math" panose="02040503050406030204" pitchFamily="18" charset="0"/>
                            </a:rPr>
                            <m:t>]</m:t>
                          </m:r>
                        </m:sup>
                      </m:sSubSup>
                    </m:oMath>
                  </m:oMathPara>
                </a14:m>
                <a:endParaRPr lang="en-US" sz="2400" b="1" dirty="0">
                  <a:solidFill>
                    <a:srgbClr val="00B050"/>
                  </a:solidFill>
                </a:endParaRPr>
              </a:p>
            </p:txBody>
          </p:sp>
        </mc:Choice>
        <mc:Fallback xmlns="">
          <p:sp>
            <p:nvSpPr>
              <p:cNvPr id="47" name="TextBox 46">
                <a:extLst>
                  <a:ext uri="{FF2B5EF4-FFF2-40B4-BE49-F238E27FC236}">
                    <a16:creationId xmlns:a16="http://schemas.microsoft.com/office/drawing/2014/main" id="{0EA4B632-3A03-46DE-CD44-833432FB53DF}"/>
                  </a:ext>
                </a:extLst>
              </p:cNvPr>
              <p:cNvSpPr txBox="1">
                <a:spLocks noRot="1" noChangeAspect="1" noMove="1" noResize="1" noEditPoints="1" noAdjustHandles="1" noChangeArrowheads="1" noChangeShapeType="1" noTextEdit="1"/>
              </p:cNvSpPr>
              <p:nvPr/>
            </p:nvSpPr>
            <p:spPr>
              <a:xfrm>
                <a:off x="7952682" y="2118167"/>
                <a:ext cx="564193" cy="467757"/>
              </a:xfrm>
              <a:prstGeom prst="rect">
                <a:avLst/>
              </a:prstGeom>
              <a:blipFill>
                <a:blip r:embed="rId13"/>
                <a:stretch>
                  <a:fillRect l="-6667" t="-2632" r="-11111"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AC7A0FCA-C055-DA86-0ACF-375048C98530}"/>
                  </a:ext>
                </a:extLst>
              </p:cNvPr>
              <p:cNvSpPr txBox="1"/>
              <p:nvPr/>
            </p:nvSpPr>
            <p:spPr>
              <a:xfrm>
                <a:off x="7991847" y="3326615"/>
                <a:ext cx="564193" cy="467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rgbClr val="00B050"/>
                              </a:solidFill>
                              <a:latin typeface="Cambria Math" panose="02040503050406030204" pitchFamily="18" charset="0"/>
                            </a:rPr>
                          </m:ctrlPr>
                        </m:sSubSupPr>
                        <m:e>
                          <m:r>
                            <a:rPr lang="en-CA" sz="2400" b="1" i="1" smtClean="0">
                              <a:solidFill>
                                <a:srgbClr val="00B050"/>
                              </a:solidFill>
                              <a:latin typeface="Cambria Math" panose="02040503050406030204" pitchFamily="18" charset="0"/>
                            </a:rPr>
                            <m:t>𝒂</m:t>
                          </m:r>
                        </m:e>
                        <m:sub>
                          <m:r>
                            <a:rPr lang="en-CA" sz="2400" b="1" i="1" smtClean="0">
                              <a:solidFill>
                                <a:srgbClr val="00B050"/>
                              </a:solidFill>
                              <a:latin typeface="Cambria Math" panose="02040503050406030204" pitchFamily="18" charset="0"/>
                            </a:rPr>
                            <m:t>𝟐</m:t>
                          </m:r>
                        </m:sub>
                        <m:sup>
                          <m:r>
                            <a:rPr lang="en-CA" sz="2400" b="1" i="1" smtClean="0">
                              <a:solidFill>
                                <a:srgbClr val="00B050"/>
                              </a:solidFill>
                              <a:latin typeface="Cambria Math" panose="02040503050406030204" pitchFamily="18" charset="0"/>
                            </a:rPr>
                            <m:t>[</m:t>
                          </m:r>
                          <m:r>
                            <a:rPr lang="en-CA" sz="2400" b="1" i="1" smtClean="0">
                              <a:solidFill>
                                <a:srgbClr val="00B050"/>
                              </a:solidFill>
                              <a:latin typeface="Cambria Math" panose="02040503050406030204" pitchFamily="18" charset="0"/>
                            </a:rPr>
                            <m:t>𝟏</m:t>
                          </m:r>
                          <m:r>
                            <a:rPr lang="en-CA" sz="2400" b="1" i="1" smtClean="0">
                              <a:solidFill>
                                <a:srgbClr val="00B050"/>
                              </a:solidFill>
                              <a:latin typeface="Cambria Math" panose="02040503050406030204" pitchFamily="18" charset="0"/>
                            </a:rPr>
                            <m:t>]</m:t>
                          </m:r>
                        </m:sup>
                      </m:sSubSup>
                    </m:oMath>
                  </m:oMathPara>
                </a14:m>
                <a:endParaRPr lang="en-US" sz="2400" b="1" dirty="0">
                  <a:solidFill>
                    <a:srgbClr val="00B050"/>
                  </a:solidFill>
                </a:endParaRPr>
              </a:p>
            </p:txBody>
          </p:sp>
        </mc:Choice>
        <mc:Fallback xmlns="">
          <p:sp>
            <p:nvSpPr>
              <p:cNvPr id="48" name="TextBox 47">
                <a:extLst>
                  <a:ext uri="{FF2B5EF4-FFF2-40B4-BE49-F238E27FC236}">
                    <a16:creationId xmlns:a16="http://schemas.microsoft.com/office/drawing/2014/main" id="{AC7A0FCA-C055-DA86-0ACF-375048C98530}"/>
                  </a:ext>
                </a:extLst>
              </p:cNvPr>
              <p:cNvSpPr txBox="1">
                <a:spLocks noRot="1" noChangeAspect="1" noMove="1" noResize="1" noEditPoints="1" noAdjustHandles="1" noChangeArrowheads="1" noChangeShapeType="1" noTextEdit="1"/>
              </p:cNvSpPr>
              <p:nvPr/>
            </p:nvSpPr>
            <p:spPr>
              <a:xfrm>
                <a:off x="7991847" y="3326615"/>
                <a:ext cx="564193" cy="467757"/>
              </a:xfrm>
              <a:prstGeom prst="rect">
                <a:avLst/>
              </a:prstGeom>
              <a:blipFill>
                <a:blip r:embed="rId14"/>
                <a:stretch>
                  <a:fillRect l="-8889" t="-5405" r="-11111" b="-1621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E2CD1652-1D88-877D-2D06-49082611B163}"/>
                  </a:ext>
                </a:extLst>
              </p:cNvPr>
              <p:cNvSpPr txBox="1"/>
              <p:nvPr/>
            </p:nvSpPr>
            <p:spPr>
              <a:xfrm>
                <a:off x="7991847" y="4574964"/>
                <a:ext cx="564193" cy="4694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400" b="1" i="1" smtClean="0">
                              <a:solidFill>
                                <a:srgbClr val="00B050"/>
                              </a:solidFill>
                              <a:latin typeface="Cambria Math" panose="02040503050406030204" pitchFamily="18" charset="0"/>
                            </a:rPr>
                          </m:ctrlPr>
                        </m:sSubSupPr>
                        <m:e>
                          <m:r>
                            <a:rPr lang="en-CA" sz="2400" b="1" i="1" smtClean="0">
                              <a:solidFill>
                                <a:srgbClr val="00B050"/>
                              </a:solidFill>
                              <a:latin typeface="Cambria Math" panose="02040503050406030204" pitchFamily="18" charset="0"/>
                            </a:rPr>
                            <m:t>𝒂</m:t>
                          </m:r>
                        </m:e>
                        <m:sub>
                          <m:r>
                            <a:rPr lang="en-CA" sz="2400" b="1" i="1" smtClean="0">
                              <a:solidFill>
                                <a:srgbClr val="00B050"/>
                              </a:solidFill>
                              <a:latin typeface="Cambria Math" panose="02040503050406030204" pitchFamily="18" charset="0"/>
                            </a:rPr>
                            <m:t>𝟑</m:t>
                          </m:r>
                        </m:sub>
                        <m:sup>
                          <m:r>
                            <a:rPr lang="en-CA" sz="2400" b="1" i="1" smtClean="0">
                              <a:solidFill>
                                <a:srgbClr val="00B050"/>
                              </a:solidFill>
                              <a:latin typeface="Cambria Math" panose="02040503050406030204" pitchFamily="18" charset="0"/>
                            </a:rPr>
                            <m:t>[</m:t>
                          </m:r>
                          <m:r>
                            <a:rPr lang="en-CA" sz="2400" b="1" i="1" smtClean="0">
                              <a:solidFill>
                                <a:srgbClr val="00B050"/>
                              </a:solidFill>
                              <a:latin typeface="Cambria Math" panose="02040503050406030204" pitchFamily="18" charset="0"/>
                            </a:rPr>
                            <m:t>𝟏</m:t>
                          </m:r>
                          <m:r>
                            <a:rPr lang="en-CA" sz="2400" b="1" i="1" smtClean="0">
                              <a:solidFill>
                                <a:srgbClr val="00B050"/>
                              </a:solidFill>
                              <a:latin typeface="Cambria Math" panose="02040503050406030204" pitchFamily="18" charset="0"/>
                            </a:rPr>
                            <m:t>]</m:t>
                          </m:r>
                        </m:sup>
                      </m:sSubSup>
                    </m:oMath>
                  </m:oMathPara>
                </a14:m>
                <a:endParaRPr lang="en-US" sz="2400" b="1" dirty="0">
                  <a:solidFill>
                    <a:srgbClr val="00B050"/>
                  </a:solidFill>
                </a:endParaRPr>
              </a:p>
            </p:txBody>
          </p:sp>
        </mc:Choice>
        <mc:Fallback xmlns="">
          <p:sp>
            <p:nvSpPr>
              <p:cNvPr id="49" name="TextBox 48">
                <a:extLst>
                  <a:ext uri="{FF2B5EF4-FFF2-40B4-BE49-F238E27FC236}">
                    <a16:creationId xmlns:a16="http://schemas.microsoft.com/office/drawing/2014/main" id="{E2CD1652-1D88-877D-2D06-49082611B163}"/>
                  </a:ext>
                </a:extLst>
              </p:cNvPr>
              <p:cNvSpPr txBox="1">
                <a:spLocks noRot="1" noChangeAspect="1" noMove="1" noResize="1" noEditPoints="1" noAdjustHandles="1" noChangeArrowheads="1" noChangeShapeType="1" noTextEdit="1"/>
              </p:cNvSpPr>
              <p:nvPr/>
            </p:nvSpPr>
            <p:spPr>
              <a:xfrm>
                <a:off x="7991847" y="4574964"/>
                <a:ext cx="564193" cy="469487"/>
              </a:xfrm>
              <a:prstGeom prst="rect">
                <a:avLst/>
              </a:prstGeom>
              <a:blipFill>
                <a:blip r:embed="rId15"/>
                <a:stretch>
                  <a:fillRect l="-8889" t="-2632" r="-11111" b="-131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A59ABDC9-F372-BF78-CCA9-6A64D91EDA92}"/>
                  </a:ext>
                </a:extLst>
              </p:cNvPr>
              <p:cNvSpPr txBox="1"/>
              <p:nvPr/>
            </p:nvSpPr>
            <p:spPr>
              <a:xfrm>
                <a:off x="11164197" y="4191658"/>
                <a:ext cx="659283"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solidFill>
                                <a:srgbClr val="00B050"/>
                              </a:solidFill>
                              <a:latin typeface="Cambria Math" panose="02040503050406030204" pitchFamily="18" charset="0"/>
                            </a:rPr>
                          </m:ctrlPr>
                        </m:sSupPr>
                        <m:e>
                          <m:r>
                            <a:rPr lang="en-CA" sz="2800" b="1" i="1" smtClean="0">
                              <a:solidFill>
                                <a:srgbClr val="00B050"/>
                              </a:solidFill>
                              <a:latin typeface="Cambria Math" panose="02040503050406030204" pitchFamily="18" charset="0"/>
                            </a:rPr>
                            <m:t>𝒂</m:t>
                          </m:r>
                        </m:e>
                        <m:sup>
                          <m:r>
                            <a:rPr lang="en-CA" sz="2800" b="1" i="1" smtClean="0">
                              <a:solidFill>
                                <a:srgbClr val="00B050"/>
                              </a:solidFill>
                              <a:latin typeface="Cambria Math" panose="02040503050406030204" pitchFamily="18" charset="0"/>
                            </a:rPr>
                            <m:t>[</m:t>
                          </m:r>
                          <m:r>
                            <a:rPr lang="en-CA" sz="2800" b="1" i="1" smtClean="0">
                              <a:solidFill>
                                <a:srgbClr val="00B050"/>
                              </a:solidFill>
                              <a:latin typeface="Cambria Math" panose="02040503050406030204" pitchFamily="18" charset="0"/>
                            </a:rPr>
                            <m:t>𝟐</m:t>
                          </m:r>
                          <m:r>
                            <a:rPr lang="en-CA" sz="2800" b="1" i="1" smtClean="0">
                              <a:solidFill>
                                <a:srgbClr val="00B050"/>
                              </a:solidFill>
                              <a:latin typeface="Cambria Math" panose="02040503050406030204" pitchFamily="18" charset="0"/>
                            </a:rPr>
                            <m:t>]</m:t>
                          </m:r>
                        </m:sup>
                      </m:sSup>
                    </m:oMath>
                  </m:oMathPara>
                </a14:m>
                <a:endParaRPr lang="en-US" sz="2800" b="1" dirty="0">
                  <a:solidFill>
                    <a:srgbClr val="00B050"/>
                  </a:solidFill>
                </a:endParaRPr>
              </a:p>
            </p:txBody>
          </p:sp>
        </mc:Choice>
        <mc:Fallback xmlns="">
          <p:sp>
            <p:nvSpPr>
              <p:cNvPr id="52" name="TextBox 51">
                <a:extLst>
                  <a:ext uri="{FF2B5EF4-FFF2-40B4-BE49-F238E27FC236}">
                    <a16:creationId xmlns:a16="http://schemas.microsoft.com/office/drawing/2014/main" id="{A59ABDC9-F372-BF78-CCA9-6A64D91EDA92}"/>
                  </a:ext>
                </a:extLst>
              </p:cNvPr>
              <p:cNvSpPr txBox="1">
                <a:spLocks noRot="1" noChangeAspect="1" noMove="1" noResize="1" noEditPoints="1" noAdjustHandles="1" noChangeArrowheads="1" noChangeShapeType="1" noTextEdit="1"/>
              </p:cNvSpPr>
              <p:nvPr/>
            </p:nvSpPr>
            <p:spPr>
              <a:xfrm>
                <a:off x="11164197" y="4191658"/>
                <a:ext cx="659283" cy="449290"/>
              </a:xfrm>
              <a:prstGeom prst="rect">
                <a:avLst/>
              </a:prstGeom>
              <a:blipFill>
                <a:blip r:embed="rId16"/>
                <a:stretch>
                  <a:fillRect l="-5556" t="-5556" r="-92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7648979D-0849-9695-F069-F9ECD14F0579}"/>
                  </a:ext>
                </a:extLst>
              </p:cNvPr>
              <p:cNvSpPr txBox="1"/>
              <p:nvPr/>
            </p:nvSpPr>
            <p:spPr>
              <a:xfrm>
                <a:off x="9687900" y="3375362"/>
                <a:ext cx="659283"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b="1" i="1" smtClean="0">
                              <a:solidFill>
                                <a:srgbClr val="00B050"/>
                              </a:solidFill>
                              <a:latin typeface="Cambria Math" panose="02040503050406030204" pitchFamily="18" charset="0"/>
                            </a:rPr>
                          </m:ctrlPr>
                        </m:sSupPr>
                        <m:e>
                          <m:r>
                            <a:rPr lang="en-CA" sz="2800" b="1" i="1" smtClean="0">
                              <a:solidFill>
                                <a:srgbClr val="00B050"/>
                              </a:solidFill>
                              <a:latin typeface="Cambria Math" panose="02040503050406030204" pitchFamily="18" charset="0"/>
                            </a:rPr>
                            <m:t>𝒂</m:t>
                          </m:r>
                        </m:e>
                        <m:sup>
                          <m:r>
                            <a:rPr lang="en-CA" sz="2800" b="1" i="1" smtClean="0">
                              <a:solidFill>
                                <a:srgbClr val="00B050"/>
                              </a:solidFill>
                              <a:latin typeface="Cambria Math" panose="02040503050406030204" pitchFamily="18" charset="0"/>
                            </a:rPr>
                            <m:t>[</m:t>
                          </m:r>
                          <m:r>
                            <a:rPr lang="en-CA" sz="2800" b="1" i="1" smtClean="0">
                              <a:solidFill>
                                <a:srgbClr val="00B050"/>
                              </a:solidFill>
                              <a:latin typeface="Cambria Math" panose="02040503050406030204" pitchFamily="18" charset="0"/>
                            </a:rPr>
                            <m:t>𝟐</m:t>
                          </m:r>
                          <m:r>
                            <a:rPr lang="en-CA" sz="2800" b="1" i="1" smtClean="0">
                              <a:solidFill>
                                <a:srgbClr val="00B050"/>
                              </a:solidFill>
                              <a:latin typeface="Cambria Math" panose="02040503050406030204" pitchFamily="18" charset="0"/>
                            </a:rPr>
                            <m:t>]</m:t>
                          </m:r>
                        </m:sup>
                      </m:sSup>
                    </m:oMath>
                  </m:oMathPara>
                </a14:m>
                <a:endParaRPr lang="en-US" sz="2800" b="1" dirty="0">
                  <a:solidFill>
                    <a:srgbClr val="00B050"/>
                  </a:solidFill>
                </a:endParaRPr>
              </a:p>
            </p:txBody>
          </p:sp>
        </mc:Choice>
        <mc:Fallback xmlns="">
          <p:sp>
            <p:nvSpPr>
              <p:cNvPr id="53" name="TextBox 52">
                <a:extLst>
                  <a:ext uri="{FF2B5EF4-FFF2-40B4-BE49-F238E27FC236}">
                    <a16:creationId xmlns:a16="http://schemas.microsoft.com/office/drawing/2014/main" id="{7648979D-0849-9695-F069-F9ECD14F0579}"/>
                  </a:ext>
                </a:extLst>
              </p:cNvPr>
              <p:cNvSpPr txBox="1">
                <a:spLocks noRot="1" noChangeAspect="1" noMove="1" noResize="1" noEditPoints="1" noAdjustHandles="1" noChangeArrowheads="1" noChangeShapeType="1" noTextEdit="1"/>
              </p:cNvSpPr>
              <p:nvPr/>
            </p:nvSpPr>
            <p:spPr>
              <a:xfrm>
                <a:off x="9687900" y="3375362"/>
                <a:ext cx="659283" cy="449290"/>
              </a:xfrm>
              <a:prstGeom prst="rect">
                <a:avLst/>
              </a:prstGeom>
              <a:blipFill>
                <a:blip r:embed="rId17"/>
                <a:stretch>
                  <a:fillRect l="-7547" t="-2778" r="-9434"/>
                </a:stretch>
              </a:blipFill>
            </p:spPr>
            <p:txBody>
              <a:bodyPr/>
              <a:lstStyle/>
              <a:p>
                <a:r>
                  <a:rPr lang="en-US">
                    <a:noFill/>
                  </a:rPr>
                  <a:t> </a:t>
                </a:r>
              </a:p>
            </p:txBody>
          </p:sp>
        </mc:Fallback>
      </mc:AlternateContent>
    </p:spTree>
    <p:extLst>
      <p:ext uri="{BB962C8B-B14F-4D97-AF65-F5344CB8AC3E}">
        <p14:creationId xmlns:p14="http://schemas.microsoft.com/office/powerpoint/2010/main" val="37616484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40DF02-16AF-4839-F1C3-E8E70B97444A}"/>
              </a:ext>
            </a:extLst>
          </p:cNvPr>
          <p:cNvSpPr>
            <a:spLocks noGrp="1"/>
          </p:cNvSpPr>
          <p:nvPr>
            <p:ph type="title"/>
          </p:nvPr>
        </p:nvSpPr>
        <p:spPr/>
        <p:txBody>
          <a:bodyPr/>
          <a:lstStyle/>
          <a:p>
            <a:r>
              <a:rPr lang="en-US" dirty="0"/>
              <a:t>Table of content</a:t>
            </a:r>
          </a:p>
        </p:txBody>
      </p:sp>
      <p:sp>
        <p:nvSpPr>
          <p:cNvPr id="3" name="Content Placeholder 2">
            <a:extLst>
              <a:ext uri="{FF2B5EF4-FFF2-40B4-BE49-F238E27FC236}">
                <a16:creationId xmlns:a16="http://schemas.microsoft.com/office/drawing/2014/main" id="{3D00C45A-5581-DBB6-4171-5CE26531DD5C}"/>
              </a:ext>
            </a:extLst>
          </p:cNvPr>
          <p:cNvSpPr>
            <a:spLocks noGrp="1"/>
          </p:cNvSpPr>
          <p:nvPr>
            <p:ph idx="1"/>
          </p:nvPr>
        </p:nvSpPr>
        <p:spPr/>
        <p:txBody>
          <a:bodyPr/>
          <a:lstStyle/>
          <a:p>
            <a:r>
              <a:rPr lang="en-US" dirty="0"/>
              <a:t>What is neural network?</a:t>
            </a:r>
          </a:p>
          <a:p>
            <a:r>
              <a:rPr lang="en-US" dirty="0"/>
              <a:t>Supervised Learning with Neural Network</a:t>
            </a:r>
          </a:p>
          <a:p>
            <a:r>
              <a:rPr lang="en-US" dirty="0"/>
              <a:t>Logistic regression in NN view</a:t>
            </a:r>
          </a:p>
          <a:p>
            <a:r>
              <a:rPr lang="en-US" dirty="0"/>
              <a:t>Loss functions</a:t>
            </a:r>
          </a:p>
          <a:p>
            <a:r>
              <a:rPr lang="en-US" dirty="0"/>
              <a:t>Parameters and Hyperparameters</a:t>
            </a:r>
          </a:p>
          <a:p>
            <a:r>
              <a:rPr lang="en-US" dirty="0"/>
              <a:t>Regularization in Neural Network</a:t>
            </a:r>
            <a:endParaRPr lang="en-US" b="1" dirty="0"/>
          </a:p>
        </p:txBody>
      </p:sp>
    </p:spTree>
    <p:extLst>
      <p:ext uri="{BB962C8B-B14F-4D97-AF65-F5344CB8AC3E}">
        <p14:creationId xmlns:p14="http://schemas.microsoft.com/office/powerpoint/2010/main" val="4607479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watch, antenna&#10;&#10;Description automatically generated">
            <a:extLst>
              <a:ext uri="{FF2B5EF4-FFF2-40B4-BE49-F238E27FC236}">
                <a16:creationId xmlns:a16="http://schemas.microsoft.com/office/drawing/2014/main" id="{1F2BFF54-6333-4B6C-C7D3-F8F14FA203B3}"/>
              </a:ext>
            </a:extLst>
          </p:cNvPr>
          <p:cNvPicPr>
            <a:picLocks noChangeAspect="1"/>
          </p:cNvPicPr>
          <p:nvPr/>
        </p:nvPicPr>
        <p:blipFill>
          <a:blip r:embed="rId3"/>
          <a:stretch>
            <a:fillRect/>
          </a:stretch>
        </p:blipFill>
        <p:spPr>
          <a:xfrm>
            <a:off x="-25609" y="1103977"/>
            <a:ext cx="5862710" cy="3423573"/>
          </a:xfrm>
          <a:prstGeom prst="rect">
            <a:avLst/>
          </a:prstGeom>
        </p:spPr>
      </p:pic>
      <p:cxnSp>
        <p:nvCxnSpPr>
          <p:cNvPr id="8" name="Straight Arrow Connector 7">
            <a:extLst>
              <a:ext uri="{FF2B5EF4-FFF2-40B4-BE49-F238E27FC236}">
                <a16:creationId xmlns:a16="http://schemas.microsoft.com/office/drawing/2014/main" id="{AE112397-B330-7DD6-649D-226CB1CB3D43}"/>
              </a:ext>
            </a:extLst>
          </p:cNvPr>
          <p:cNvCxnSpPr>
            <a:cxnSpLocks/>
          </p:cNvCxnSpPr>
          <p:nvPr/>
        </p:nvCxnSpPr>
        <p:spPr>
          <a:xfrm flipV="1">
            <a:off x="2563321" y="1491327"/>
            <a:ext cx="3132679" cy="1878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8E22068-610D-FFDA-B0B2-729E022B6807}"/>
              </a:ext>
            </a:extLst>
          </p:cNvPr>
          <p:cNvGrpSpPr/>
          <p:nvPr/>
        </p:nvGrpSpPr>
        <p:grpSpPr>
          <a:xfrm>
            <a:off x="5893327" y="155216"/>
            <a:ext cx="6365173" cy="2231091"/>
            <a:chOff x="676101" y="106055"/>
            <a:chExt cx="6365173" cy="2231091"/>
          </a:xfrm>
        </p:grpSpPr>
        <p:pic>
          <p:nvPicPr>
            <p:cNvPr id="6" name="Picture 5" descr="A picture containing text, clock&#10;&#10;Description automatically generated">
              <a:extLst>
                <a:ext uri="{FF2B5EF4-FFF2-40B4-BE49-F238E27FC236}">
                  <a16:creationId xmlns:a16="http://schemas.microsoft.com/office/drawing/2014/main" id="{18DC18B3-2EE1-2D5D-0E11-AA9C6F0BEF6E}"/>
                </a:ext>
              </a:extLst>
            </p:cNvPr>
            <p:cNvPicPr>
              <a:picLocks noChangeAspect="1"/>
            </p:cNvPicPr>
            <p:nvPr/>
          </p:nvPicPr>
          <p:blipFill>
            <a:blip r:embed="rId4"/>
            <a:stretch>
              <a:fillRect/>
            </a:stretch>
          </p:blipFill>
          <p:spPr>
            <a:xfrm>
              <a:off x="676101" y="837969"/>
              <a:ext cx="6045200" cy="774700"/>
            </a:xfrm>
            <a:prstGeom prst="rect">
              <a:avLst/>
            </a:prstGeom>
          </p:spPr>
        </p:pic>
        <p:sp>
          <p:nvSpPr>
            <p:cNvPr id="10" name="TextBox 9">
              <a:extLst>
                <a:ext uri="{FF2B5EF4-FFF2-40B4-BE49-F238E27FC236}">
                  <a16:creationId xmlns:a16="http://schemas.microsoft.com/office/drawing/2014/main" id="{58AFFFA0-175F-8E21-2F50-D0E6E45E8FC8}"/>
                </a:ext>
              </a:extLst>
            </p:cNvPr>
            <p:cNvSpPr txBox="1"/>
            <p:nvPr/>
          </p:nvSpPr>
          <p:spPr>
            <a:xfrm>
              <a:off x="4056611" y="106055"/>
              <a:ext cx="1830501" cy="523220"/>
            </a:xfrm>
            <a:prstGeom prst="rect">
              <a:avLst/>
            </a:prstGeom>
            <a:noFill/>
            <a:ln w="38100">
              <a:solidFill>
                <a:schemeClr val="accent1"/>
              </a:solidFill>
            </a:ln>
          </p:spPr>
          <p:txBody>
            <a:bodyPr wrap="none" rtlCol="0">
              <a:spAutoFit/>
            </a:bodyPr>
            <a:lstStyle/>
            <a:p>
              <a:r>
                <a:rPr lang="en-US" sz="2800" dirty="0"/>
                <a:t>Layer index</a:t>
              </a:r>
            </a:p>
          </p:txBody>
        </p:sp>
        <p:cxnSp>
          <p:nvCxnSpPr>
            <p:cNvPr id="12" name="Straight Arrow Connector 11">
              <a:extLst>
                <a:ext uri="{FF2B5EF4-FFF2-40B4-BE49-F238E27FC236}">
                  <a16:creationId xmlns:a16="http://schemas.microsoft.com/office/drawing/2014/main" id="{98F0404A-0425-9B5B-3C15-6D4B2F53AAE8}"/>
                </a:ext>
              </a:extLst>
            </p:cNvPr>
            <p:cNvCxnSpPr>
              <a:cxnSpLocks/>
            </p:cNvCxnSpPr>
            <p:nvPr/>
          </p:nvCxnSpPr>
          <p:spPr>
            <a:xfrm flipH="1">
              <a:off x="5070764" y="629275"/>
              <a:ext cx="149629" cy="38487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962890F-89CB-44FE-C64C-746DC3F358A2}"/>
                </a:ext>
              </a:extLst>
            </p:cNvPr>
            <p:cNvSpPr txBox="1"/>
            <p:nvPr/>
          </p:nvSpPr>
          <p:spPr>
            <a:xfrm>
              <a:off x="4056611" y="1813926"/>
              <a:ext cx="2984663" cy="523220"/>
            </a:xfrm>
            <a:prstGeom prst="rect">
              <a:avLst/>
            </a:prstGeom>
            <a:noFill/>
            <a:ln>
              <a:solidFill>
                <a:schemeClr val="accent1"/>
              </a:solidFill>
            </a:ln>
          </p:spPr>
          <p:txBody>
            <a:bodyPr wrap="none" rtlCol="0">
              <a:spAutoFit/>
            </a:bodyPr>
            <a:lstStyle/>
            <a:p>
              <a:r>
                <a:rPr lang="en-US" sz="2800" dirty="0"/>
                <a:t>Node in layer index</a:t>
              </a:r>
            </a:p>
          </p:txBody>
        </p:sp>
        <p:cxnSp>
          <p:nvCxnSpPr>
            <p:cNvPr id="17" name="Straight Arrow Connector 16">
              <a:extLst>
                <a:ext uri="{FF2B5EF4-FFF2-40B4-BE49-F238E27FC236}">
                  <a16:creationId xmlns:a16="http://schemas.microsoft.com/office/drawing/2014/main" id="{125B7AA7-F5BF-6038-8A28-4BEC3E862611}"/>
                </a:ext>
              </a:extLst>
            </p:cNvPr>
            <p:cNvCxnSpPr/>
            <p:nvPr/>
          </p:nvCxnSpPr>
          <p:spPr>
            <a:xfrm flipH="1" flipV="1">
              <a:off x="4887884" y="1580044"/>
              <a:ext cx="365760" cy="2174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19" name="Picture 18">
            <a:extLst>
              <a:ext uri="{FF2B5EF4-FFF2-40B4-BE49-F238E27FC236}">
                <a16:creationId xmlns:a16="http://schemas.microsoft.com/office/drawing/2014/main" id="{2DA225D5-239D-E43C-98F2-7FB3905C822B}"/>
              </a:ext>
            </a:extLst>
          </p:cNvPr>
          <p:cNvPicPr>
            <a:picLocks noChangeAspect="1"/>
          </p:cNvPicPr>
          <p:nvPr/>
        </p:nvPicPr>
        <p:blipFill>
          <a:blip r:embed="rId5"/>
          <a:stretch>
            <a:fillRect/>
          </a:stretch>
        </p:blipFill>
        <p:spPr>
          <a:xfrm>
            <a:off x="5895973" y="2529840"/>
            <a:ext cx="6121400" cy="685800"/>
          </a:xfrm>
          <a:prstGeom prst="rect">
            <a:avLst/>
          </a:prstGeom>
        </p:spPr>
      </p:pic>
      <p:cxnSp>
        <p:nvCxnSpPr>
          <p:cNvPr id="22" name="Straight Arrow Connector 21">
            <a:extLst>
              <a:ext uri="{FF2B5EF4-FFF2-40B4-BE49-F238E27FC236}">
                <a16:creationId xmlns:a16="http://schemas.microsoft.com/office/drawing/2014/main" id="{EC5B3665-4EAA-AC8C-08CE-EB51C4408E3C}"/>
              </a:ext>
            </a:extLst>
          </p:cNvPr>
          <p:cNvCxnSpPr>
            <a:cxnSpLocks/>
          </p:cNvCxnSpPr>
          <p:nvPr/>
        </p:nvCxnSpPr>
        <p:spPr>
          <a:xfrm>
            <a:off x="2529246" y="2839784"/>
            <a:ext cx="3265127" cy="16942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7" name="Picture 26" descr="Text&#10;&#10;Description automatically generated with low confidence">
            <a:extLst>
              <a:ext uri="{FF2B5EF4-FFF2-40B4-BE49-F238E27FC236}">
                <a16:creationId xmlns:a16="http://schemas.microsoft.com/office/drawing/2014/main" id="{4D4A698B-D0A9-85F6-7AA8-CF62978121A6}"/>
              </a:ext>
            </a:extLst>
          </p:cNvPr>
          <p:cNvPicPr>
            <a:picLocks noChangeAspect="1"/>
          </p:cNvPicPr>
          <p:nvPr/>
        </p:nvPicPr>
        <p:blipFill>
          <a:blip r:embed="rId6"/>
          <a:stretch>
            <a:fillRect/>
          </a:stretch>
        </p:blipFill>
        <p:spPr>
          <a:xfrm>
            <a:off x="5860873" y="3603452"/>
            <a:ext cx="6223000" cy="812800"/>
          </a:xfrm>
          <a:prstGeom prst="rect">
            <a:avLst/>
          </a:prstGeom>
        </p:spPr>
      </p:pic>
      <p:cxnSp>
        <p:nvCxnSpPr>
          <p:cNvPr id="28" name="Straight Arrow Connector 27">
            <a:extLst>
              <a:ext uri="{FF2B5EF4-FFF2-40B4-BE49-F238E27FC236}">
                <a16:creationId xmlns:a16="http://schemas.microsoft.com/office/drawing/2014/main" id="{502BAE6D-872D-C296-6491-C38E298904F0}"/>
              </a:ext>
            </a:extLst>
          </p:cNvPr>
          <p:cNvCxnSpPr>
            <a:cxnSpLocks/>
          </p:cNvCxnSpPr>
          <p:nvPr/>
        </p:nvCxnSpPr>
        <p:spPr>
          <a:xfrm>
            <a:off x="2563321" y="4009852"/>
            <a:ext cx="31667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41507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white paper with writing on it&#10;&#10;Description automatically generated with low confidence">
            <a:extLst>
              <a:ext uri="{FF2B5EF4-FFF2-40B4-BE49-F238E27FC236}">
                <a16:creationId xmlns:a16="http://schemas.microsoft.com/office/drawing/2014/main" id="{A7D8FFEB-3477-6364-92A0-00240401CBC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5920821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ece of paper with writing on it&#10;&#10;Description automatically generated with medium confidence">
            <a:extLst>
              <a:ext uri="{FF2B5EF4-FFF2-40B4-BE49-F238E27FC236}">
                <a16:creationId xmlns:a16="http://schemas.microsoft.com/office/drawing/2014/main" id="{3BB1014A-46B1-1962-FE5F-0958791BE29C}"/>
              </a:ext>
            </a:extLst>
          </p:cNvPr>
          <p:cNvPicPr>
            <a:picLocks noGrp="1" noChangeAspect="1"/>
          </p:cNvPicPr>
          <p:nvPr>
            <p:ph idx="1"/>
          </p:nvPr>
        </p:nvPicPr>
        <p:blipFill>
          <a:blip r:embed="rId2"/>
          <a:stretch>
            <a:fillRect/>
          </a:stretch>
        </p:blipFill>
        <p:spPr>
          <a:xfrm>
            <a:off x="0" y="0"/>
            <a:ext cx="12192000" cy="6880022"/>
          </a:xfrm>
        </p:spPr>
      </p:pic>
    </p:spTree>
    <p:extLst>
      <p:ext uri="{BB962C8B-B14F-4D97-AF65-F5344CB8AC3E}">
        <p14:creationId xmlns:p14="http://schemas.microsoft.com/office/powerpoint/2010/main" val="3133298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able&#10;&#10;Description automatically generated">
            <a:extLst>
              <a:ext uri="{FF2B5EF4-FFF2-40B4-BE49-F238E27FC236}">
                <a16:creationId xmlns:a16="http://schemas.microsoft.com/office/drawing/2014/main" id="{093CAE42-AD34-FA31-5E15-65499BD5A57C}"/>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4085752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whiteboard&#10;&#10;Description automatically generated">
            <a:extLst>
              <a:ext uri="{FF2B5EF4-FFF2-40B4-BE49-F238E27FC236}">
                <a16:creationId xmlns:a16="http://schemas.microsoft.com/office/drawing/2014/main" id="{B3D7A42D-2763-6C9D-035E-AB42205F7F82}"/>
              </a:ext>
            </a:extLst>
          </p:cNvPr>
          <p:cNvPicPr>
            <a:picLocks noChangeAspect="1"/>
          </p:cNvPicPr>
          <p:nvPr/>
        </p:nvPicPr>
        <p:blipFill>
          <a:blip r:embed="rId2"/>
          <a:stretch>
            <a:fillRect/>
          </a:stretch>
        </p:blipFill>
        <p:spPr>
          <a:xfrm>
            <a:off x="140796" y="576034"/>
            <a:ext cx="11910408" cy="4873043"/>
          </a:xfrm>
          <a:prstGeom prst="rect">
            <a:avLst/>
          </a:prstGeom>
        </p:spPr>
      </p:pic>
    </p:spTree>
    <p:extLst>
      <p:ext uri="{BB962C8B-B14F-4D97-AF65-F5344CB8AC3E}">
        <p14:creationId xmlns:p14="http://schemas.microsoft.com/office/powerpoint/2010/main" val="15498743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FA566-DAFC-518B-3298-AC3964D538CB}"/>
              </a:ext>
            </a:extLst>
          </p:cNvPr>
          <p:cNvSpPr>
            <a:spLocks noGrp="1"/>
          </p:cNvSpPr>
          <p:nvPr>
            <p:ph type="title"/>
          </p:nvPr>
        </p:nvSpPr>
        <p:spPr>
          <a:xfrm>
            <a:off x="838200" y="365125"/>
            <a:ext cx="10515600" cy="791871"/>
          </a:xfrm>
        </p:spPr>
        <p:txBody>
          <a:bodyPr>
            <a:normAutofit/>
          </a:bodyPr>
          <a:lstStyle/>
          <a:p>
            <a:r>
              <a:rPr lang="en-US" dirty="0"/>
              <a:t>Logistic Regression</a:t>
            </a:r>
          </a:p>
        </p:txBody>
      </p:sp>
      <p:pic>
        <p:nvPicPr>
          <p:cNvPr id="5" name="Content Placeholder 4" descr="Diagram&#10;&#10;Description automatically generated">
            <a:extLst>
              <a:ext uri="{FF2B5EF4-FFF2-40B4-BE49-F238E27FC236}">
                <a16:creationId xmlns:a16="http://schemas.microsoft.com/office/drawing/2014/main" id="{DF0D0FB5-133C-104C-A558-7D7A47A6ECCD}"/>
              </a:ext>
            </a:extLst>
          </p:cNvPr>
          <p:cNvPicPr>
            <a:picLocks noGrp="1" noChangeAspect="1"/>
          </p:cNvPicPr>
          <p:nvPr>
            <p:ph idx="1"/>
          </p:nvPr>
        </p:nvPicPr>
        <p:blipFill>
          <a:blip r:embed="rId2"/>
          <a:stretch>
            <a:fillRect/>
          </a:stretch>
        </p:blipFill>
        <p:spPr>
          <a:xfrm>
            <a:off x="838200" y="2362032"/>
            <a:ext cx="11089245" cy="1799611"/>
          </a:xfrm>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32312696-CF33-D00D-934A-3DEDC053E935}"/>
                  </a:ext>
                </a:extLst>
              </p:cNvPr>
              <p:cNvSpPr/>
              <p:nvPr/>
            </p:nvSpPr>
            <p:spPr>
              <a:xfrm>
                <a:off x="779294" y="1591529"/>
                <a:ext cx="65174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ea typeface="Cambria Math" panose="02040503050406030204" pitchFamily="18" charset="0"/>
                        </a:rPr>
                        <m:t>ℒ</m:t>
                      </m:r>
                      <m:r>
                        <a:rPr lang="en-CA" sz="2800" i="1">
                          <a:latin typeface="Cambria Math" panose="02040503050406030204" pitchFamily="18" charset="0"/>
                          <a:ea typeface="Cambria Math" panose="02040503050406030204" pitchFamily="18" charset="0"/>
                        </a:rPr>
                        <m:t> </m:t>
                      </m:r>
                      <m:d>
                        <m:dPr>
                          <m:ctrlPr>
                            <a:rPr lang="en-CA" sz="2800" i="1">
                              <a:latin typeface="Cambria Math" panose="02040503050406030204" pitchFamily="18" charset="0"/>
                            </a:rPr>
                          </m:ctrlPr>
                        </m:dPr>
                        <m:e>
                          <m:r>
                            <a:rPr lang="en-CA" sz="2800" i="1">
                              <a:latin typeface="Cambria Math" panose="02040503050406030204" pitchFamily="18" charset="0"/>
                            </a:rPr>
                            <m:t>𝑎</m:t>
                          </m:r>
                          <m:r>
                            <a:rPr lang="en-CA" sz="2800" i="1">
                              <a:latin typeface="Cambria Math" panose="02040503050406030204" pitchFamily="18" charset="0"/>
                            </a:rPr>
                            <m:t>,</m:t>
                          </m:r>
                          <m:r>
                            <a:rPr lang="en-CA" sz="2800" i="1">
                              <a:latin typeface="Cambria Math" panose="02040503050406030204" pitchFamily="18" charset="0"/>
                            </a:rPr>
                            <m:t>𝑦</m:t>
                          </m:r>
                        </m:e>
                      </m:d>
                      <m:r>
                        <a:rPr lang="en-CA" sz="2800">
                          <a:latin typeface="Cambria Math" panose="02040503050406030204" pitchFamily="18" charset="0"/>
                        </a:rPr>
                        <m:t>=−</m:t>
                      </m:r>
                      <m:d>
                        <m:dPr>
                          <m:ctrlPr>
                            <a:rPr lang="en-CA" sz="2800" i="1">
                              <a:latin typeface="Cambria Math" panose="02040503050406030204" pitchFamily="18" charset="0"/>
                            </a:rPr>
                          </m:ctrlPr>
                        </m:dPr>
                        <m:e>
                          <m:r>
                            <m:rPr>
                              <m:sty m:val="p"/>
                            </m:rPr>
                            <a:rPr lang="en-CA" sz="2800">
                              <a:latin typeface="Cambria Math" panose="02040503050406030204" pitchFamily="18" charset="0"/>
                            </a:rPr>
                            <m:t>ylog</m:t>
                          </m:r>
                          <m:r>
                            <a:rPr lang="en-CA" sz="2800" i="1">
                              <a:latin typeface="Cambria Math" panose="02040503050406030204" pitchFamily="18" charset="0"/>
                            </a:rPr>
                            <m:t>𝑎</m:t>
                          </m:r>
                          <m:r>
                            <a:rPr lang="en-CA" sz="2800" i="1">
                              <a:latin typeface="Cambria Math" panose="02040503050406030204" pitchFamily="18" charset="0"/>
                            </a:rPr>
                            <m:t>+</m:t>
                          </m:r>
                          <m:d>
                            <m:dPr>
                              <m:ctrlPr>
                                <a:rPr lang="en-CA" sz="2800" i="1">
                                  <a:latin typeface="Cambria Math" panose="02040503050406030204" pitchFamily="18" charset="0"/>
                                </a:rPr>
                              </m:ctrlPr>
                            </m:dPr>
                            <m:e>
                              <m:r>
                                <a:rPr lang="en-CA" sz="2800" i="1">
                                  <a:latin typeface="Cambria Math" panose="02040503050406030204" pitchFamily="18" charset="0"/>
                                </a:rPr>
                                <m:t>1−</m:t>
                              </m:r>
                              <m:r>
                                <a:rPr lang="en-CA" sz="2800" i="1">
                                  <a:latin typeface="Cambria Math" panose="02040503050406030204" pitchFamily="18" charset="0"/>
                                </a:rPr>
                                <m:t>𝑦</m:t>
                              </m:r>
                            </m:e>
                          </m:d>
                          <m:func>
                            <m:funcPr>
                              <m:ctrlPr>
                                <a:rPr lang="en-CA" sz="2800" i="1">
                                  <a:latin typeface="Cambria Math" panose="02040503050406030204" pitchFamily="18" charset="0"/>
                                </a:rPr>
                              </m:ctrlPr>
                            </m:funcPr>
                            <m:fName>
                              <m:r>
                                <m:rPr>
                                  <m:sty m:val="p"/>
                                </m:rPr>
                                <a:rPr lang="en-CA" sz="2800">
                                  <a:latin typeface="Cambria Math" panose="02040503050406030204" pitchFamily="18" charset="0"/>
                                </a:rPr>
                                <m:t>log</m:t>
                              </m:r>
                            </m:fName>
                            <m:e>
                              <m:d>
                                <m:dPr>
                                  <m:ctrlPr>
                                    <a:rPr lang="en-CA" sz="2800" i="1">
                                      <a:latin typeface="Cambria Math" panose="02040503050406030204" pitchFamily="18" charset="0"/>
                                    </a:rPr>
                                  </m:ctrlPr>
                                </m:dPr>
                                <m:e>
                                  <m:r>
                                    <a:rPr lang="en-CA" sz="2800" i="1">
                                      <a:latin typeface="Cambria Math" panose="02040503050406030204" pitchFamily="18" charset="0"/>
                                    </a:rPr>
                                    <m:t>1−</m:t>
                                  </m:r>
                                  <m:r>
                                    <a:rPr lang="en-CA" sz="2800" i="1">
                                      <a:latin typeface="Cambria Math" panose="02040503050406030204" pitchFamily="18" charset="0"/>
                                    </a:rPr>
                                    <m:t>𝑎</m:t>
                                  </m:r>
                                </m:e>
                              </m:d>
                            </m:e>
                          </m:func>
                        </m:e>
                      </m:d>
                    </m:oMath>
                  </m:oMathPara>
                </a14:m>
                <a:endParaRPr lang="en-US" sz="2800" dirty="0"/>
              </a:p>
            </p:txBody>
          </p:sp>
        </mc:Choice>
        <mc:Fallback xmlns="">
          <p:sp>
            <p:nvSpPr>
              <p:cNvPr id="6" name="Rectangle 5">
                <a:extLst>
                  <a:ext uri="{FF2B5EF4-FFF2-40B4-BE49-F238E27FC236}">
                    <a16:creationId xmlns:a16="http://schemas.microsoft.com/office/drawing/2014/main" id="{32312696-CF33-D00D-934A-3DEDC053E935}"/>
                  </a:ext>
                </a:extLst>
              </p:cNvPr>
              <p:cNvSpPr>
                <a:spLocks noRot="1" noChangeAspect="1" noMove="1" noResize="1" noEditPoints="1" noAdjustHandles="1" noChangeArrowheads="1" noChangeShapeType="1" noTextEdit="1"/>
              </p:cNvSpPr>
              <p:nvPr/>
            </p:nvSpPr>
            <p:spPr>
              <a:xfrm>
                <a:off x="779294" y="1591529"/>
                <a:ext cx="6517490" cy="523220"/>
              </a:xfrm>
              <a:prstGeom prst="rect">
                <a:avLst/>
              </a:prstGeom>
              <a:blipFill>
                <a:blip r:embed="rId3"/>
                <a:stretch>
                  <a:fillRect b="-214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C1451B2-A4A4-6079-0187-16C92BE67901}"/>
                  </a:ext>
                </a:extLst>
              </p:cNvPr>
              <p:cNvSpPr txBox="1"/>
              <p:nvPr/>
            </p:nvSpPr>
            <p:spPr>
              <a:xfrm>
                <a:off x="7296784" y="4158744"/>
                <a:ext cx="2327563" cy="1410707"/>
              </a:xfrm>
              <a:prstGeom prst="rect">
                <a:avLst/>
              </a:prstGeom>
              <a:noFill/>
              <a:ln>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m:t>
                      </m:r>
                      <m:r>
                        <a:rPr lang="en-CA" sz="2400" b="0" i="1" smtClean="0">
                          <a:latin typeface="Cambria Math" panose="02040503050406030204" pitchFamily="18" charset="0"/>
                        </a:rPr>
                        <m:t>𝑑𝑎</m:t>
                      </m:r>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𝑑</m:t>
                          </m:r>
                          <m:r>
                            <a:rPr lang="en-CA" sz="2400" i="1">
                              <a:latin typeface="Cambria Math" panose="02040503050406030204" pitchFamily="18" charset="0"/>
                              <a:ea typeface="Cambria Math" panose="02040503050406030204" pitchFamily="18" charset="0"/>
                            </a:rPr>
                            <m:t>ℒ</m:t>
                          </m:r>
                          <m:r>
                            <a:rPr lang="en-CA" sz="2400" i="1">
                              <a:latin typeface="Cambria Math" panose="02040503050406030204" pitchFamily="18" charset="0"/>
                              <a:ea typeface="Cambria Math" panose="02040503050406030204" pitchFamily="18" charset="0"/>
                            </a:rPr>
                            <m:t> </m:t>
                          </m:r>
                          <m:d>
                            <m:dPr>
                              <m:ctrlPr>
                                <a:rPr lang="en-CA" sz="2400" i="1">
                                  <a:latin typeface="Cambria Math" panose="02040503050406030204" pitchFamily="18" charset="0"/>
                                </a:rPr>
                              </m:ctrlPr>
                            </m:dPr>
                            <m:e>
                              <m:r>
                                <a:rPr lang="en-CA" sz="2400" i="1">
                                  <a:latin typeface="Cambria Math" panose="02040503050406030204" pitchFamily="18" charset="0"/>
                                </a:rPr>
                                <m:t>𝑎</m:t>
                              </m:r>
                              <m:r>
                                <a:rPr lang="en-CA" sz="2400" i="1">
                                  <a:latin typeface="Cambria Math" panose="02040503050406030204" pitchFamily="18" charset="0"/>
                                </a:rPr>
                                <m:t>,</m:t>
                              </m:r>
                              <m:r>
                                <a:rPr lang="en-CA" sz="2400" i="1">
                                  <a:latin typeface="Cambria Math" panose="02040503050406030204" pitchFamily="18" charset="0"/>
                                </a:rPr>
                                <m:t>𝑦</m:t>
                              </m:r>
                            </m:e>
                          </m:d>
                        </m:num>
                        <m:den>
                          <m:r>
                            <a:rPr lang="en-CA" sz="2400" b="0" i="1" smtClean="0">
                              <a:latin typeface="Cambria Math" panose="02040503050406030204" pitchFamily="18" charset="0"/>
                            </a:rPr>
                            <m:t>𝑑𝑎</m:t>
                          </m:r>
                        </m:den>
                      </m:f>
                    </m:oMath>
                  </m:oMathPara>
                </a14:m>
                <a:endParaRPr lang="en-US" sz="2400" dirty="0"/>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𝑦</m:t>
                          </m:r>
                        </m:num>
                        <m:den>
                          <m:r>
                            <a:rPr lang="en-CA" sz="2400" i="1">
                              <a:latin typeface="Cambria Math" panose="02040503050406030204" pitchFamily="18" charset="0"/>
                            </a:rPr>
                            <m:t>𝑎</m:t>
                          </m:r>
                        </m:den>
                      </m:f>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1−</m:t>
                          </m:r>
                          <m:r>
                            <a:rPr lang="en-CA" sz="2400" i="1">
                              <a:latin typeface="Cambria Math" panose="02040503050406030204" pitchFamily="18" charset="0"/>
                            </a:rPr>
                            <m:t>𝑦</m:t>
                          </m:r>
                        </m:num>
                        <m:den>
                          <m:r>
                            <a:rPr lang="en-CA" sz="2400" i="1">
                              <a:latin typeface="Cambria Math" panose="02040503050406030204" pitchFamily="18" charset="0"/>
                            </a:rPr>
                            <m:t>1−</m:t>
                          </m:r>
                          <m:r>
                            <a:rPr lang="en-CA" sz="2400" i="1">
                              <a:latin typeface="Cambria Math" panose="02040503050406030204" pitchFamily="18" charset="0"/>
                            </a:rPr>
                            <m:t>𝑎</m:t>
                          </m:r>
                        </m:den>
                      </m:f>
                    </m:oMath>
                  </m:oMathPara>
                </a14:m>
                <a:endParaRPr lang="en-US" sz="2400" dirty="0"/>
              </a:p>
            </p:txBody>
          </p:sp>
        </mc:Choice>
        <mc:Fallback xmlns="">
          <p:sp>
            <p:nvSpPr>
              <p:cNvPr id="7" name="TextBox 6">
                <a:extLst>
                  <a:ext uri="{FF2B5EF4-FFF2-40B4-BE49-F238E27FC236}">
                    <a16:creationId xmlns:a16="http://schemas.microsoft.com/office/drawing/2014/main" id="{9C1451B2-A4A4-6079-0187-16C92BE67901}"/>
                  </a:ext>
                </a:extLst>
              </p:cNvPr>
              <p:cNvSpPr txBox="1">
                <a:spLocks noRot="1" noChangeAspect="1" noMove="1" noResize="1" noEditPoints="1" noAdjustHandles="1" noChangeArrowheads="1" noChangeShapeType="1" noTextEdit="1"/>
              </p:cNvSpPr>
              <p:nvPr/>
            </p:nvSpPr>
            <p:spPr>
              <a:xfrm>
                <a:off x="7296784" y="4158744"/>
                <a:ext cx="2327563" cy="1410707"/>
              </a:xfrm>
              <a:prstGeom prst="rect">
                <a:avLst/>
              </a:prstGeom>
              <a:blipFill>
                <a:blip r:embed="rId4"/>
                <a:stretch>
                  <a:fillRect t="-1754" b="-5263"/>
                </a:stretch>
              </a:blipFill>
              <a:ln>
                <a:solidFill>
                  <a:srgbClr val="FF0000"/>
                </a:solidFill>
              </a:ln>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68D53039-3E2F-6E0B-F2E7-5955FD03FBEB}"/>
              </a:ext>
            </a:extLst>
          </p:cNvPr>
          <p:cNvCxnSpPr/>
          <p:nvPr/>
        </p:nvCxnSpPr>
        <p:spPr>
          <a:xfrm flipH="1">
            <a:off x="9367935" y="3493207"/>
            <a:ext cx="70912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53094E0-3DB8-DC10-B799-1A6891FA010D}"/>
              </a:ext>
            </a:extLst>
          </p:cNvPr>
          <p:cNvCxnSpPr/>
          <p:nvPr/>
        </p:nvCxnSpPr>
        <p:spPr>
          <a:xfrm flipH="1">
            <a:off x="6096000" y="3451219"/>
            <a:ext cx="70912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8594D10-D5E0-3A82-1884-3CBE7820CF21}"/>
              </a:ext>
            </a:extLst>
          </p:cNvPr>
          <p:cNvCxnSpPr>
            <a:cxnSpLocks/>
          </p:cNvCxnSpPr>
          <p:nvPr/>
        </p:nvCxnSpPr>
        <p:spPr>
          <a:xfrm flipH="1">
            <a:off x="1582343" y="3584299"/>
            <a:ext cx="724677" cy="5256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9C88FB8-99C2-ACFA-FB51-AB83EF2B19AA}"/>
              </a:ext>
            </a:extLst>
          </p:cNvPr>
          <p:cNvCxnSpPr>
            <a:cxnSpLocks/>
          </p:cNvCxnSpPr>
          <p:nvPr/>
        </p:nvCxnSpPr>
        <p:spPr>
          <a:xfrm flipH="1">
            <a:off x="1352750" y="3401008"/>
            <a:ext cx="883111" cy="20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88D2532-D941-B5C7-2DFC-0EBE8A24C280}"/>
                  </a:ext>
                </a:extLst>
              </p:cNvPr>
              <p:cNvSpPr txBox="1"/>
              <p:nvPr/>
            </p:nvSpPr>
            <p:spPr>
              <a:xfrm>
                <a:off x="3099103" y="4156988"/>
                <a:ext cx="3930628" cy="1787862"/>
              </a:xfrm>
              <a:prstGeom prst="rect">
                <a:avLst/>
              </a:prstGeom>
              <a:noFill/>
              <a:ln>
                <a:solidFill>
                  <a:srgbClr val="FF0000"/>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𝑑𝑧</m:t>
                      </m:r>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i="1">
                              <a:latin typeface="Cambria Math" panose="02040503050406030204" pitchFamily="18" charset="0"/>
                            </a:rPr>
                            <m:t>𝑑</m:t>
                          </m:r>
                          <m:r>
                            <a:rPr lang="en-CA" sz="2400" i="1">
                              <a:latin typeface="Cambria Math" panose="02040503050406030204" pitchFamily="18" charset="0"/>
                              <a:ea typeface="Cambria Math" panose="02040503050406030204" pitchFamily="18" charset="0"/>
                            </a:rPr>
                            <m:t>ℒ</m:t>
                          </m:r>
                          <m:r>
                            <a:rPr lang="en-CA" sz="2400" i="1">
                              <a:latin typeface="Cambria Math" panose="02040503050406030204" pitchFamily="18" charset="0"/>
                              <a:ea typeface="Cambria Math" panose="02040503050406030204" pitchFamily="18" charset="0"/>
                            </a:rPr>
                            <m:t> </m:t>
                          </m:r>
                          <m:d>
                            <m:dPr>
                              <m:ctrlPr>
                                <a:rPr lang="en-CA" sz="2400" i="1">
                                  <a:latin typeface="Cambria Math" panose="02040503050406030204" pitchFamily="18" charset="0"/>
                                </a:rPr>
                              </m:ctrlPr>
                            </m:dPr>
                            <m:e>
                              <m:r>
                                <a:rPr lang="en-CA" sz="2400" i="1">
                                  <a:latin typeface="Cambria Math" panose="02040503050406030204" pitchFamily="18" charset="0"/>
                                </a:rPr>
                                <m:t>𝑎</m:t>
                              </m:r>
                              <m:r>
                                <a:rPr lang="en-CA" sz="2400" i="1">
                                  <a:latin typeface="Cambria Math" panose="02040503050406030204" pitchFamily="18" charset="0"/>
                                </a:rPr>
                                <m:t>,</m:t>
                              </m:r>
                              <m:r>
                                <a:rPr lang="en-CA" sz="2400" i="1">
                                  <a:latin typeface="Cambria Math" panose="02040503050406030204" pitchFamily="18" charset="0"/>
                                </a:rPr>
                                <m:t>𝑦</m:t>
                              </m:r>
                            </m:e>
                          </m:d>
                        </m:num>
                        <m:den>
                          <m:r>
                            <a:rPr lang="en-CA" sz="2400" b="0" i="1" smtClean="0">
                              <a:latin typeface="Cambria Math" panose="02040503050406030204" pitchFamily="18" charset="0"/>
                            </a:rPr>
                            <m:t>𝑑𝑧</m:t>
                          </m:r>
                        </m:den>
                      </m:f>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i="1">
                              <a:latin typeface="Cambria Math" panose="02040503050406030204" pitchFamily="18" charset="0"/>
                            </a:rPr>
                            <m:t>𝑑</m:t>
                          </m:r>
                          <m:r>
                            <a:rPr lang="en-CA" sz="2400" i="1">
                              <a:latin typeface="Cambria Math" panose="02040503050406030204" pitchFamily="18" charset="0"/>
                              <a:ea typeface="Cambria Math" panose="02040503050406030204" pitchFamily="18" charset="0"/>
                            </a:rPr>
                            <m:t>ℒ</m:t>
                          </m:r>
                          <m:r>
                            <a:rPr lang="en-CA" sz="2400" i="1">
                              <a:latin typeface="Cambria Math" panose="02040503050406030204" pitchFamily="18" charset="0"/>
                              <a:ea typeface="Cambria Math" panose="02040503050406030204" pitchFamily="18" charset="0"/>
                            </a:rPr>
                            <m:t> </m:t>
                          </m:r>
                          <m:d>
                            <m:dPr>
                              <m:ctrlPr>
                                <a:rPr lang="en-CA" sz="2400" i="1">
                                  <a:latin typeface="Cambria Math" panose="02040503050406030204" pitchFamily="18" charset="0"/>
                                </a:rPr>
                              </m:ctrlPr>
                            </m:dPr>
                            <m:e>
                              <m:r>
                                <a:rPr lang="en-CA" sz="2400" i="1">
                                  <a:latin typeface="Cambria Math" panose="02040503050406030204" pitchFamily="18" charset="0"/>
                                </a:rPr>
                                <m:t>𝑎</m:t>
                              </m:r>
                              <m:r>
                                <a:rPr lang="en-CA" sz="2400" i="1">
                                  <a:latin typeface="Cambria Math" panose="02040503050406030204" pitchFamily="18" charset="0"/>
                                </a:rPr>
                                <m:t>,</m:t>
                              </m:r>
                              <m:r>
                                <a:rPr lang="en-CA" sz="2400" i="1">
                                  <a:latin typeface="Cambria Math" panose="02040503050406030204" pitchFamily="18" charset="0"/>
                                </a:rPr>
                                <m:t>𝑦</m:t>
                              </m:r>
                            </m:e>
                          </m:d>
                        </m:num>
                        <m:den>
                          <m:r>
                            <a:rPr lang="en-CA" sz="2400" b="0" i="1" smtClean="0">
                              <a:latin typeface="Cambria Math" panose="02040503050406030204" pitchFamily="18" charset="0"/>
                            </a:rPr>
                            <m:t>𝑑𝑎</m:t>
                          </m:r>
                        </m:den>
                      </m:f>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𝑑𝑎</m:t>
                          </m:r>
                        </m:num>
                        <m:den>
                          <m:r>
                            <a:rPr lang="en-CA" sz="2400" b="0" i="1" smtClean="0">
                              <a:latin typeface="Cambria Math" panose="02040503050406030204" pitchFamily="18" charset="0"/>
                            </a:rPr>
                            <m:t>𝑑𝑧</m:t>
                          </m:r>
                        </m:den>
                      </m:f>
                    </m:oMath>
                  </m:oMathPara>
                </a14:m>
                <a:endParaRPr lang="en-CA" sz="24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r>
                        <a:rPr lang="en-CA" sz="2400" i="1">
                          <a:latin typeface="Cambria Math" panose="02040503050406030204" pitchFamily="18" charset="0"/>
                        </a:rPr>
                        <m:t>=</m:t>
                      </m:r>
                      <m:r>
                        <m:rPr>
                          <m:nor/>
                        </m:rPr>
                        <a:rPr lang="en-CA" sz="2400" dirty="0"/>
                        <m:t> </m:t>
                      </m:r>
                      <m:d>
                        <m:dPr>
                          <m:ctrlPr>
                            <a:rPr lang="en-CA" sz="2400" i="1">
                              <a:latin typeface="Cambria Math" panose="02040503050406030204" pitchFamily="18" charset="0"/>
                            </a:rPr>
                          </m:ctrlPr>
                        </m:dPr>
                        <m:e>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𝑦</m:t>
                              </m:r>
                            </m:num>
                            <m:den>
                              <m:r>
                                <a:rPr lang="en-CA" sz="2400" i="1">
                                  <a:latin typeface="Cambria Math" panose="02040503050406030204" pitchFamily="18" charset="0"/>
                                </a:rPr>
                                <m:t>𝑎</m:t>
                              </m:r>
                            </m:den>
                          </m:f>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1−</m:t>
                              </m:r>
                              <m:r>
                                <a:rPr lang="en-CA" sz="2400" i="1">
                                  <a:latin typeface="Cambria Math" panose="02040503050406030204" pitchFamily="18" charset="0"/>
                                </a:rPr>
                                <m:t>𝑦</m:t>
                              </m:r>
                            </m:num>
                            <m:den>
                              <m:r>
                                <a:rPr lang="en-CA" sz="2400" i="1">
                                  <a:latin typeface="Cambria Math" panose="02040503050406030204" pitchFamily="18" charset="0"/>
                                </a:rPr>
                                <m:t>1−</m:t>
                              </m:r>
                              <m:r>
                                <a:rPr lang="en-CA" sz="2400" i="1">
                                  <a:latin typeface="Cambria Math" panose="02040503050406030204" pitchFamily="18" charset="0"/>
                                </a:rPr>
                                <m:t>𝑎</m:t>
                              </m:r>
                            </m:den>
                          </m:f>
                        </m:e>
                      </m:d>
                      <m:d>
                        <m:dPr>
                          <m:ctrlPr>
                            <a:rPr lang="en-CA" sz="2400" i="1">
                              <a:latin typeface="Cambria Math" panose="02040503050406030204" pitchFamily="18" charset="0"/>
                            </a:rPr>
                          </m:ctrlPr>
                        </m:dPr>
                        <m:e>
                          <m:r>
                            <a:rPr lang="en-CA" sz="2400" i="1">
                              <a:latin typeface="Cambria Math" panose="02040503050406030204" pitchFamily="18" charset="0"/>
                            </a:rPr>
                            <m:t>𝑎</m:t>
                          </m:r>
                          <m:d>
                            <m:dPr>
                              <m:ctrlPr>
                                <a:rPr lang="en-CA" sz="2400" i="1">
                                  <a:latin typeface="Cambria Math" panose="02040503050406030204" pitchFamily="18" charset="0"/>
                                </a:rPr>
                              </m:ctrlPr>
                            </m:dPr>
                            <m:e>
                              <m:r>
                                <a:rPr lang="en-CA" sz="2400" i="1">
                                  <a:latin typeface="Cambria Math" panose="02040503050406030204" pitchFamily="18" charset="0"/>
                                </a:rPr>
                                <m:t>1−</m:t>
                              </m:r>
                              <m:r>
                                <a:rPr lang="en-CA" sz="2400" i="1">
                                  <a:latin typeface="Cambria Math" panose="02040503050406030204" pitchFamily="18" charset="0"/>
                                </a:rPr>
                                <m:t>𝑎</m:t>
                              </m:r>
                            </m:e>
                          </m:d>
                        </m:e>
                      </m:d>
                    </m:oMath>
                  </m:oMathPara>
                </a14:m>
                <a:endParaRPr lang="en-CA" sz="2400" b="0" dirty="0"/>
              </a:p>
              <a:p>
                <a:pPr/>
                <a14:m>
                  <m:oMathPara xmlns:m="http://schemas.openxmlformats.org/officeDocument/2006/math">
                    <m:oMathParaPr>
                      <m:jc m:val="left"/>
                    </m:oMathParaPr>
                    <m:oMath xmlns:m="http://schemas.openxmlformats.org/officeDocument/2006/math">
                      <m:r>
                        <a:rPr lang="en-CA" sz="2400" b="0" i="1" smtClean="0">
                          <a:latin typeface="Cambria Math" panose="02040503050406030204" pitchFamily="18" charset="0"/>
                        </a:rPr>
                        <m:t>=</m:t>
                      </m:r>
                      <m:r>
                        <a:rPr lang="en-CA" sz="2400" b="0" i="1" smtClean="0">
                          <a:latin typeface="Cambria Math" panose="02040503050406030204" pitchFamily="18" charset="0"/>
                        </a:rPr>
                        <m:t>𝑎</m:t>
                      </m:r>
                      <m:r>
                        <a:rPr lang="en-CA" sz="2400" b="0" i="1" smtClean="0">
                          <a:latin typeface="Cambria Math" panose="02040503050406030204" pitchFamily="18" charset="0"/>
                        </a:rPr>
                        <m:t>−</m:t>
                      </m:r>
                      <m:r>
                        <a:rPr lang="en-CA" sz="2400" b="0" i="1" smtClean="0">
                          <a:latin typeface="Cambria Math" panose="02040503050406030204" pitchFamily="18" charset="0"/>
                        </a:rPr>
                        <m:t>𝑦</m:t>
                      </m:r>
                    </m:oMath>
                  </m:oMathPara>
                </a14:m>
                <a:endParaRPr lang="en-US" sz="2400" dirty="0"/>
              </a:p>
            </p:txBody>
          </p:sp>
        </mc:Choice>
        <mc:Fallback xmlns="">
          <p:sp>
            <p:nvSpPr>
              <p:cNvPr id="17" name="TextBox 16">
                <a:extLst>
                  <a:ext uri="{FF2B5EF4-FFF2-40B4-BE49-F238E27FC236}">
                    <a16:creationId xmlns:a16="http://schemas.microsoft.com/office/drawing/2014/main" id="{288D2532-D941-B5C7-2DFC-0EBE8A24C280}"/>
                  </a:ext>
                </a:extLst>
              </p:cNvPr>
              <p:cNvSpPr txBox="1">
                <a:spLocks noRot="1" noChangeAspect="1" noMove="1" noResize="1" noEditPoints="1" noAdjustHandles="1" noChangeArrowheads="1" noChangeShapeType="1" noTextEdit="1"/>
              </p:cNvSpPr>
              <p:nvPr/>
            </p:nvSpPr>
            <p:spPr>
              <a:xfrm>
                <a:off x="3099103" y="4156988"/>
                <a:ext cx="3930628" cy="1787862"/>
              </a:xfrm>
              <a:prstGeom prst="rect">
                <a:avLst/>
              </a:prstGeom>
              <a:blipFill>
                <a:blip r:embed="rId5"/>
                <a:stretch>
                  <a:fillRect l="-1608" t="-1399" r="-1286" b="-3497"/>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24EB120-75D9-1D23-1546-ED34B61CF979}"/>
                  </a:ext>
                </a:extLst>
              </p:cNvPr>
              <p:cNvSpPr txBox="1"/>
              <p:nvPr/>
            </p:nvSpPr>
            <p:spPr>
              <a:xfrm>
                <a:off x="634482" y="4540407"/>
                <a:ext cx="2139047" cy="523220"/>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𝑑𝑤</m:t>
                      </m:r>
                      <m:r>
                        <a:rPr lang="en-CA" sz="2800" b="0" i="1" smtClean="0">
                          <a:latin typeface="Cambria Math" panose="02040503050406030204" pitchFamily="18" charset="0"/>
                        </a:rPr>
                        <m:t>=</m:t>
                      </m:r>
                      <m:r>
                        <a:rPr lang="en-CA" sz="2800" b="0" i="1" smtClean="0">
                          <a:latin typeface="Cambria Math" panose="02040503050406030204" pitchFamily="18" charset="0"/>
                        </a:rPr>
                        <m:t>𝑑𝑧</m:t>
                      </m:r>
                      <m:r>
                        <a:rPr lang="en-CA" sz="2800" b="0" i="1" smtClean="0">
                          <a:latin typeface="Cambria Math" panose="02040503050406030204" pitchFamily="18" charset="0"/>
                        </a:rPr>
                        <m:t>∗</m:t>
                      </m:r>
                      <m:r>
                        <a:rPr lang="en-CA" sz="2800" b="0" i="1" smtClean="0">
                          <a:latin typeface="Cambria Math" panose="02040503050406030204" pitchFamily="18" charset="0"/>
                        </a:rPr>
                        <m:t>𝑥</m:t>
                      </m:r>
                    </m:oMath>
                  </m:oMathPara>
                </a14:m>
                <a:endParaRPr lang="en-US" sz="2800" dirty="0"/>
              </a:p>
            </p:txBody>
          </p:sp>
        </mc:Choice>
        <mc:Fallback xmlns="">
          <p:sp>
            <p:nvSpPr>
              <p:cNvPr id="19" name="TextBox 18">
                <a:extLst>
                  <a:ext uri="{FF2B5EF4-FFF2-40B4-BE49-F238E27FC236}">
                    <a16:creationId xmlns:a16="http://schemas.microsoft.com/office/drawing/2014/main" id="{524EB120-75D9-1D23-1546-ED34B61CF979}"/>
                  </a:ext>
                </a:extLst>
              </p:cNvPr>
              <p:cNvSpPr txBox="1">
                <a:spLocks noRot="1" noChangeAspect="1" noMove="1" noResize="1" noEditPoints="1" noAdjustHandles="1" noChangeArrowheads="1" noChangeShapeType="1" noTextEdit="1"/>
              </p:cNvSpPr>
              <p:nvPr/>
            </p:nvSpPr>
            <p:spPr>
              <a:xfrm>
                <a:off x="634482" y="4540407"/>
                <a:ext cx="2139047" cy="523220"/>
              </a:xfrm>
              <a:prstGeom prst="rect">
                <a:avLst/>
              </a:prstGeom>
              <a:blipFill>
                <a:blip r:embed="rId7"/>
                <a:stretch>
                  <a:fillRect/>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8A7CE67C-6B45-767E-4BFB-150ACD0664BF}"/>
                  </a:ext>
                </a:extLst>
              </p:cNvPr>
              <p:cNvSpPr txBox="1"/>
              <p:nvPr/>
            </p:nvSpPr>
            <p:spPr>
              <a:xfrm>
                <a:off x="634482" y="5180781"/>
                <a:ext cx="1531573" cy="523220"/>
              </a:xfrm>
              <a:prstGeom prst="rect">
                <a:avLst/>
              </a:prstGeom>
              <a:noFill/>
              <a:ln>
                <a:solidFill>
                  <a:srgbClr val="FF0000"/>
                </a:solidFill>
              </a:ln>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𝑑𝑏</m:t>
                      </m:r>
                      <m:r>
                        <a:rPr lang="en-CA" sz="2800" b="0" i="1" smtClean="0">
                          <a:latin typeface="Cambria Math" panose="02040503050406030204" pitchFamily="18" charset="0"/>
                        </a:rPr>
                        <m:t>=</m:t>
                      </m:r>
                      <m:r>
                        <a:rPr lang="en-CA" sz="2800" b="0" i="1" smtClean="0">
                          <a:latin typeface="Cambria Math" panose="02040503050406030204" pitchFamily="18" charset="0"/>
                        </a:rPr>
                        <m:t>𝑑𝑧</m:t>
                      </m:r>
                    </m:oMath>
                  </m:oMathPara>
                </a14:m>
                <a:endParaRPr lang="en-US" sz="2800" dirty="0"/>
              </a:p>
            </p:txBody>
          </p:sp>
        </mc:Choice>
        <mc:Fallback xmlns="">
          <p:sp>
            <p:nvSpPr>
              <p:cNvPr id="20" name="TextBox 19">
                <a:extLst>
                  <a:ext uri="{FF2B5EF4-FFF2-40B4-BE49-F238E27FC236}">
                    <a16:creationId xmlns:a16="http://schemas.microsoft.com/office/drawing/2014/main" id="{8A7CE67C-6B45-767E-4BFB-150ACD0664BF}"/>
                  </a:ext>
                </a:extLst>
              </p:cNvPr>
              <p:cNvSpPr txBox="1">
                <a:spLocks noRot="1" noChangeAspect="1" noMove="1" noResize="1" noEditPoints="1" noAdjustHandles="1" noChangeArrowheads="1" noChangeShapeType="1" noTextEdit="1"/>
              </p:cNvSpPr>
              <p:nvPr/>
            </p:nvSpPr>
            <p:spPr>
              <a:xfrm>
                <a:off x="634482" y="5180781"/>
                <a:ext cx="1531573" cy="523220"/>
              </a:xfrm>
              <a:prstGeom prst="rect">
                <a:avLst/>
              </a:prstGeom>
              <a:blipFill>
                <a:blip r:embed="rId8"/>
                <a:stretch>
                  <a:fillRect/>
                </a:stretch>
              </a:blipFill>
              <a:ln>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4106147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F0882-294B-B25D-B6BF-845438A228C9}"/>
              </a:ext>
            </a:extLst>
          </p:cNvPr>
          <p:cNvSpPr>
            <a:spLocks noGrp="1"/>
          </p:cNvSpPr>
          <p:nvPr>
            <p:ph type="title"/>
          </p:nvPr>
        </p:nvSpPr>
        <p:spPr/>
        <p:txBody>
          <a:bodyPr/>
          <a:lstStyle/>
          <a:p>
            <a:r>
              <a:rPr lang="en-US" dirty="0"/>
              <a:t>Neural Network gradients</a:t>
            </a:r>
          </a:p>
        </p:txBody>
      </p:sp>
      <p:pic>
        <p:nvPicPr>
          <p:cNvPr id="5" name="Content Placeholder 4" descr="Diagram&#10;&#10;Description automatically generated">
            <a:extLst>
              <a:ext uri="{FF2B5EF4-FFF2-40B4-BE49-F238E27FC236}">
                <a16:creationId xmlns:a16="http://schemas.microsoft.com/office/drawing/2014/main" id="{DFAD9B41-909A-0ADA-A9F2-A1EBA552251A}"/>
              </a:ext>
            </a:extLst>
          </p:cNvPr>
          <p:cNvPicPr>
            <a:picLocks noGrp="1" noChangeAspect="1"/>
          </p:cNvPicPr>
          <p:nvPr>
            <p:ph idx="1"/>
          </p:nvPr>
        </p:nvPicPr>
        <p:blipFill>
          <a:blip r:embed="rId2"/>
          <a:stretch>
            <a:fillRect/>
          </a:stretch>
        </p:blipFill>
        <p:spPr>
          <a:xfrm>
            <a:off x="0" y="1457653"/>
            <a:ext cx="12192000" cy="2133600"/>
          </a:xfrm>
        </p:spPr>
      </p:pic>
      <p:pic>
        <p:nvPicPr>
          <p:cNvPr id="7" name="Picture 6">
            <a:extLst>
              <a:ext uri="{FF2B5EF4-FFF2-40B4-BE49-F238E27FC236}">
                <a16:creationId xmlns:a16="http://schemas.microsoft.com/office/drawing/2014/main" id="{E4E9A1B6-9811-2E4B-D15C-3E289E947207}"/>
              </a:ext>
            </a:extLst>
          </p:cNvPr>
          <p:cNvPicPr>
            <a:picLocks noChangeAspect="1"/>
          </p:cNvPicPr>
          <p:nvPr/>
        </p:nvPicPr>
        <p:blipFill>
          <a:blip r:embed="rId3"/>
          <a:stretch>
            <a:fillRect/>
          </a:stretch>
        </p:blipFill>
        <p:spPr>
          <a:xfrm>
            <a:off x="4500335" y="1438992"/>
            <a:ext cx="317500" cy="3429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4005554-265A-0F84-315B-A28B9FE4282C}"/>
                  </a:ext>
                </a:extLst>
              </p:cNvPr>
              <p:cNvSpPr txBox="1"/>
              <p:nvPr/>
            </p:nvSpPr>
            <p:spPr>
              <a:xfrm>
                <a:off x="6096000" y="3809623"/>
                <a:ext cx="2481192"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𝑧</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r>
                        <a:rPr lang="en-CA" sz="2800" b="0" i="1" smtClean="0">
                          <a:latin typeface="Cambria Math" panose="02040503050406030204" pitchFamily="18" charset="0"/>
                        </a:rPr>
                        <m:t>𝑦</m:t>
                      </m:r>
                    </m:oMath>
                  </m:oMathPara>
                </a14:m>
                <a:endParaRPr lang="en-US" sz="2800" dirty="0"/>
              </a:p>
            </p:txBody>
          </p:sp>
        </mc:Choice>
        <mc:Fallback xmlns="">
          <p:sp>
            <p:nvSpPr>
              <p:cNvPr id="8" name="TextBox 7">
                <a:extLst>
                  <a:ext uri="{FF2B5EF4-FFF2-40B4-BE49-F238E27FC236}">
                    <a16:creationId xmlns:a16="http://schemas.microsoft.com/office/drawing/2014/main" id="{B4005554-265A-0F84-315B-A28B9FE4282C}"/>
                  </a:ext>
                </a:extLst>
              </p:cNvPr>
              <p:cNvSpPr txBox="1">
                <a:spLocks noRot="1" noChangeAspect="1" noMove="1" noResize="1" noEditPoints="1" noAdjustHandles="1" noChangeArrowheads="1" noChangeShapeType="1" noTextEdit="1"/>
              </p:cNvSpPr>
              <p:nvPr/>
            </p:nvSpPr>
            <p:spPr>
              <a:xfrm>
                <a:off x="6096000" y="3809623"/>
                <a:ext cx="2481192" cy="449290"/>
              </a:xfrm>
              <a:prstGeom prst="rect">
                <a:avLst/>
              </a:prstGeom>
              <a:blipFill>
                <a:blip r:embed="rId4"/>
                <a:stretch>
                  <a:fillRect l="-3571" t="-5556" r="-2551" b="-222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45AE4D-4D72-6475-1277-85315E54A8A7}"/>
                  </a:ext>
                </a:extLst>
              </p:cNvPr>
              <p:cNvSpPr txBox="1"/>
              <p:nvPr/>
            </p:nvSpPr>
            <p:spPr>
              <a:xfrm>
                <a:off x="6096000" y="4491228"/>
                <a:ext cx="2851550"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𝑤</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r>
                        <m:rPr>
                          <m:sty m:val="p"/>
                        </m:rPr>
                        <a:rPr lang="en-CA" sz="2800">
                          <a:latin typeface="Cambria Math" panose="02040503050406030204" pitchFamily="18" charset="0"/>
                        </a:rPr>
                        <m:t>d</m:t>
                      </m:r>
                      <m:sSup>
                        <m:sSupPr>
                          <m:ctrlPr>
                            <a:rPr lang="en-CA" sz="2800" i="1">
                              <a:latin typeface="Cambria Math" panose="02040503050406030204" pitchFamily="18" charset="0"/>
                            </a:rPr>
                          </m:ctrlPr>
                        </m:sSupPr>
                        <m:e>
                          <m:r>
                            <a:rPr lang="en-CA" sz="2800" i="1">
                              <a:latin typeface="Cambria Math" panose="02040503050406030204" pitchFamily="18" charset="0"/>
                            </a:rPr>
                            <m:t>𝑧</m:t>
                          </m:r>
                        </m:e>
                        <m:sup>
                          <m:r>
                            <a:rPr lang="en-CA" sz="2800" i="1">
                              <a:latin typeface="Cambria Math" panose="02040503050406030204" pitchFamily="18" charset="0"/>
                            </a:rPr>
                            <m:t>[2]</m:t>
                          </m:r>
                        </m:sup>
                      </m:sSup>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𝑎</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1</m:t>
                              </m:r>
                            </m:e>
                          </m:d>
                          <m:r>
                            <a:rPr lang="en-CA" sz="2800" b="0" i="1" smtClean="0">
                              <a:latin typeface="Cambria Math" panose="02040503050406030204" pitchFamily="18" charset="0"/>
                            </a:rPr>
                            <m:t>𝑇</m:t>
                          </m:r>
                        </m:sup>
                      </m:sSup>
                    </m:oMath>
                  </m:oMathPara>
                </a14:m>
                <a:endParaRPr lang="en-US" sz="2800" dirty="0"/>
              </a:p>
            </p:txBody>
          </p:sp>
        </mc:Choice>
        <mc:Fallback xmlns="">
          <p:sp>
            <p:nvSpPr>
              <p:cNvPr id="9" name="TextBox 8">
                <a:extLst>
                  <a:ext uri="{FF2B5EF4-FFF2-40B4-BE49-F238E27FC236}">
                    <a16:creationId xmlns:a16="http://schemas.microsoft.com/office/drawing/2014/main" id="{5245AE4D-4D72-6475-1277-85315E54A8A7}"/>
                  </a:ext>
                </a:extLst>
              </p:cNvPr>
              <p:cNvSpPr txBox="1">
                <a:spLocks noRot="1" noChangeAspect="1" noMove="1" noResize="1" noEditPoints="1" noAdjustHandles="1" noChangeArrowheads="1" noChangeShapeType="1" noTextEdit="1"/>
              </p:cNvSpPr>
              <p:nvPr/>
            </p:nvSpPr>
            <p:spPr>
              <a:xfrm>
                <a:off x="6096000" y="4491228"/>
                <a:ext cx="2851550" cy="460575"/>
              </a:xfrm>
              <a:prstGeom prst="rect">
                <a:avLst/>
              </a:prstGeom>
              <a:blipFill>
                <a:blip r:embed="rId5"/>
                <a:stretch>
                  <a:fillRect l="-2667" r="-444"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F9D2D03-1854-AA38-8378-B9D3223D7CF0}"/>
                  </a:ext>
                </a:extLst>
              </p:cNvPr>
              <p:cNvSpPr txBox="1"/>
              <p:nvPr/>
            </p:nvSpPr>
            <p:spPr>
              <a:xfrm>
                <a:off x="6096000" y="5140698"/>
                <a:ext cx="2052037"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𝑏</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𝑑𝑧</m:t>
                          </m:r>
                        </m:e>
                        <m:sup>
                          <m:r>
                            <a:rPr lang="en-CA" sz="2800" b="0" i="1" smtClean="0">
                              <a:latin typeface="Cambria Math" panose="02040503050406030204" pitchFamily="18" charset="0"/>
                            </a:rPr>
                            <m:t>[2]</m:t>
                          </m:r>
                        </m:sup>
                      </m:sSup>
                    </m:oMath>
                  </m:oMathPara>
                </a14:m>
                <a:endParaRPr lang="en-US" sz="2800" dirty="0"/>
              </a:p>
            </p:txBody>
          </p:sp>
        </mc:Choice>
        <mc:Fallback xmlns="">
          <p:sp>
            <p:nvSpPr>
              <p:cNvPr id="10" name="TextBox 9">
                <a:extLst>
                  <a:ext uri="{FF2B5EF4-FFF2-40B4-BE49-F238E27FC236}">
                    <a16:creationId xmlns:a16="http://schemas.microsoft.com/office/drawing/2014/main" id="{BF9D2D03-1854-AA38-8378-B9D3223D7CF0}"/>
                  </a:ext>
                </a:extLst>
              </p:cNvPr>
              <p:cNvSpPr txBox="1">
                <a:spLocks noRot="1" noChangeAspect="1" noMove="1" noResize="1" noEditPoints="1" noAdjustHandles="1" noChangeArrowheads="1" noChangeShapeType="1" noTextEdit="1"/>
              </p:cNvSpPr>
              <p:nvPr/>
            </p:nvSpPr>
            <p:spPr>
              <a:xfrm>
                <a:off x="6096000" y="5140698"/>
                <a:ext cx="2052037" cy="449290"/>
              </a:xfrm>
              <a:prstGeom prst="rect">
                <a:avLst/>
              </a:prstGeom>
              <a:blipFill>
                <a:blip r:embed="rId6"/>
                <a:stretch>
                  <a:fillRect l="-4321" t="-2703" r="-3086"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42B57E6-ABC5-E3A9-5A7E-C5C3421B5957}"/>
                  </a:ext>
                </a:extLst>
              </p:cNvPr>
              <p:cNvSpPr txBox="1"/>
              <p:nvPr/>
            </p:nvSpPr>
            <p:spPr>
              <a:xfrm>
                <a:off x="762002" y="3617070"/>
                <a:ext cx="4793107" cy="4895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highlight>
                            <a:srgbClr val="FFFF00"/>
                          </a:highlight>
                          <a:latin typeface="Cambria Math" panose="02040503050406030204" pitchFamily="18" charset="0"/>
                        </a:rPr>
                        <m:t>d</m:t>
                      </m:r>
                      <m:sSup>
                        <m:sSupPr>
                          <m:ctrlPr>
                            <a:rPr lang="en-CA" sz="2800" b="0" i="1" smtClean="0">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𝑧</m:t>
                          </m:r>
                        </m:e>
                        <m:sup>
                          <m:r>
                            <a:rPr lang="en-CA" sz="2800" b="0" i="1" smtClean="0">
                              <a:highlight>
                                <a:srgbClr val="FFFF00"/>
                              </a:highlight>
                              <a:latin typeface="Cambria Math" panose="02040503050406030204" pitchFamily="18" charset="0"/>
                            </a:rPr>
                            <m:t>[1]</m:t>
                          </m:r>
                        </m:sup>
                      </m:sSup>
                      <m:r>
                        <a:rPr lang="en-CA" sz="2800" b="0" i="1" smtClean="0">
                          <a:highlight>
                            <a:srgbClr val="FFFF00"/>
                          </a:highlight>
                          <a:latin typeface="Cambria Math" panose="02040503050406030204" pitchFamily="18" charset="0"/>
                        </a:rPr>
                        <m:t>=</m:t>
                      </m:r>
                      <m:sSup>
                        <m:sSupPr>
                          <m:ctrlPr>
                            <a:rPr lang="en-CA" sz="2800" b="0" i="1" smtClean="0">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𝑤</m:t>
                          </m:r>
                        </m:e>
                        <m:sup>
                          <m:d>
                            <m:dPr>
                              <m:begChr m:val="["/>
                              <m:endChr m:val="]"/>
                              <m:ctrlPr>
                                <a:rPr lang="en-CA" sz="2800" b="0" i="1" smtClean="0">
                                  <a:highlight>
                                    <a:srgbClr val="FFFF00"/>
                                  </a:highlight>
                                  <a:latin typeface="Cambria Math" panose="02040503050406030204" pitchFamily="18" charset="0"/>
                                </a:rPr>
                              </m:ctrlPr>
                            </m:dPr>
                            <m:e>
                              <m:r>
                                <a:rPr lang="en-CA" sz="2800" b="0" i="1" smtClean="0">
                                  <a:highlight>
                                    <a:srgbClr val="FFFF00"/>
                                  </a:highlight>
                                  <a:latin typeface="Cambria Math" panose="02040503050406030204" pitchFamily="18" charset="0"/>
                                </a:rPr>
                                <m:t>2</m:t>
                              </m:r>
                            </m:e>
                          </m:d>
                          <m:r>
                            <a:rPr lang="en-CA" sz="2800" b="0" i="1" smtClean="0">
                              <a:highlight>
                                <a:srgbClr val="FFFF00"/>
                              </a:highlight>
                              <a:latin typeface="Cambria Math" panose="02040503050406030204" pitchFamily="18" charset="0"/>
                            </a:rPr>
                            <m:t>𝑇</m:t>
                          </m:r>
                        </m:sup>
                      </m:sSup>
                      <m:r>
                        <a:rPr lang="en-CA" sz="2800" b="0" i="1" smtClean="0">
                          <a:highlight>
                            <a:srgbClr val="FFFF00"/>
                          </a:highlight>
                          <a:latin typeface="Cambria Math" panose="02040503050406030204" pitchFamily="18" charset="0"/>
                        </a:rPr>
                        <m:t>𝑑</m:t>
                      </m:r>
                      <m:sSup>
                        <m:sSupPr>
                          <m:ctrlPr>
                            <a:rPr lang="en-CA" sz="2800" i="1">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𝑧</m:t>
                          </m:r>
                        </m:e>
                        <m:sup>
                          <m:d>
                            <m:dPr>
                              <m:begChr m:val="["/>
                              <m:endChr m:val="]"/>
                              <m:ctrlPr>
                                <a:rPr lang="en-CA" sz="2800" i="1">
                                  <a:highlight>
                                    <a:srgbClr val="FFFF00"/>
                                  </a:highlight>
                                  <a:latin typeface="Cambria Math" panose="02040503050406030204" pitchFamily="18" charset="0"/>
                                </a:rPr>
                              </m:ctrlPr>
                            </m:dPr>
                            <m:e>
                              <m:r>
                                <a:rPr lang="en-CA" sz="2800" b="0" i="1" smtClean="0">
                                  <a:highlight>
                                    <a:srgbClr val="FFFF00"/>
                                  </a:highlight>
                                  <a:latin typeface="Cambria Math" panose="02040503050406030204" pitchFamily="18" charset="0"/>
                                </a:rPr>
                                <m:t>2</m:t>
                              </m:r>
                            </m:e>
                          </m:d>
                        </m:sup>
                      </m:sSup>
                      <m:r>
                        <a:rPr lang="en-CA" sz="2800" b="0" i="1" smtClean="0">
                          <a:highlight>
                            <a:srgbClr val="FFFF00"/>
                          </a:highlight>
                          <a:latin typeface="Cambria Math" panose="02040503050406030204" pitchFamily="18" charset="0"/>
                        </a:rPr>
                        <m:t>∗</m:t>
                      </m:r>
                      <m:sSup>
                        <m:sSupPr>
                          <m:ctrlPr>
                            <a:rPr lang="en-CA" sz="2800" b="0" i="1" smtClean="0">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𝑔</m:t>
                          </m:r>
                        </m:e>
                        <m:sup>
                          <m:sSup>
                            <m:sSupPr>
                              <m:ctrlPr>
                                <a:rPr lang="en-CA" sz="2800" b="0" i="1" smtClean="0">
                                  <a:highlight>
                                    <a:srgbClr val="FFFF00"/>
                                  </a:highlight>
                                  <a:latin typeface="Cambria Math" panose="02040503050406030204" pitchFamily="18" charset="0"/>
                                </a:rPr>
                              </m:ctrlPr>
                            </m:sSupPr>
                            <m:e>
                              <m:d>
                                <m:dPr>
                                  <m:begChr m:val="["/>
                                  <m:endChr m:val="]"/>
                                  <m:ctrlPr>
                                    <a:rPr lang="en-CA" sz="2800" b="0" i="1" smtClean="0">
                                      <a:highlight>
                                        <a:srgbClr val="FFFF00"/>
                                      </a:highlight>
                                      <a:latin typeface="Cambria Math" panose="02040503050406030204" pitchFamily="18" charset="0"/>
                                    </a:rPr>
                                  </m:ctrlPr>
                                </m:dPr>
                                <m:e>
                                  <m:r>
                                    <a:rPr lang="en-CA" sz="2800" b="0" i="1" smtClean="0">
                                      <a:highlight>
                                        <a:srgbClr val="FFFF00"/>
                                      </a:highlight>
                                      <a:latin typeface="Cambria Math" panose="02040503050406030204" pitchFamily="18" charset="0"/>
                                    </a:rPr>
                                    <m:t>1</m:t>
                                  </m:r>
                                </m:e>
                              </m:d>
                            </m:e>
                            <m:sup>
                              <m:r>
                                <a:rPr lang="en-CA" sz="2800" b="0" i="1" smtClean="0">
                                  <a:highlight>
                                    <a:srgbClr val="FFFF00"/>
                                  </a:highlight>
                                  <a:latin typeface="Cambria Math" panose="02040503050406030204" pitchFamily="18" charset="0"/>
                                </a:rPr>
                                <m:t>′</m:t>
                              </m:r>
                            </m:sup>
                          </m:sSup>
                        </m:sup>
                      </m:sSup>
                      <m:r>
                        <a:rPr lang="en-CA" sz="2800" b="0" i="1" smtClean="0">
                          <a:highlight>
                            <a:srgbClr val="FFFF00"/>
                          </a:highlight>
                          <a:latin typeface="Cambria Math" panose="02040503050406030204" pitchFamily="18" charset="0"/>
                        </a:rPr>
                        <m:t>(</m:t>
                      </m:r>
                      <m:sSup>
                        <m:sSupPr>
                          <m:ctrlPr>
                            <a:rPr lang="en-CA" sz="2800" b="0" i="1" smtClean="0">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𝑧</m:t>
                          </m:r>
                        </m:e>
                        <m:sup>
                          <m:r>
                            <a:rPr lang="en-CA" sz="2800" b="0" i="1" smtClean="0">
                              <a:highlight>
                                <a:srgbClr val="FFFF00"/>
                              </a:highlight>
                              <a:latin typeface="Cambria Math" panose="02040503050406030204" pitchFamily="18" charset="0"/>
                            </a:rPr>
                            <m:t>[1]</m:t>
                          </m:r>
                        </m:sup>
                      </m:sSup>
                      <m:r>
                        <a:rPr lang="en-CA" sz="2800" b="0" i="1" smtClean="0">
                          <a:highlight>
                            <a:srgbClr val="FFFF00"/>
                          </a:highlight>
                          <a:latin typeface="Cambria Math" panose="02040503050406030204" pitchFamily="18" charset="0"/>
                        </a:rPr>
                        <m:t>)</m:t>
                      </m:r>
                    </m:oMath>
                  </m:oMathPara>
                </a14:m>
                <a:endParaRPr lang="en-US" sz="2800" dirty="0">
                  <a:highlight>
                    <a:srgbClr val="FFFF00"/>
                  </a:highlight>
                </a:endParaRPr>
              </a:p>
            </p:txBody>
          </p:sp>
        </mc:Choice>
        <mc:Fallback xmlns="">
          <p:sp>
            <p:nvSpPr>
              <p:cNvPr id="12" name="TextBox 11">
                <a:extLst>
                  <a:ext uri="{FF2B5EF4-FFF2-40B4-BE49-F238E27FC236}">
                    <a16:creationId xmlns:a16="http://schemas.microsoft.com/office/drawing/2014/main" id="{F42B57E6-ABC5-E3A9-5A7E-C5C3421B5957}"/>
                  </a:ext>
                </a:extLst>
              </p:cNvPr>
              <p:cNvSpPr txBox="1">
                <a:spLocks noRot="1" noChangeAspect="1" noMove="1" noResize="1" noEditPoints="1" noAdjustHandles="1" noChangeArrowheads="1" noChangeShapeType="1" noTextEdit="1"/>
              </p:cNvSpPr>
              <p:nvPr/>
            </p:nvSpPr>
            <p:spPr>
              <a:xfrm>
                <a:off x="762002" y="3617070"/>
                <a:ext cx="4793107" cy="489558"/>
              </a:xfrm>
              <a:prstGeom prst="rect">
                <a:avLst/>
              </a:prstGeom>
              <a:blipFill>
                <a:blip r:embed="rId7"/>
                <a:stretch>
                  <a:fillRect l="-529" r="-1323"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F9DA3BD-ECFE-5E0D-4E1C-0E3DEADB749A}"/>
                  </a:ext>
                </a:extLst>
              </p:cNvPr>
              <p:cNvSpPr txBox="1"/>
              <p:nvPr/>
            </p:nvSpPr>
            <p:spPr>
              <a:xfrm>
                <a:off x="9128367" y="3675166"/>
                <a:ext cx="2327563" cy="1410707"/>
              </a:xfrm>
              <a:prstGeom prst="rect">
                <a:avLst/>
              </a:prstGeom>
              <a:noFill/>
              <a:ln>
                <a:solidFill>
                  <a:srgbClr val="FF0000"/>
                </a:solid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400" b="0" i="1" smtClean="0">
                          <a:latin typeface="Cambria Math" panose="02040503050406030204" pitchFamily="18" charset="0"/>
                        </a:rPr>
                        <m:t>“</m:t>
                      </m:r>
                      <m:r>
                        <a:rPr lang="en-CA" sz="2400" b="0" i="1" smtClean="0">
                          <a:latin typeface="Cambria Math" panose="02040503050406030204" pitchFamily="18" charset="0"/>
                        </a:rPr>
                        <m:t>𝑑𝑎</m:t>
                      </m:r>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𝑑</m:t>
                          </m:r>
                          <m:r>
                            <a:rPr lang="en-CA" sz="2400" i="1">
                              <a:latin typeface="Cambria Math" panose="02040503050406030204" pitchFamily="18" charset="0"/>
                              <a:ea typeface="Cambria Math" panose="02040503050406030204" pitchFamily="18" charset="0"/>
                            </a:rPr>
                            <m:t>ℒ</m:t>
                          </m:r>
                          <m:r>
                            <a:rPr lang="en-CA" sz="2400" i="1">
                              <a:latin typeface="Cambria Math" panose="02040503050406030204" pitchFamily="18" charset="0"/>
                              <a:ea typeface="Cambria Math" panose="02040503050406030204" pitchFamily="18" charset="0"/>
                            </a:rPr>
                            <m:t> </m:t>
                          </m:r>
                          <m:d>
                            <m:dPr>
                              <m:ctrlPr>
                                <a:rPr lang="en-CA" sz="2400" i="1">
                                  <a:latin typeface="Cambria Math" panose="02040503050406030204" pitchFamily="18" charset="0"/>
                                </a:rPr>
                              </m:ctrlPr>
                            </m:dPr>
                            <m:e>
                              <m:r>
                                <a:rPr lang="en-CA" sz="2400" i="1">
                                  <a:latin typeface="Cambria Math" panose="02040503050406030204" pitchFamily="18" charset="0"/>
                                </a:rPr>
                                <m:t>𝑎</m:t>
                              </m:r>
                              <m:r>
                                <a:rPr lang="en-CA" sz="2400" i="1">
                                  <a:latin typeface="Cambria Math" panose="02040503050406030204" pitchFamily="18" charset="0"/>
                                </a:rPr>
                                <m:t>,</m:t>
                              </m:r>
                              <m:r>
                                <a:rPr lang="en-CA" sz="2400" i="1">
                                  <a:latin typeface="Cambria Math" panose="02040503050406030204" pitchFamily="18" charset="0"/>
                                </a:rPr>
                                <m:t>𝑦</m:t>
                              </m:r>
                            </m:e>
                          </m:d>
                        </m:num>
                        <m:den>
                          <m:r>
                            <a:rPr lang="en-CA" sz="2400" b="0" i="1" smtClean="0">
                              <a:latin typeface="Cambria Math" panose="02040503050406030204" pitchFamily="18" charset="0"/>
                            </a:rPr>
                            <m:t>𝑑𝑎</m:t>
                          </m:r>
                        </m:den>
                      </m:f>
                    </m:oMath>
                  </m:oMathPara>
                </a14:m>
                <a:endParaRPr lang="en-US" sz="2400" dirty="0"/>
              </a:p>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𝑦</m:t>
                          </m:r>
                        </m:num>
                        <m:den>
                          <m:r>
                            <a:rPr lang="en-CA" sz="2400" i="1">
                              <a:latin typeface="Cambria Math" panose="02040503050406030204" pitchFamily="18" charset="0"/>
                            </a:rPr>
                            <m:t>𝑎</m:t>
                          </m:r>
                        </m:den>
                      </m:f>
                      <m:r>
                        <a:rPr lang="en-CA" sz="2400" i="1">
                          <a:latin typeface="Cambria Math" panose="02040503050406030204" pitchFamily="18" charset="0"/>
                        </a:rPr>
                        <m:t>+</m:t>
                      </m:r>
                      <m:f>
                        <m:fPr>
                          <m:ctrlPr>
                            <a:rPr lang="en-CA" sz="2400" i="1">
                              <a:latin typeface="Cambria Math" panose="02040503050406030204" pitchFamily="18" charset="0"/>
                            </a:rPr>
                          </m:ctrlPr>
                        </m:fPr>
                        <m:num>
                          <m:r>
                            <a:rPr lang="en-CA" sz="2400" i="1">
                              <a:latin typeface="Cambria Math" panose="02040503050406030204" pitchFamily="18" charset="0"/>
                            </a:rPr>
                            <m:t>1−</m:t>
                          </m:r>
                          <m:r>
                            <a:rPr lang="en-CA" sz="2400" i="1">
                              <a:latin typeface="Cambria Math" panose="02040503050406030204" pitchFamily="18" charset="0"/>
                            </a:rPr>
                            <m:t>𝑦</m:t>
                          </m:r>
                        </m:num>
                        <m:den>
                          <m:r>
                            <a:rPr lang="en-CA" sz="2400" i="1">
                              <a:latin typeface="Cambria Math" panose="02040503050406030204" pitchFamily="18" charset="0"/>
                            </a:rPr>
                            <m:t>1−</m:t>
                          </m:r>
                          <m:r>
                            <a:rPr lang="en-CA" sz="2400" i="1">
                              <a:latin typeface="Cambria Math" panose="02040503050406030204" pitchFamily="18" charset="0"/>
                            </a:rPr>
                            <m:t>𝑎</m:t>
                          </m:r>
                        </m:den>
                      </m:f>
                    </m:oMath>
                  </m:oMathPara>
                </a14:m>
                <a:endParaRPr lang="en-US" sz="2400" dirty="0"/>
              </a:p>
            </p:txBody>
          </p:sp>
        </mc:Choice>
        <mc:Fallback xmlns="">
          <p:sp>
            <p:nvSpPr>
              <p:cNvPr id="13" name="TextBox 12">
                <a:extLst>
                  <a:ext uri="{FF2B5EF4-FFF2-40B4-BE49-F238E27FC236}">
                    <a16:creationId xmlns:a16="http://schemas.microsoft.com/office/drawing/2014/main" id="{1F9DA3BD-ECFE-5E0D-4E1C-0E3DEADB749A}"/>
                  </a:ext>
                </a:extLst>
              </p:cNvPr>
              <p:cNvSpPr txBox="1">
                <a:spLocks noRot="1" noChangeAspect="1" noMove="1" noResize="1" noEditPoints="1" noAdjustHandles="1" noChangeArrowheads="1" noChangeShapeType="1" noTextEdit="1"/>
              </p:cNvSpPr>
              <p:nvPr/>
            </p:nvSpPr>
            <p:spPr>
              <a:xfrm>
                <a:off x="9128367" y="3675166"/>
                <a:ext cx="2327563" cy="1410707"/>
              </a:xfrm>
              <a:prstGeom prst="rect">
                <a:avLst/>
              </a:prstGeom>
              <a:blipFill>
                <a:blip r:embed="rId8"/>
                <a:stretch>
                  <a:fillRect t="-1770" b="-6195"/>
                </a:stretch>
              </a:blipFill>
              <a:ln>
                <a:solidFill>
                  <a:srgbClr val="FF0000"/>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806BA2C-D208-C629-C266-C3AC45CE7C0C}"/>
                  </a:ext>
                </a:extLst>
              </p:cNvPr>
              <p:cNvSpPr txBox="1"/>
              <p:nvPr/>
            </p:nvSpPr>
            <p:spPr>
              <a:xfrm>
                <a:off x="725966" y="4916053"/>
                <a:ext cx="2432589"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𝑤</m:t>
                          </m:r>
                        </m:e>
                        <m:sup>
                          <m:r>
                            <a:rPr lang="en-CA" sz="2800" b="0" i="1" smtClean="0">
                              <a:highlight>
                                <a:srgbClr val="FFFF00"/>
                              </a:highlight>
                              <a:latin typeface="Cambria Math" panose="02040503050406030204" pitchFamily="18" charset="0"/>
                            </a:rPr>
                            <m:t>[2]</m:t>
                          </m:r>
                        </m:sup>
                      </m:sSup>
                      <m:r>
                        <a:rPr lang="en-CA" sz="2800" b="0" i="1" smtClean="0">
                          <a:highlight>
                            <a:srgbClr val="FFFF00"/>
                          </a:highlight>
                          <a:latin typeface="Cambria Math" panose="02040503050406030204" pitchFamily="18" charset="0"/>
                        </a:rPr>
                        <m:t>  (</m:t>
                      </m:r>
                      <m:sSup>
                        <m:sSupPr>
                          <m:ctrlPr>
                            <a:rPr lang="en-US" sz="2800" i="1">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𝑛</m:t>
                          </m:r>
                        </m:e>
                        <m:sup>
                          <m:r>
                            <a:rPr lang="en-CA" sz="2800" b="0" i="1" smtClean="0">
                              <a:highlight>
                                <a:srgbClr val="FFFF00"/>
                              </a:highlight>
                              <a:latin typeface="Cambria Math" panose="02040503050406030204" pitchFamily="18" charset="0"/>
                            </a:rPr>
                            <m:t>[</m:t>
                          </m:r>
                          <m:r>
                            <a:rPr lang="en-CA" sz="2800" i="1">
                              <a:highlight>
                                <a:srgbClr val="FFFF00"/>
                              </a:highlight>
                              <a:latin typeface="Cambria Math" panose="02040503050406030204" pitchFamily="18" charset="0"/>
                            </a:rPr>
                            <m:t>2</m:t>
                          </m:r>
                          <m:r>
                            <a:rPr lang="en-CA" sz="2800" b="0" i="1" smtClean="0">
                              <a:highlight>
                                <a:srgbClr val="FFFF00"/>
                              </a:highlight>
                              <a:latin typeface="Cambria Math" panose="02040503050406030204" pitchFamily="18" charset="0"/>
                            </a:rPr>
                            <m:t>]</m:t>
                          </m:r>
                        </m:sup>
                      </m:sSup>
                      <m:r>
                        <a:rPr lang="en-CA" sz="2800" b="0" i="1" smtClean="0">
                          <a:highlight>
                            <a:srgbClr val="FFFF00"/>
                          </a:highlight>
                          <a:latin typeface="Cambria Math" panose="02040503050406030204" pitchFamily="18" charset="0"/>
                        </a:rPr>
                        <m:t>,</m:t>
                      </m:r>
                      <m:sSup>
                        <m:sSupPr>
                          <m:ctrlPr>
                            <a:rPr lang="en-US" sz="2800" i="1">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𝑛</m:t>
                          </m:r>
                        </m:e>
                        <m:sup>
                          <m:r>
                            <a:rPr lang="en-CA" sz="2800" b="0" i="1" smtClean="0">
                              <a:highlight>
                                <a:srgbClr val="FFFF00"/>
                              </a:highlight>
                              <a:latin typeface="Cambria Math" panose="02040503050406030204" pitchFamily="18" charset="0"/>
                            </a:rPr>
                            <m:t>[1]</m:t>
                          </m:r>
                        </m:sup>
                      </m:sSup>
                      <m:r>
                        <a:rPr lang="en-CA" sz="2800" b="0" i="1" smtClean="0">
                          <a:highlight>
                            <a:srgbClr val="FFFF00"/>
                          </a:highlight>
                          <a:latin typeface="Cambria Math" panose="02040503050406030204" pitchFamily="18" charset="0"/>
                        </a:rPr>
                        <m:t>)</m:t>
                      </m:r>
                    </m:oMath>
                  </m:oMathPara>
                </a14:m>
                <a:endParaRPr lang="en-US" sz="2800" dirty="0">
                  <a:highlight>
                    <a:srgbClr val="FFFF00"/>
                  </a:highlight>
                </a:endParaRPr>
              </a:p>
            </p:txBody>
          </p:sp>
        </mc:Choice>
        <mc:Fallback xmlns="">
          <p:sp>
            <p:nvSpPr>
              <p:cNvPr id="14" name="TextBox 13">
                <a:extLst>
                  <a:ext uri="{FF2B5EF4-FFF2-40B4-BE49-F238E27FC236}">
                    <a16:creationId xmlns:a16="http://schemas.microsoft.com/office/drawing/2014/main" id="{4806BA2C-D208-C629-C266-C3AC45CE7C0C}"/>
                  </a:ext>
                </a:extLst>
              </p:cNvPr>
              <p:cNvSpPr txBox="1">
                <a:spLocks noRot="1" noChangeAspect="1" noMove="1" noResize="1" noEditPoints="1" noAdjustHandles="1" noChangeArrowheads="1" noChangeShapeType="1" noTextEdit="1"/>
              </p:cNvSpPr>
              <p:nvPr/>
            </p:nvSpPr>
            <p:spPr>
              <a:xfrm>
                <a:off x="725966" y="4916053"/>
                <a:ext cx="2432589" cy="449290"/>
              </a:xfrm>
              <a:prstGeom prst="rect">
                <a:avLst/>
              </a:prstGeom>
              <a:blipFill>
                <a:blip r:embed="rId9"/>
                <a:stretch>
                  <a:fillRect l="-1563" t="-2703" r="-4688" b="-351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E8E80FE-0507-1741-DD8A-D36B1C47ADF9}"/>
                  </a:ext>
                </a:extLst>
              </p:cNvPr>
              <p:cNvSpPr txBox="1"/>
              <p:nvPr/>
            </p:nvSpPr>
            <p:spPr>
              <a:xfrm>
                <a:off x="762002" y="5583677"/>
                <a:ext cx="1973554"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𝑧</m:t>
                          </m:r>
                        </m:e>
                        <m:sup>
                          <m:r>
                            <a:rPr lang="en-CA" sz="2800" b="0" i="1" smtClean="0">
                              <a:highlight>
                                <a:srgbClr val="FFFF00"/>
                              </a:highlight>
                              <a:latin typeface="Cambria Math" panose="02040503050406030204" pitchFamily="18" charset="0"/>
                            </a:rPr>
                            <m:t>[2]</m:t>
                          </m:r>
                        </m:sup>
                      </m:sSup>
                      <m:r>
                        <a:rPr lang="en-CA" sz="2800" b="0" i="1" smtClean="0">
                          <a:highlight>
                            <a:srgbClr val="FFFF00"/>
                          </a:highlight>
                          <a:latin typeface="Cambria Math" panose="02040503050406030204" pitchFamily="18" charset="0"/>
                        </a:rPr>
                        <m:t>  (</m:t>
                      </m:r>
                      <m:sSup>
                        <m:sSupPr>
                          <m:ctrlPr>
                            <a:rPr lang="en-US" sz="2800" i="1">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𝑛</m:t>
                          </m:r>
                        </m:e>
                        <m:sup>
                          <m:d>
                            <m:dPr>
                              <m:begChr m:val="["/>
                              <m:endChr m:val="]"/>
                              <m:ctrlPr>
                                <a:rPr lang="en-CA" sz="2800" b="0" i="1" smtClean="0">
                                  <a:highlight>
                                    <a:srgbClr val="FFFF00"/>
                                  </a:highlight>
                                  <a:latin typeface="Cambria Math" panose="02040503050406030204" pitchFamily="18" charset="0"/>
                                </a:rPr>
                              </m:ctrlPr>
                            </m:dPr>
                            <m:e>
                              <m:r>
                                <a:rPr lang="en-CA" sz="2800" i="1">
                                  <a:highlight>
                                    <a:srgbClr val="FFFF00"/>
                                  </a:highlight>
                                  <a:latin typeface="Cambria Math" panose="02040503050406030204" pitchFamily="18" charset="0"/>
                                </a:rPr>
                                <m:t>2</m:t>
                              </m:r>
                            </m:e>
                          </m:d>
                        </m:sup>
                      </m:sSup>
                      <m:r>
                        <a:rPr lang="en-CA" sz="2800" b="0" i="1" smtClean="0">
                          <a:highlight>
                            <a:srgbClr val="FFFF00"/>
                          </a:highlight>
                          <a:latin typeface="Cambria Math" panose="02040503050406030204" pitchFamily="18" charset="0"/>
                        </a:rPr>
                        <m:t>,1)</m:t>
                      </m:r>
                    </m:oMath>
                  </m:oMathPara>
                </a14:m>
                <a:endParaRPr lang="en-US" sz="2800" dirty="0">
                  <a:highlight>
                    <a:srgbClr val="FFFF00"/>
                  </a:highlight>
                </a:endParaRPr>
              </a:p>
            </p:txBody>
          </p:sp>
        </mc:Choice>
        <mc:Fallback xmlns="">
          <p:sp>
            <p:nvSpPr>
              <p:cNvPr id="15" name="TextBox 14">
                <a:extLst>
                  <a:ext uri="{FF2B5EF4-FFF2-40B4-BE49-F238E27FC236}">
                    <a16:creationId xmlns:a16="http://schemas.microsoft.com/office/drawing/2014/main" id="{2E8E80FE-0507-1741-DD8A-D36B1C47ADF9}"/>
                  </a:ext>
                </a:extLst>
              </p:cNvPr>
              <p:cNvSpPr txBox="1">
                <a:spLocks noRot="1" noChangeAspect="1" noMove="1" noResize="1" noEditPoints="1" noAdjustHandles="1" noChangeArrowheads="1" noChangeShapeType="1" noTextEdit="1"/>
              </p:cNvSpPr>
              <p:nvPr/>
            </p:nvSpPr>
            <p:spPr>
              <a:xfrm>
                <a:off x="762002" y="5583677"/>
                <a:ext cx="1973554" cy="460575"/>
              </a:xfrm>
              <a:prstGeom prst="rect">
                <a:avLst/>
              </a:prstGeom>
              <a:blipFill>
                <a:blip r:embed="rId10"/>
                <a:stretch>
                  <a:fillRect l="-1923" r="-5769" b="-342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18274BB-3ECE-2EDD-834A-B3DA0E77DEE6}"/>
                  </a:ext>
                </a:extLst>
              </p:cNvPr>
              <p:cNvSpPr txBox="1"/>
              <p:nvPr/>
            </p:nvSpPr>
            <p:spPr>
              <a:xfrm>
                <a:off x="762002" y="6268230"/>
                <a:ext cx="1757276"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highlight>
                                <a:srgbClr val="FFFF00"/>
                              </a:highlight>
                              <a:latin typeface="Cambria Math" panose="02040503050406030204" pitchFamily="18" charset="0"/>
                            </a:rPr>
                          </m:ctrlPr>
                        </m:sSupPr>
                        <m:e>
                          <m:r>
                            <a:rPr lang="en-CA" sz="2800" b="0" i="1" smtClean="0">
                              <a:highlight>
                                <a:srgbClr val="FFFF00"/>
                              </a:highlight>
                              <a:latin typeface="Cambria Math" panose="02040503050406030204" pitchFamily="18" charset="0"/>
                            </a:rPr>
                            <m:t>𝑑𝑧</m:t>
                          </m:r>
                        </m:e>
                        <m:sup>
                          <m:r>
                            <a:rPr lang="en-CA" sz="2800" b="0" i="1" smtClean="0">
                              <a:highlight>
                                <a:srgbClr val="FFFF00"/>
                              </a:highlight>
                              <a:latin typeface="Cambria Math" panose="02040503050406030204" pitchFamily="18" charset="0"/>
                            </a:rPr>
                            <m:t>[2]</m:t>
                          </m:r>
                        </m:sup>
                      </m:sSup>
                      <m:r>
                        <a:rPr lang="en-CA" sz="2800" b="0" i="1" smtClean="0">
                          <a:highlight>
                            <a:srgbClr val="FFFF00"/>
                          </a:highlight>
                          <a:latin typeface="Cambria Math" panose="02040503050406030204" pitchFamily="18" charset="0"/>
                        </a:rPr>
                        <m:t>  (1,1)</m:t>
                      </m:r>
                    </m:oMath>
                  </m:oMathPara>
                </a14:m>
                <a:endParaRPr lang="en-US" sz="2800" dirty="0">
                  <a:highlight>
                    <a:srgbClr val="FFFF00"/>
                  </a:highlight>
                </a:endParaRPr>
              </a:p>
            </p:txBody>
          </p:sp>
        </mc:Choice>
        <mc:Fallback xmlns="">
          <p:sp>
            <p:nvSpPr>
              <p:cNvPr id="16" name="TextBox 15">
                <a:extLst>
                  <a:ext uri="{FF2B5EF4-FFF2-40B4-BE49-F238E27FC236}">
                    <a16:creationId xmlns:a16="http://schemas.microsoft.com/office/drawing/2014/main" id="{918274BB-3ECE-2EDD-834A-B3DA0E77DEE6}"/>
                  </a:ext>
                </a:extLst>
              </p:cNvPr>
              <p:cNvSpPr txBox="1">
                <a:spLocks noRot="1" noChangeAspect="1" noMove="1" noResize="1" noEditPoints="1" noAdjustHandles="1" noChangeArrowheads="1" noChangeShapeType="1" noTextEdit="1"/>
              </p:cNvSpPr>
              <p:nvPr/>
            </p:nvSpPr>
            <p:spPr>
              <a:xfrm>
                <a:off x="762002" y="6268230"/>
                <a:ext cx="1757276" cy="449290"/>
              </a:xfrm>
              <a:prstGeom prst="rect">
                <a:avLst/>
              </a:prstGeom>
              <a:blipFill>
                <a:blip r:embed="rId11"/>
                <a:stretch>
                  <a:fillRect l="-5036" t="-2778" r="-6475" b="-36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DB76B748-0EA7-53E7-2649-EAE003EE81E7}"/>
                  </a:ext>
                </a:extLst>
              </p:cNvPr>
              <p:cNvSpPr txBox="1"/>
              <p:nvPr/>
            </p:nvSpPr>
            <p:spPr>
              <a:xfrm>
                <a:off x="584068" y="4278990"/>
                <a:ext cx="5148974" cy="424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m:t>
                          </m:r>
                          <m:r>
                            <a:rPr lang="en-CA" sz="2400" b="0" i="1" smtClean="0">
                              <a:latin typeface="Cambria Math" panose="02040503050406030204" pitchFamily="18" charset="0"/>
                            </a:rPr>
                            <m:t>𝑛</m:t>
                          </m:r>
                        </m:e>
                        <m:sup>
                          <m:r>
                            <a:rPr lang="en-CA" sz="2400" b="0" i="1" smtClean="0">
                              <a:latin typeface="Cambria Math" panose="02040503050406030204" pitchFamily="18" charset="0"/>
                            </a:rPr>
                            <m:t>[1</m:t>
                          </m:r>
                        </m:sup>
                      </m:sSup>
                      <m:r>
                        <a:rPr lang="en-CA" sz="2400" b="0" i="1" smtClean="0">
                          <a:latin typeface="Cambria Math" panose="02040503050406030204" pitchFamily="18" charset="0"/>
                        </a:rPr>
                        <m:t>,1)=</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𝑛</m:t>
                          </m:r>
                        </m:e>
                        <m:sup>
                          <m:r>
                            <a:rPr lang="en-CA" sz="2400" b="0" i="1" smtClean="0">
                              <a:latin typeface="Cambria Math" panose="02040503050406030204" pitchFamily="18" charset="0"/>
                            </a:rPr>
                            <m:t>[1]</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𝑛</m:t>
                          </m:r>
                        </m:e>
                        <m:sup>
                          <m:r>
                            <a:rPr lang="en-CA" sz="2400" b="0" i="1" smtClean="0">
                              <a:latin typeface="Cambria Math" panose="02040503050406030204" pitchFamily="18" charset="0"/>
                            </a:rPr>
                            <m:t>[2]</m:t>
                          </m:r>
                        </m:sup>
                      </m:sSup>
                      <m:d>
                        <m:dPr>
                          <m:ctrlPr>
                            <a:rPr lang="en-CA" sz="2400" b="0" i="1" smtClean="0">
                              <a:latin typeface="Cambria Math" panose="02040503050406030204" pitchFamily="18" charset="0"/>
                            </a:rPr>
                          </m:ctrlPr>
                        </m:dPr>
                        <m:e>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𝑛</m:t>
                              </m:r>
                            </m:e>
                            <m:sup>
                              <m:r>
                                <a:rPr lang="en-CA" sz="2400" b="0" i="1" smtClean="0">
                                  <a:latin typeface="Cambria Math" panose="02040503050406030204" pitchFamily="18" charset="0"/>
                                </a:rPr>
                                <m:t>[2]</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𝑛</m:t>
                              </m:r>
                            </m:e>
                            <m:sup>
                              <m:r>
                                <a:rPr lang="en-CA" sz="2400" b="0" i="1" smtClean="0">
                                  <a:latin typeface="Cambria Math" panose="02040503050406030204" pitchFamily="18" charset="0"/>
                                </a:rPr>
                                <m:t>[1]</m:t>
                              </m:r>
                            </m:sup>
                          </m:sSup>
                        </m:e>
                      </m:d>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𝑛</m:t>
                          </m:r>
                        </m:e>
                        <m:sup>
                          <m:d>
                            <m:dPr>
                              <m:begChr m:val="["/>
                              <m:endChr m:val="]"/>
                              <m:ctrlPr>
                                <a:rPr lang="en-CA" sz="2400" b="0" i="1" smtClean="0">
                                  <a:latin typeface="Cambria Math" panose="02040503050406030204" pitchFamily="18" charset="0"/>
                                </a:rPr>
                              </m:ctrlPr>
                            </m:dPr>
                            <m:e>
                              <m:r>
                                <a:rPr lang="en-CA" sz="2400" b="0" i="1" smtClean="0">
                                  <a:latin typeface="Cambria Math" panose="02040503050406030204" pitchFamily="18" charset="0"/>
                                </a:rPr>
                                <m:t>1</m:t>
                              </m:r>
                            </m:e>
                          </m:d>
                        </m:sup>
                      </m:sSup>
                      <m:r>
                        <a:rPr lang="en-CA" sz="2400" b="0" i="1" smtClean="0">
                          <a:latin typeface="Cambria Math" panose="02040503050406030204" pitchFamily="18" charset="0"/>
                        </a:rPr>
                        <m:t>,1)</m:t>
                      </m:r>
                    </m:oMath>
                  </m:oMathPara>
                </a14:m>
                <a:endParaRPr lang="en-US" sz="2400" dirty="0"/>
              </a:p>
            </p:txBody>
          </p:sp>
        </mc:Choice>
        <mc:Fallback xmlns="">
          <p:sp>
            <p:nvSpPr>
              <p:cNvPr id="17" name="TextBox 16">
                <a:extLst>
                  <a:ext uri="{FF2B5EF4-FFF2-40B4-BE49-F238E27FC236}">
                    <a16:creationId xmlns:a16="http://schemas.microsoft.com/office/drawing/2014/main" id="{DB76B748-0EA7-53E7-2649-EAE003EE81E7}"/>
                  </a:ext>
                </a:extLst>
              </p:cNvPr>
              <p:cNvSpPr txBox="1">
                <a:spLocks noRot="1" noChangeAspect="1" noMove="1" noResize="1" noEditPoints="1" noAdjustHandles="1" noChangeArrowheads="1" noChangeShapeType="1" noTextEdit="1"/>
              </p:cNvSpPr>
              <p:nvPr/>
            </p:nvSpPr>
            <p:spPr>
              <a:xfrm>
                <a:off x="584068" y="4278990"/>
                <a:ext cx="5148974" cy="424475"/>
              </a:xfrm>
              <a:prstGeom prst="rect">
                <a:avLst/>
              </a:prstGeom>
              <a:blipFill>
                <a:blip r:embed="rId12"/>
                <a:stretch>
                  <a:fillRect l="-1724" t="-2857" r="-1478" b="-22857"/>
                </a:stretch>
              </a:blipFill>
            </p:spPr>
            <p:txBody>
              <a:bodyPr/>
              <a:lstStyle/>
              <a:p>
                <a:r>
                  <a:rPr lang="en-US">
                    <a:noFill/>
                  </a:rPr>
                  <a:t> </a:t>
                </a:r>
              </a:p>
            </p:txBody>
          </p:sp>
        </mc:Fallback>
      </mc:AlternateContent>
    </p:spTree>
    <p:extLst>
      <p:ext uri="{BB962C8B-B14F-4D97-AF65-F5344CB8AC3E}">
        <p14:creationId xmlns:p14="http://schemas.microsoft.com/office/powerpoint/2010/main" val="42273501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556204BD-6FA2-AA9F-EF3C-DD8F073FDDAD}"/>
                  </a:ext>
                </a:extLst>
              </p:cNvPr>
              <p:cNvSpPr>
                <a:spLocks noGrp="1"/>
              </p:cNvSpPr>
              <p:nvPr>
                <p:ph type="title"/>
              </p:nvPr>
            </p:nvSpPr>
            <p:spPr>
              <a:xfrm>
                <a:off x="838200" y="166343"/>
                <a:ext cx="10515600" cy="608910"/>
              </a:xfrm>
            </p:spPr>
            <p:txBody>
              <a:bodyPr>
                <a:normAutofit fontScale="90000"/>
              </a:bodyPr>
              <a:lstStyle/>
              <a:p>
                <a:r>
                  <a:rPr lang="en-US" dirty="0"/>
                  <a:t>Forward and Backward propagation for layer </a:t>
                </a:r>
                <a14:m>
                  <m:oMath xmlns:m="http://schemas.openxmlformats.org/officeDocument/2006/math">
                    <m:r>
                      <a:rPr lang="en-CA" b="0" i="1" smtClean="0">
                        <a:latin typeface="Cambria Math" panose="02040503050406030204" pitchFamily="18" charset="0"/>
                      </a:rPr>
                      <m:t>𝑙</m:t>
                    </m:r>
                  </m:oMath>
                </a14:m>
                <a:endParaRPr lang="en-US" dirty="0"/>
              </a:p>
            </p:txBody>
          </p:sp>
        </mc:Choice>
        <mc:Fallback xmlns="">
          <p:sp>
            <p:nvSpPr>
              <p:cNvPr id="2" name="Title 1">
                <a:extLst>
                  <a:ext uri="{FF2B5EF4-FFF2-40B4-BE49-F238E27FC236}">
                    <a16:creationId xmlns:a16="http://schemas.microsoft.com/office/drawing/2014/main" id="{556204BD-6FA2-AA9F-EF3C-DD8F073FDDAD}"/>
                  </a:ext>
                </a:extLst>
              </p:cNvPr>
              <p:cNvSpPr>
                <a:spLocks noGrp="1" noRot="1" noChangeAspect="1" noMove="1" noResize="1" noEditPoints="1" noAdjustHandles="1" noChangeArrowheads="1" noChangeShapeType="1" noTextEdit="1"/>
              </p:cNvSpPr>
              <p:nvPr>
                <p:ph type="title"/>
              </p:nvPr>
            </p:nvSpPr>
            <p:spPr>
              <a:xfrm>
                <a:off x="838200" y="166343"/>
                <a:ext cx="10515600" cy="608910"/>
              </a:xfrm>
              <a:blipFill>
                <a:blip r:embed="rId2"/>
                <a:stretch>
                  <a:fillRect l="-2171" t="-26531" b="-469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53DBD9-53C6-324C-BD12-6C5024C23ED1}"/>
                  </a:ext>
                </a:extLst>
              </p:cNvPr>
              <p:cNvSpPr>
                <a:spLocks noGrp="1"/>
              </p:cNvSpPr>
              <p:nvPr>
                <p:ph idx="1"/>
              </p:nvPr>
            </p:nvSpPr>
            <p:spPr>
              <a:xfrm>
                <a:off x="834886" y="854767"/>
                <a:ext cx="10677939" cy="5883964"/>
              </a:xfrm>
            </p:spPr>
            <p:txBody>
              <a:bodyPr>
                <a:noAutofit/>
              </a:bodyPr>
              <a:lstStyle/>
              <a:p>
                <a:r>
                  <a:rPr lang="en-US" sz="3200" dirty="0"/>
                  <a:t>Forward propagation: </a:t>
                </a:r>
              </a:p>
              <a:p>
                <a:r>
                  <a:rPr lang="en-US" sz="3200" dirty="0"/>
                  <a:t>Input </a:t>
                </a:r>
                <a14:m>
                  <m:oMath xmlns:m="http://schemas.openxmlformats.org/officeDocument/2006/math">
                    <m:sSup>
                      <m:sSupPr>
                        <m:ctrlPr>
                          <a:rPr lang="en-US" sz="3200" i="1" smtClean="0">
                            <a:latin typeface="Cambria Math" panose="02040503050406030204" pitchFamily="18" charset="0"/>
                          </a:rPr>
                        </m:ctrlPr>
                      </m:sSupPr>
                      <m:e>
                        <m:r>
                          <a:rPr lang="en-CA" sz="3200" b="0" i="1" smtClean="0">
                            <a:latin typeface="Cambria Math" panose="02040503050406030204" pitchFamily="18" charset="0"/>
                          </a:rPr>
                          <m:t>𝐴</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−1]</m:t>
                        </m:r>
                      </m:sup>
                    </m:sSup>
                  </m:oMath>
                </a14:m>
                <a:r>
                  <a:rPr lang="en-US" sz="3200" dirty="0"/>
                  <a:t>; output: </a:t>
                </a:r>
                <a14:m>
                  <m:oMath xmlns:m="http://schemas.openxmlformats.org/officeDocument/2006/math">
                    <m:sSup>
                      <m:sSupPr>
                        <m:ctrlPr>
                          <a:rPr lang="en-US" sz="3200" i="1" smtClean="0">
                            <a:latin typeface="Cambria Math" panose="02040503050406030204" pitchFamily="18" charset="0"/>
                          </a:rPr>
                        </m:ctrlPr>
                      </m:sSupPr>
                      <m:e>
                        <m:r>
                          <a:rPr lang="en-CA" sz="3200" b="0" i="1" smtClean="0">
                            <a:latin typeface="Cambria Math" panose="02040503050406030204" pitchFamily="18" charset="0"/>
                          </a:rPr>
                          <m:t>𝐴</m:t>
                        </m:r>
                      </m:e>
                      <m:sup>
                        <m:d>
                          <m:dPr>
                            <m:begChr m:val="["/>
                            <m:endChr m:val="]"/>
                            <m:ctrlPr>
                              <a:rPr lang="en-CA" sz="3200" b="0" i="1" smtClean="0">
                                <a:latin typeface="Cambria Math" panose="02040503050406030204" pitchFamily="18" charset="0"/>
                              </a:rPr>
                            </m:ctrlPr>
                          </m:dPr>
                          <m:e>
                            <m:r>
                              <a:rPr lang="en-CA" sz="3200" b="0" i="1" smtClean="0">
                                <a:latin typeface="Cambria Math" panose="02040503050406030204" pitchFamily="18" charset="0"/>
                              </a:rPr>
                              <m:t>𝑙</m:t>
                            </m:r>
                          </m:e>
                        </m:d>
                        <m:r>
                          <a:rPr lang="en-CA" sz="3200" b="0" i="1" smtClean="0">
                            <a:latin typeface="Cambria Math" panose="02040503050406030204" pitchFamily="18" charset="0"/>
                          </a:rPr>
                          <m:t>,</m:t>
                        </m:r>
                      </m:sup>
                    </m:sSup>
                    <m:r>
                      <a:rPr lang="en-CA" sz="3200" b="0" i="1" smtClean="0">
                        <a:latin typeface="Cambria Math" panose="02040503050406030204" pitchFamily="18" charset="0"/>
                      </a:rPr>
                      <m:t>𝑐𝑎𝑐h𝑒</m:t>
                    </m:r>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𝑍</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oMath>
                </a14:m>
                <a:endParaRPr lang="en-CA" sz="3200" dirty="0"/>
              </a:p>
              <a:p>
                <a14:m>
                  <m:oMath xmlns:m="http://schemas.openxmlformats.org/officeDocument/2006/math">
                    <m:sSup>
                      <m:sSupPr>
                        <m:ctrlPr>
                          <a:rPr lang="en-CA" sz="3200" i="1" smtClean="0">
                            <a:latin typeface="Cambria Math" panose="02040503050406030204" pitchFamily="18" charset="0"/>
                          </a:rPr>
                        </m:ctrlPr>
                      </m:sSupPr>
                      <m:e>
                        <m:r>
                          <a:rPr lang="en-CA" sz="3200" b="0" i="1" smtClean="0">
                            <a:latin typeface="Cambria Math" panose="02040503050406030204" pitchFamily="18" charset="0"/>
                          </a:rPr>
                          <m:t>𝑍</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𝑊</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𝐴</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−1</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𝑏</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              </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𝐴</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𝑔</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𝑍</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oMath>
                </a14:m>
                <a:endParaRPr lang="en-CA" sz="3200" dirty="0"/>
              </a:p>
              <a:p>
                <a:pPr>
                  <a:spcBef>
                    <a:spcPts val="1600"/>
                  </a:spcBef>
                </a:pPr>
                <a:r>
                  <a:rPr lang="en-CA" sz="3200" dirty="0"/>
                  <a:t>Backward propagation:</a:t>
                </a:r>
              </a:p>
              <a:p>
                <a:r>
                  <a:rPr lang="en-CA" sz="3200" dirty="0"/>
                  <a:t>Input: </a:t>
                </a:r>
                <a14:m>
                  <m:oMath xmlns:m="http://schemas.openxmlformats.org/officeDocument/2006/math">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𝐴</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oMath>
                </a14:m>
                <a:r>
                  <a:rPr lang="en-CA" sz="3200" dirty="0"/>
                  <a:t>; output:  </a:t>
                </a:r>
                <a14:m>
                  <m:oMath xmlns:m="http://schemas.openxmlformats.org/officeDocument/2006/math">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𝐴</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 </m:t>
                    </m:r>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𝑊</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 </m:t>
                    </m:r>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𝑏</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oMath>
                </a14:m>
                <a:endParaRPr lang="en-CA" sz="3200" dirty="0"/>
              </a:p>
              <a:p>
                <a14:m>
                  <m:oMath xmlns:m="http://schemas.openxmlformats.org/officeDocument/2006/math">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𝑍</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𝐴</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𝑔</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𝑍</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oMath>
                </a14:m>
                <a:endParaRPr lang="en-CA" sz="3200" dirty="0"/>
              </a:p>
              <a:p>
                <a14:m>
                  <m:oMath xmlns:m="http://schemas.openxmlformats.org/officeDocument/2006/math">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𝑊</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f>
                      <m:fPr>
                        <m:ctrlPr>
                          <a:rPr lang="en-CA" sz="3200" b="0" i="1" smtClean="0">
                            <a:latin typeface="Cambria Math" panose="02040503050406030204" pitchFamily="18" charset="0"/>
                          </a:rPr>
                        </m:ctrlPr>
                      </m:fPr>
                      <m:num>
                        <m:r>
                          <a:rPr lang="en-CA" sz="3200" b="0" i="1" smtClean="0">
                            <a:latin typeface="Cambria Math" panose="02040503050406030204" pitchFamily="18" charset="0"/>
                          </a:rPr>
                          <m:t>1</m:t>
                        </m:r>
                      </m:num>
                      <m:den>
                        <m:r>
                          <a:rPr lang="en-CA" sz="3200" b="0" i="1" smtClean="0">
                            <a:latin typeface="Cambria Math" panose="02040503050406030204" pitchFamily="18" charset="0"/>
                          </a:rPr>
                          <m:t>𝑚</m:t>
                        </m:r>
                      </m:den>
                    </m:f>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𝑍</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𝐴</m:t>
                        </m:r>
                      </m:e>
                      <m:sup>
                        <m:d>
                          <m:dPr>
                            <m:begChr m:val="["/>
                            <m:endChr m:val="]"/>
                            <m:ctrlPr>
                              <a:rPr lang="en-CA" sz="3200" b="0" i="1" smtClean="0">
                                <a:latin typeface="Cambria Math" panose="02040503050406030204" pitchFamily="18" charset="0"/>
                              </a:rPr>
                            </m:ctrlPr>
                          </m:dPr>
                          <m:e>
                            <m:r>
                              <a:rPr lang="en-CA" sz="3200" b="0" i="1" smtClean="0">
                                <a:latin typeface="Cambria Math" panose="02040503050406030204" pitchFamily="18" charset="0"/>
                              </a:rPr>
                              <m:t>𝑙</m:t>
                            </m:r>
                            <m:r>
                              <a:rPr lang="en-CA" sz="3200" b="0" i="1" smtClean="0">
                                <a:latin typeface="Cambria Math" panose="02040503050406030204" pitchFamily="18" charset="0"/>
                              </a:rPr>
                              <m:t>−1</m:t>
                            </m:r>
                          </m:e>
                        </m:d>
                        <m:r>
                          <a:rPr lang="en-CA" sz="3200" b="0" i="1" smtClean="0">
                            <a:latin typeface="Cambria Math" panose="02040503050406030204" pitchFamily="18" charset="0"/>
                          </a:rPr>
                          <m:t>𝑇</m:t>
                        </m:r>
                      </m:sup>
                    </m:sSup>
                  </m:oMath>
                </a14:m>
                <a:endParaRPr lang="en-CA" sz="3200" dirty="0"/>
              </a:p>
              <a:p>
                <a14:m>
                  <m:oMath xmlns:m="http://schemas.openxmlformats.org/officeDocument/2006/math">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𝑏</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f>
                      <m:fPr>
                        <m:ctrlPr>
                          <a:rPr lang="en-CA" sz="3200" b="0" i="1" smtClean="0">
                            <a:latin typeface="Cambria Math" panose="02040503050406030204" pitchFamily="18" charset="0"/>
                          </a:rPr>
                        </m:ctrlPr>
                      </m:fPr>
                      <m:num>
                        <m:r>
                          <a:rPr lang="en-CA" sz="3200" b="0" i="1" smtClean="0">
                            <a:latin typeface="Cambria Math" panose="02040503050406030204" pitchFamily="18" charset="0"/>
                          </a:rPr>
                          <m:t>1</m:t>
                        </m:r>
                      </m:num>
                      <m:den>
                        <m:r>
                          <a:rPr lang="en-CA" sz="3200" b="0" i="1" smtClean="0">
                            <a:latin typeface="Cambria Math" panose="02040503050406030204" pitchFamily="18" charset="0"/>
                          </a:rPr>
                          <m:t>𝑚</m:t>
                        </m:r>
                      </m:den>
                    </m:f>
                    <m:r>
                      <a:rPr lang="en-CA" sz="3200" b="0" i="1" smtClean="0">
                        <a:latin typeface="Cambria Math" panose="02040503050406030204" pitchFamily="18" charset="0"/>
                      </a:rPr>
                      <m:t>𝑛𝑝</m:t>
                    </m:r>
                    <m:r>
                      <a:rPr lang="en-CA" sz="3200" b="0" i="1" smtClean="0">
                        <a:latin typeface="Cambria Math" panose="02040503050406030204" pitchFamily="18" charset="0"/>
                      </a:rPr>
                      <m:t>.</m:t>
                    </m:r>
                    <m:r>
                      <a:rPr lang="en-CA" sz="3200" b="0" i="1" smtClean="0">
                        <a:latin typeface="Cambria Math" panose="02040503050406030204" pitchFamily="18" charset="0"/>
                      </a:rPr>
                      <m:t>𝑠𝑢𝑚</m:t>
                    </m:r>
                    <m:d>
                      <m:dPr>
                        <m:ctrlPr>
                          <a:rPr lang="en-CA" sz="3200" b="0" i="1" smtClean="0">
                            <a:latin typeface="Cambria Math" panose="02040503050406030204" pitchFamily="18" charset="0"/>
                          </a:rPr>
                        </m:ctrlPr>
                      </m:dPr>
                      <m:e>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𝑍</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r>
                          <a:rPr lang="en-CA" sz="3200" b="0" i="1" smtClean="0">
                            <a:latin typeface="Cambria Math" panose="02040503050406030204" pitchFamily="18" charset="0"/>
                          </a:rPr>
                          <m:t>𝑎𝑥𝑖𝑠</m:t>
                        </m:r>
                        <m:r>
                          <a:rPr lang="en-CA" sz="3200" b="0" i="1" smtClean="0">
                            <a:latin typeface="Cambria Math" panose="02040503050406030204" pitchFamily="18" charset="0"/>
                          </a:rPr>
                          <m:t>=1, </m:t>
                        </m:r>
                        <m:r>
                          <a:rPr lang="en-CA" sz="3200" b="0" i="1" smtClean="0">
                            <a:latin typeface="Cambria Math" panose="02040503050406030204" pitchFamily="18" charset="0"/>
                          </a:rPr>
                          <m:t>𝑘𝑒𝑒𝑝𝑑𝑖𝑚𝑠</m:t>
                        </m:r>
                        <m:r>
                          <a:rPr lang="en-CA" sz="3200" b="0" i="1" smtClean="0">
                            <a:latin typeface="Cambria Math" panose="02040503050406030204" pitchFamily="18" charset="0"/>
                          </a:rPr>
                          <m:t>=</m:t>
                        </m:r>
                        <m:r>
                          <a:rPr lang="en-CA" sz="3200" b="0" i="1" smtClean="0">
                            <a:latin typeface="Cambria Math" panose="02040503050406030204" pitchFamily="18" charset="0"/>
                          </a:rPr>
                          <m:t>𝑇𝑟𝑢𝑒</m:t>
                        </m:r>
                      </m:e>
                    </m:d>
                  </m:oMath>
                </a14:m>
                <a:endParaRPr lang="en-CA" sz="3200" b="0" dirty="0"/>
              </a:p>
              <a:p>
                <a14:m>
                  <m:oMath xmlns:m="http://schemas.openxmlformats.org/officeDocument/2006/math">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𝐴</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−1</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𝑊</m:t>
                        </m:r>
                      </m:e>
                      <m:sup>
                        <m:d>
                          <m:dPr>
                            <m:begChr m:val="["/>
                            <m:endChr m:val="]"/>
                            <m:ctrlPr>
                              <a:rPr lang="en-CA" sz="3200" b="0" i="1" smtClean="0">
                                <a:latin typeface="Cambria Math" panose="02040503050406030204" pitchFamily="18" charset="0"/>
                              </a:rPr>
                            </m:ctrlPr>
                          </m:dPr>
                          <m:e>
                            <m:r>
                              <a:rPr lang="en-CA" sz="3200" b="0" i="1" smtClean="0">
                                <a:latin typeface="Cambria Math" panose="02040503050406030204" pitchFamily="18" charset="0"/>
                              </a:rPr>
                              <m:t>𝑙</m:t>
                            </m:r>
                          </m:e>
                        </m:d>
                        <m:r>
                          <a:rPr lang="en-CA" sz="3200" b="0" i="1" smtClean="0">
                            <a:latin typeface="Cambria Math" panose="02040503050406030204" pitchFamily="18" charset="0"/>
                          </a:rPr>
                          <m:t>𝑇</m:t>
                        </m:r>
                      </m:sup>
                    </m:sSup>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𝑍</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oMath>
                </a14:m>
                <a:endParaRPr lang="en-CA" sz="3200" dirty="0"/>
              </a:p>
            </p:txBody>
          </p:sp>
        </mc:Choice>
        <mc:Fallback xmlns="">
          <p:sp>
            <p:nvSpPr>
              <p:cNvPr id="3" name="Content Placeholder 2">
                <a:extLst>
                  <a:ext uri="{FF2B5EF4-FFF2-40B4-BE49-F238E27FC236}">
                    <a16:creationId xmlns:a16="http://schemas.microsoft.com/office/drawing/2014/main" id="{FC53DBD9-53C6-324C-BD12-6C5024C23ED1}"/>
                  </a:ext>
                </a:extLst>
              </p:cNvPr>
              <p:cNvSpPr>
                <a:spLocks noGrp="1" noRot="1" noChangeAspect="1" noMove="1" noResize="1" noEditPoints="1" noAdjustHandles="1" noChangeArrowheads="1" noChangeShapeType="1" noTextEdit="1"/>
              </p:cNvSpPr>
              <p:nvPr>
                <p:ph idx="1"/>
              </p:nvPr>
            </p:nvSpPr>
            <p:spPr>
              <a:xfrm>
                <a:off x="834886" y="854767"/>
                <a:ext cx="10677939" cy="5883964"/>
              </a:xfrm>
              <a:blipFill>
                <a:blip r:embed="rId3"/>
                <a:stretch>
                  <a:fillRect l="-1306" t="-2155"/>
                </a:stretch>
              </a:blipFill>
            </p:spPr>
            <p:txBody>
              <a:bodyPr/>
              <a:lstStyle/>
              <a:p>
                <a:r>
                  <a:rPr lang="en-US">
                    <a:noFill/>
                  </a:rPr>
                  <a:t> </a:t>
                </a:r>
              </a:p>
            </p:txBody>
          </p:sp>
        </mc:Fallback>
      </mc:AlternateContent>
    </p:spTree>
    <p:extLst>
      <p:ext uri="{BB962C8B-B14F-4D97-AF65-F5344CB8AC3E}">
        <p14:creationId xmlns:p14="http://schemas.microsoft.com/office/powerpoint/2010/main" val="890308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CA0D-4E39-87B6-C75E-DD3BAE78B6EC}"/>
              </a:ext>
            </a:extLst>
          </p:cNvPr>
          <p:cNvSpPr>
            <a:spLocks noGrp="1"/>
          </p:cNvSpPr>
          <p:nvPr>
            <p:ph type="title"/>
          </p:nvPr>
        </p:nvSpPr>
        <p:spPr/>
        <p:txBody>
          <a:bodyPr/>
          <a:lstStyle/>
          <a:p>
            <a:r>
              <a:rPr lang="en-US" dirty="0"/>
              <a:t>Readings for Feedforward Neural Network</a:t>
            </a:r>
          </a:p>
        </p:txBody>
      </p:sp>
      <p:sp>
        <p:nvSpPr>
          <p:cNvPr id="3" name="Content Placeholder 2">
            <a:extLst>
              <a:ext uri="{FF2B5EF4-FFF2-40B4-BE49-F238E27FC236}">
                <a16:creationId xmlns:a16="http://schemas.microsoft.com/office/drawing/2014/main" id="{090FDD96-1962-FB8D-649B-F71B9D62F346}"/>
              </a:ext>
            </a:extLst>
          </p:cNvPr>
          <p:cNvSpPr>
            <a:spLocks noGrp="1"/>
          </p:cNvSpPr>
          <p:nvPr>
            <p:ph idx="1"/>
          </p:nvPr>
        </p:nvSpPr>
        <p:spPr/>
        <p:txBody>
          <a:bodyPr/>
          <a:lstStyle/>
          <a:p>
            <a:r>
              <a:rPr lang="en-US" dirty="0"/>
              <a:t>https://</a:t>
            </a:r>
            <a:r>
              <a:rPr lang="en-US" dirty="0" err="1"/>
              <a:t>jonaslalin.com</a:t>
            </a:r>
            <a:r>
              <a:rPr lang="en-US" dirty="0"/>
              <a:t>/2021/12/10/feedforward-neural-networks-part-1/</a:t>
            </a:r>
          </a:p>
          <a:p>
            <a:r>
              <a:rPr lang="en-US" dirty="0"/>
              <a:t>https://</a:t>
            </a:r>
            <a:r>
              <a:rPr lang="en-US" dirty="0" err="1"/>
              <a:t>jonaslalin.com</a:t>
            </a:r>
            <a:r>
              <a:rPr lang="en-US" dirty="0"/>
              <a:t>/2021/12/21/feedforward-neural-networks-part-2/</a:t>
            </a:r>
          </a:p>
          <a:p>
            <a:r>
              <a:rPr lang="en-US" dirty="0"/>
              <a:t>https://</a:t>
            </a:r>
            <a:r>
              <a:rPr lang="en-US" dirty="0" err="1"/>
              <a:t>jonaslalin.com</a:t>
            </a:r>
            <a:r>
              <a:rPr lang="en-US" dirty="0"/>
              <a:t>/2021/12/22/feedforward-neural-networks-part-3/</a:t>
            </a:r>
          </a:p>
        </p:txBody>
      </p:sp>
    </p:spTree>
    <p:extLst>
      <p:ext uri="{BB962C8B-B14F-4D97-AF65-F5344CB8AC3E}">
        <p14:creationId xmlns:p14="http://schemas.microsoft.com/office/powerpoint/2010/main" val="15564217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E232-21FF-2362-FA50-071B7B1D3BC6}"/>
              </a:ext>
            </a:extLst>
          </p:cNvPr>
          <p:cNvSpPr>
            <a:spLocks noGrp="1"/>
          </p:cNvSpPr>
          <p:nvPr>
            <p:ph type="title"/>
          </p:nvPr>
        </p:nvSpPr>
        <p:spPr/>
        <p:txBody>
          <a:bodyPr/>
          <a:lstStyle/>
          <a:p>
            <a:r>
              <a:rPr lang="en-US" dirty="0"/>
              <a:t>Homework</a:t>
            </a:r>
          </a:p>
        </p:txBody>
      </p:sp>
      <p:sp>
        <p:nvSpPr>
          <p:cNvPr id="3" name="Content Placeholder 2">
            <a:extLst>
              <a:ext uri="{FF2B5EF4-FFF2-40B4-BE49-F238E27FC236}">
                <a16:creationId xmlns:a16="http://schemas.microsoft.com/office/drawing/2014/main" id="{0BA12105-6BCF-A3AD-4CBD-A0F013EF788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20625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Text&#10;&#10;Description automatically generated with medium confidence">
            <a:extLst>
              <a:ext uri="{FF2B5EF4-FFF2-40B4-BE49-F238E27FC236}">
                <a16:creationId xmlns:a16="http://schemas.microsoft.com/office/drawing/2014/main" id="{FE4382DA-D778-BA4E-A777-FB268ECFEE4A}"/>
              </a:ext>
            </a:extLst>
          </p:cNvPr>
          <p:cNvPicPr>
            <a:picLocks noGrp="1" noChangeAspect="1"/>
          </p:cNvPicPr>
          <p:nvPr>
            <p:ph idx="1"/>
          </p:nvPr>
        </p:nvPicPr>
        <p:blipFill>
          <a:blip r:embed="rId3"/>
          <a:stretch>
            <a:fillRect/>
          </a:stretch>
        </p:blipFill>
        <p:spPr>
          <a:xfrm>
            <a:off x="638432" y="456916"/>
            <a:ext cx="10515600" cy="1741714"/>
          </a:xfrm>
        </p:spPr>
      </p:pic>
      <p:pic>
        <p:nvPicPr>
          <p:cNvPr id="7" name="Picture 6" descr="Graphical user interface, text&#10;&#10;Description automatically generated">
            <a:extLst>
              <a:ext uri="{FF2B5EF4-FFF2-40B4-BE49-F238E27FC236}">
                <a16:creationId xmlns:a16="http://schemas.microsoft.com/office/drawing/2014/main" id="{3DFFBF8E-74D0-97E1-CE3B-078163E8540A}"/>
              </a:ext>
            </a:extLst>
          </p:cNvPr>
          <p:cNvPicPr>
            <a:picLocks noChangeAspect="1"/>
          </p:cNvPicPr>
          <p:nvPr/>
        </p:nvPicPr>
        <p:blipFill>
          <a:blip r:embed="rId4"/>
          <a:stretch>
            <a:fillRect/>
          </a:stretch>
        </p:blipFill>
        <p:spPr>
          <a:xfrm>
            <a:off x="638432" y="2565400"/>
            <a:ext cx="9829800" cy="2857500"/>
          </a:xfrm>
          <a:prstGeom prst="rect">
            <a:avLst/>
          </a:prstGeom>
        </p:spPr>
      </p:pic>
      <p:sp>
        <p:nvSpPr>
          <p:cNvPr id="8" name="TextBox 7">
            <a:extLst>
              <a:ext uri="{FF2B5EF4-FFF2-40B4-BE49-F238E27FC236}">
                <a16:creationId xmlns:a16="http://schemas.microsoft.com/office/drawing/2014/main" id="{F65B5F22-69BC-E38A-1CA2-BBDA4B93E0AC}"/>
              </a:ext>
            </a:extLst>
          </p:cNvPr>
          <p:cNvSpPr txBox="1"/>
          <p:nvPr/>
        </p:nvSpPr>
        <p:spPr>
          <a:xfrm>
            <a:off x="638432" y="6031752"/>
            <a:ext cx="5163208" cy="369332"/>
          </a:xfrm>
          <a:prstGeom prst="rect">
            <a:avLst/>
          </a:prstGeom>
          <a:noFill/>
        </p:spPr>
        <p:txBody>
          <a:bodyPr wrap="none" rtlCol="0">
            <a:spAutoFit/>
          </a:bodyPr>
          <a:lstStyle/>
          <a:p>
            <a:r>
              <a:rPr lang="en-US" dirty="0"/>
              <a:t>https://</a:t>
            </a:r>
            <a:r>
              <a:rPr lang="en-US" dirty="0" err="1"/>
              <a:t>mashable.com</a:t>
            </a:r>
            <a:r>
              <a:rPr lang="en-US" dirty="0"/>
              <a:t>/article/legalist-startup-lawsuit</a:t>
            </a:r>
          </a:p>
        </p:txBody>
      </p:sp>
    </p:spTree>
    <p:extLst>
      <p:ext uri="{BB962C8B-B14F-4D97-AF65-F5344CB8AC3E}">
        <p14:creationId xmlns:p14="http://schemas.microsoft.com/office/powerpoint/2010/main" val="19507461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7DFC5-5EBF-CD8E-203E-94498BFA05F7}"/>
              </a:ext>
            </a:extLst>
          </p:cNvPr>
          <p:cNvSpPr>
            <a:spLocks noGrp="1"/>
          </p:cNvSpPr>
          <p:nvPr>
            <p:ph type="title"/>
          </p:nvPr>
        </p:nvSpPr>
        <p:spPr>
          <a:xfrm>
            <a:off x="838200" y="365125"/>
            <a:ext cx="10515600" cy="549275"/>
          </a:xfrm>
        </p:spPr>
        <p:txBody>
          <a:bodyPr>
            <a:normAutofit fontScale="90000"/>
          </a:bodyPr>
          <a:lstStyle/>
          <a:p>
            <a:r>
              <a:rPr lang="en-US" dirty="0"/>
              <a:t>Loss functions</a:t>
            </a:r>
          </a:p>
        </p:txBody>
      </p:sp>
      <p:sp>
        <p:nvSpPr>
          <p:cNvPr id="3" name="Content Placeholder 2">
            <a:extLst>
              <a:ext uri="{FF2B5EF4-FFF2-40B4-BE49-F238E27FC236}">
                <a16:creationId xmlns:a16="http://schemas.microsoft.com/office/drawing/2014/main" id="{F68FF97B-6BB5-5D8B-4B39-9FDE8E782074}"/>
              </a:ext>
            </a:extLst>
          </p:cNvPr>
          <p:cNvSpPr>
            <a:spLocks noGrp="1"/>
          </p:cNvSpPr>
          <p:nvPr>
            <p:ph idx="1"/>
          </p:nvPr>
        </p:nvSpPr>
        <p:spPr>
          <a:xfrm>
            <a:off x="838200" y="1134533"/>
            <a:ext cx="10515600" cy="5042430"/>
          </a:xfrm>
        </p:spPr>
        <p:txBody>
          <a:bodyPr/>
          <a:lstStyle/>
          <a:p>
            <a:r>
              <a:rPr lang="en-US" dirty="0"/>
              <a:t>https://</a:t>
            </a:r>
            <a:r>
              <a:rPr lang="en-US" dirty="0" err="1"/>
              <a:t>towardsdatascience.com</a:t>
            </a:r>
            <a:r>
              <a:rPr lang="en-US" dirty="0"/>
              <a:t>/what-is-loss-function-1e2605aeb904</a:t>
            </a:r>
          </a:p>
        </p:txBody>
      </p:sp>
    </p:spTree>
    <p:extLst>
      <p:ext uri="{BB962C8B-B14F-4D97-AF65-F5344CB8AC3E}">
        <p14:creationId xmlns:p14="http://schemas.microsoft.com/office/powerpoint/2010/main" val="229097714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7109C-DF6F-16B0-F90B-01C5C2FD8D25}"/>
              </a:ext>
            </a:extLst>
          </p:cNvPr>
          <p:cNvSpPr>
            <a:spLocks noGrp="1"/>
          </p:cNvSpPr>
          <p:nvPr>
            <p:ph type="title"/>
          </p:nvPr>
        </p:nvSpPr>
        <p:spPr/>
        <p:txBody>
          <a:bodyPr/>
          <a:lstStyle/>
          <a:p>
            <a:r>
              <a:rPr lang="en-US" dirty="0"/>
              <a:t>Parameters and Hyperparameters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B28A39B-440B-3AE3-789C-D4A3508DDA9E}"/>
                  </a:ext>
                </a:extLst>
              </p:cNvPr>
              <p:cNvSpPr>
                <a:spLocks noGrp="1"/>
              </p:cNvSpPr>
              <p:nvPr>
                <p:ph idx="1"/>
              </p:nvPr>
            </p:nvSpPr>
            <p:spPr>
              <a:xfrm>
                <a:off x="838200" y="1825625"/>
                <a:ext cx="10515600" cy="5032375"/>
              </a:xfrm>
            </p:spPr>
            <p:txBody>
              <a:bodyPr>
                <a:noAutofit/>
              </a:bodyPr>
              <a:lstStyle/>
              <a:p>
                <a:r>
                  <a:rPr lang="en-US" sz="3600" dirty="0"/>
                  <a:t>Parameters:</a:t>
                </a:r>
                <a14:m>
                  <m:oMath xmlns:m="http://schemas.openxmlformats.org/officeDocument/2006/math">
                    <m:sSup>
                      <m:sSupPr>
                        <m:ctrlPr>
                          <a:rPr lang="en-US" sz="3600" i="1" smtClean="0">
                            <a:latin typeface="Cambria Math" panose="02040503050406030204" pitchFamily="18" charset="0"/>
                          </a:rPr>
                        </m:ctrlPr>
                      </m:sSupPr>
                      <m:e>
                        <m:r>
                          <a:rPr lang="en-CA" sz="3600" b="0" i="1" smtClean="0">
                            <a:latin typeface="Cambria Math" panose="02040503050406030204" pitchFamily="18" charset="0"/>
                          </a:rPr>
                          <m:t>𝑊</m:t>
                        </m:r>
                      </m:e>
                      <m:sup>
                        <m:r>
                          <a:rPr lang="en-CA" sz="3600" b="0" i="1" smtClean="0">
                            <a:latin typeface="Cambria Math" panose="02040503050406030204" pitchFamily="18" charset="0"/>
                          </a:rPr>
                          <m:t>[</m:t>
                        </m:r>
                        <m:r>
                          <a:rPr lang="en-CA" sz="3600" b="0" i="1" smtClean="0">
                            <a:latin typeface="Cambria Math" panose="02040503050406030204" pitchFamily="18" charset="0"/>
                          </a:rPr>
                          <m:t>𝑙</m:t>
                        </m:r>
                        <m:r>
                          <a:rPr lang="en-CA" sz="3600" b="0" i="1" smtClean="0">
                            <a:latin typeface="Cambria Math" panose="02040503050406030204" pitchFamily="18" charset="0"/>
                          </a:rPr>
                          <m:t>]</m:t>
                        </m:r>
                      </m:sup>
                    </m:sSup>
                    <m:r>
                      <a:rPr lang="en-CA" sz="3600" b="0" i="1" smtClean="0">
                        <a:latin typeface="Cambria Math" panose="02040503050406030204" pitchFamily="18" charset="0"/>
                      </a:rPr>
                      <m:t>,</m:t>
                    </m:r>
                    <m:sSup>
                      <m:sSupPr>
                        <m:ctrlPr>
                          <a:rPr lang="en-CA" sz="3600" b="0" i="1" smtClean="0">
                            <a:latin typeface="Cambria Math" panose="02040503050406030204" pitchFamily="18" charset="0"/>
                          </a:rPr>
                        </m:ctrlPr>
                      </m:sSupPr>
                      <m:e>
                        <m:r>
                          <a:rPr lang="en-CA" sz="3600" b="0" i="1" smtClean="0">
                            <a:latin typeface="Cambria Math" panose="02040503050406030204" pitchFamily="18" charset="0"/>
                          </a:rPr>
                          <m:t>𝑏</m:t>
                        </m:r>
                      </m:e>
                      <m:sup>
                        <m:r>
                          <a:rPr lang="en-CA" sz="3600" b="0" i="1" smtClean="0">
                            <a:latin typeface="Cambria Math" panose="02040503050406030204" pitchFamily="18" charset="0"/>
                          </a:rPr>
                          <m:t>[</m:t>
                        </m:r>
                        <m:r>
                          <a:rPr lang="en-CA" sz="3600" b="0" i="1" smtClean="0">
                            <a:latin typeface="Cambria Math" panose="02040503050406030204" pitchFamily="18" charset="0"/>
                          </a:rPr>
                          <m:t>𝑙</m:t>
                        </m:r>
                        <m:r>
                          <a:rPr lang="en-CA" sz="3600" b="0" i="1" smtClean="0">
                            <a:latin typeface="Cambria Math" panose="02040503050406030204" pitchFamily="18" charset="0"/>
                          </a:rPr>
                          <m:t>]</m:t>
                        </m:r>
                      </m:sup>
                    </m:sSup>
                  </m:oMath>
                </a14:m>
                <a:r>
                  <a:rPr lang="en-US" sz="3600" dirty="0"/>
                  <a:t> Learning rate </a:t>
                </a:r>
                <a14:m>
                  <m:oMath xmlns:m="http://schemas.openxmlformats.org/officeDocument/2006/math">
                    <m:r>
                      <a:rPr lang="en-US" sz="3600" i="1" smtClean="0">
                        <a:latin typeface="Cambria Math" panose="02040503050406030204" pitchFamily="18" charset="0"/>
                        <a:ea typeface="Cambria Math" panose="02040503050406030204" pitchFamily="18" charset="0"/>
                      </a:rPr>
                      <m:t>𝛼</m:t>
                    </m:r>
                  </m:oMath>
                </a14:m>
                <a:endParaRPr lang="en-US" sz="3600" dirty="0"/>
              </a:p>
              <a:p>
                <a:r>
                  <a:rPr lang="en-US" sz="3600" dirty="0"/>
                  <a:t>Hyperparameters: </a:t>
                </a:r>
              </a:p>
              <a:p>
                <a:pPr lvl="1"/>
                <a:r>
                  <a:rPr lang="en-US" sz="3200" dirty="0"/>
                  <a:t># of iterations </a:t>
                </a:r>
              </a:p>
              <a:p>
                <a:pPr lvl="1"/>
                <a:r>
                  <a:rPr lang="en-US" sz="3200" dirty="0"/>
                  <a:t># hidden layers l</a:t>
                </a:r>
              </a:p>
              <a:p>
                <a:pPr lvl="1"/>
                <a:r>
                  <a:rPr lang="en-US" sz="3200" dirty="0"/>
                  <a:t># hidden units</a:t>
                </a:r>
              </a:p>
              <a:p>
                <a:pPr lvl="1"/>
                <a:r>
                  <a:rPr lang="en-US" sz="3200" dirty="0"/>
                  <a:t>Choice of Activation Function</a:t>
                </a:r>
              </a:p>
              <a:p>
                <a:pPr lvl="1"/>
                <a:r>
                  <a:rPr lang="en-US" sz="3200" dirty="0"/>
                  <a:t>Momentum,</a:t>
                </a:r>
              </a:p>
              <a:p>
                <a:pPr lvl="1"/>
                <a:r>
                  <a:rPr lang="en-US" sz="3200" dirty="0"/>
                  <a:t>Minibatch size</a:t>
                </a:r>
              </a:p>
              <a:p>
                <a:pPr lvl="1"/>
                <a:r>
                  <a:rPr lang="en-US" sz="3200" dirty="0"/>
                  <a:t>Regularization terms</a:t>
                </a:r>
              </a:p>
            </p:txBody>
          </p:sp>
        </mc:Choice>
        <mc:Fallback xmlns="">
          <p:sp>
            <p:nvSpPr>
              <p:cNvPr id="3" name="Content Placeholder 2">
                <a:extLst>
                  <a:ext uri="{FF2B5EF4-FFF2-40B4-BE49-F238E27FC236}">
                    <a16:creationId xmlns:a16="http://schemas.microsoft.com/office/drawing/2014/main" id="{4B28A39B-440B-3AE3-789C-D4A3508DDA9E}"/>
                  </a:ext>
                </a:extLst>
              </p:cNvPr>
              <p:cNvSpPr>
                <a:spLocks noGrp="1" noRot="1" noChangeAspect="1" noMove="1" noResize="1" noEditPoints="1" noAdjustHandles="1" noChangeArrowheads="1" noChangeShapeType="1" noTextEdit="1"/>
              </p:cNvSpPr>
              <p:nvPr>
                <p:ph idx="1"/>
              </p:nvPr>
            </p:nvSpPr>
            <p:spPr>
              <a:xfrm>
                <a:off x="838200" y="1825625"/>
                <a:ext cx="10515600" cy="5032375"/>
              </a:xfrm>
              <a:blipFill>
                <a:blip r:embed="rId2"/>
                <a:stretch>
                  <a:fillRect l="-1689" t="-2519"/>
                </a:stretch>
              </a:blipFill>
            </p:spPr>
            <p:txBody>
              <a:bodyPr/>
              <a:lstStyle/>
              <a:p>
                <a:r>
                  <a:rPr lang="en-US">
                    <a:noFill/>
                  </a:rPr>
                  <a:t> </a:t>
                </a:r>
              </a:p>
            </p:txBody>
          </p:sp>
        </mc:Fallback>
      </mc:AlternateContent>
    </p:spTree>
    <p:extLst>
      <p:ext uri="{BB962C8B-B14F-4D97-AF65-F5344CB8AC3E}">
        <p14:creationId xmlns:p14="http://schemas.microsoft.com/office/powerpoint/2010/main" val="112588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A4737707-2B3F-3278-02D0-E39D8296CC73}"/>
                  </a:ext>
                </a:extLst>
              </p:cNvPr>
              <p:cNvSpPr/>
              <p:nvPr/>
            </p:nvSpPr>
            <p:spPr>
              <a:xfrm>
                <a:off x="285898" y="1149175"/>
                <a:ext cx="2665858" cy="541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sz="2800">
                          <a:latin typeface="Cambria Math" panose="02040503050406030204" pitchFamily="18" charset="0"/>
                        </a:rPr>
                        <m:t>d</m:t>
                      </m:r>
                      <m:sSup>
                        <m:sSupPr>
                          <m:ctrlPr>
                            <a:rPr lang="en-CA" sz="2800" i="1">
                              <a:latin typeface="Cambria Math" panose="02040503050406030204" pitchFamily="18" charset="0"/>
                            </a:rPr>
                          </m:ctrlPr>
                        </m:sSupPr>
                        <m:e>
                          <m:r>
                            <a:rPr lang="en-CA" sz="2800" i="1">
                              <a:latin typeface="Cambria Math" panose="02040503050406030204" pitchFamily="18" charset="0"/>
                            </a:rPr>
                            <m:t>𝑧</m:t>
                          </m:r>
                        </m:e>
                        <m:sup>
                          <m:r>
                            <a:rPr lang="en-CA" sz="2800" i="1">
                              <a:latin typeface="Cambria Math" panose="02040503050406030204" pitchFamily="18" charset="0"/>
                            </a:rPr>
                            <m:t>[2]</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𝑎</m:t>
                          </m:r>
                        </m:e>
                        <m:sup>
                          <m:r>
                            <a:rPr lang="en-CA" sz="2800" i="1">
                              <a:latin typeface="Cambria Math" panose="02040503050406030204" pitchFamily="18" charset="0"/>
                            </a:rPr>
                            <m:t>[2]</m:t>
                          </m:r>
                        </m:sup>
                      </m:sSup>
                      <m:r>
                        <a:rPr lang="en-CA" sz="2800" i="1">
                          <a:latin typeface="Cambria Math" panose="02040503050406030204" pitchFamily="18" charset="0"/>
                        </a:rPr>
                        <m:t>−</m:t>
                      </m:r>
                      <m:r>
                        <a:rPr lang="en-CA" sz="2800" i="1">
                          <a:latin typeface="Cambria Math" panose="02040503050406030204" pitchFamily="18" charset="0"/>
                        </a:rPr>
                        <m:t>𝑦</m:t>
                      </m:r>
                    </m:oMath>
                  </m:oMathPara>
                </a14:m>
                <a:endParaRPr lang="en-US" sz="2800" dirty="0"/>
              </a:p>
            </p:txBody>
          </p:sp>
        </mc:Choice>
        <mc:Fallback xmlns="">
          <p:sp>
            <p:nvSpPr>
              <p:cNvPr id="8" name="Rectangle 7">
                <a:extLst>
                  <a:ext uri="{FF2B5EF4-FFF2-40B4-BE49-F238E27FC236}">
                    <a16:creationId xmlns:a16="http://schemas.microsoft.com/office/drawing/2014/main" id="{A4737707-2B3F-3278-02D0-E39D8296CC73}"/>
                  </a:ext>
                </a:extLst>
              </p:cNvPr>
              <p:cNvSpPr>
                <a:spLocks noRot="1" noChangeAspect="1" noMove="1" noResize="1" noEditPoints="1" noAdjustHandles="1" noChangeArrowheads="1" noChangeShapeType="1" noTextEdit="1"/>
              </p:cNvSpPr>
              <p:nvPr/>
            </p:nvSpPr>
            <p:spPr>
              <a:xfrm>
                <a:off x="285898" y="1149175"/>
                <a:ext cx="2665858" cy="541623"/>
              </a:xfrm>
              <a:prstGeom prst="rect">
                <a:avLst/>
              </a:prstGeom>
              <a:blipFill>
                <a:blip r:embed="rId2"/>
                <a:stretch>
                  <a:fillRect b="-1162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E8C0E56-B37D-867C-46C5-0249C9436E75}"/>
                  </a:ext>
                </a:extLst>
              </p:cNvPr>
              <p:cNvSpPr txBox="1"/>
              <p:nvPr/>
            </p:nvSpPr>
            <p:spPr>
              <a:xfrm>
                <a:off x="304559" y="1897318"/>
                <a:ext cx="2851550" cy="460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𝑤</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r>
                        <m:rPr>
                          <m:sty m:val="p"/>
                        </m:rPr>
                        <a:rPr lang="en-CA" sz="2800">
                          <a:latin typeface="Cambria Math" panose="02040503050406030204" pitchFamily="18" charset="0"/>
                        </a:rPr>
                        <m:t>d</m:t>
                      </m:r>
                      <m:sSup>
                        <m:sSupPr>
                          <m:ctrlPr>
                            <a:rPr lang="en-CA" sz="2800" i="1">
                              <a:latin typeface="Cambria Math" panose="02040503050406030204" pitchFamily="18" charset="0"/>
                            </a:rPr>
                          </m:ctrlPr>
                        </m:sSupPr>
                        <m:e>
                          <m:r>
                            <a:rPr lang="en-CA" sz="2800" i="1">
                              <a:latin typeface="Cambria Math" panose="02040503050406030204" pitchFamily="18" charset="0"/>
                            </a:rPr>
                            <m:t>𝑧</m:t>
                          </m:r>
                        </m:e>
                        <m:sup>
                          <m:r>
                            <a:rPr lang="en-CA" sz="2800" i="1">
                              <a:latin typeface="Cambria Math" panose="02040503050406030204" pitchFamily="18" charset="0"/>
                            </a:rPr>
                            <m:t>[2]</m:t>
                          </m:r>
                        </m:sup>
                      </m:sSup>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𝑎</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1</m:t>
                              </m:r>
                            </m:e>
                          </m:d>
                          <m:r>
                            <a:rPr lang="en-CA" sz="2800" b="0" i="1" smtClean="0">
                              <a:latin typeface="Cambria Math" panose="02040503050406030204" pitchFamily="18" charset="0"/>
                            </a:rPr>
                            <m:t>𝑇</m:t>
                          </m:r>
                        </m:sup>
                      </m:sSup>
                    </m:oMath>
                  </m:oMathPara>
                </a14:m>
                <a:endParaRPr lang="en-US" sz="2800" dirty="0"/>
              </a:p>
            </p:txBody>
          </p:sp>
        </mc:Choice>
        <mc:Fallback xmlns="">
          <p:sp>
            <p:nvSpPr>
              <p:cNvPr id="9" name="TextBox 8">
                <a:extLst>
                  <a:ext uri="{FF2B5EF4-FFF2-40B4-BE49-F238E27FC236}">
                    <a16:creationId xmlns:a16="http://schemas.microsoft.com/office/drawing/2014/main" id="{0E8C0E56-B37D-867C-46C5-0249C9436E75}"/>
                  </a:ext>
                </a:extLst>
              </p:cNvPr>
              <p:cNvSpPr txBox="1">
                <a:spLocks noRot="1" noChangeAspect="1" noMove="1" noResize="1" noEditPoints="1" noAdjustHandles="1" noChangeArrowheads="1" noChangeShapeType="1" noTextEdit="1"/>
              </p:cNvSpPr>
              <p:nvPr/>
            </p:nvSpPr>
            <p:spPr>
              <a:xfrm>
                <a:off x="304559" y="1897318"/>
                <a:ext cx="2851550" cy="460575"/>
              </a:xfrm>
              <a:prstGeom prst="rect">
                <a:avLst/>
              </a:prstGeom>
              <a:blipFill>
                <a:blip r:embed="rId3"/>
                <a:stretch>
                  <a:fillRect l="-3111" r="-444"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09B8F22-30CB-4A79-E67E-370428D34F4C}"/>
                  </a:ext>
                </a:extLst>
              </p:cNvPr>
              <p:cNvSpPr txBox="1"/>
              <p:nvPr/>
            </p:nvSpPr>
            <p:spPr>
              <a:xfrm>
                <a:off x="337671" y="2882452"/>
                <a:ext cx="2052037"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𝑏</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𝑑𝑧</m:t>
                          </m:r>
                        </m:e>
                        <m:sup>
                          <m:r>
                            <a:rPr lang="en-CA" sz="2800" b="0" i="1" smtClean="0">
                              <a:latin typeface="Cambria Math" panose="02040503050406030204" pitchFamily="18" charset="0"/>
                            </a:rPr>
                            <m:t>[2]</m:t>
                          </m:r>
                        </m:sup>
                      </m:sSup>
                    </m:oMath>
                  </m:oMathPara>
                </a14:m>
                <a:endParaRPr lang="en-US" sz="2800" dirty="0"/>
              </a:p>
            </p:txBody>
          </p:sp>
        </mc:Choice>
        <mc:Fallback xmlns="">
          <p:sp>
            <p:nvSpPr>
              <p:cNvPr id="10" name="TextBox 9">
                <a:extLst>
                  <a:ext uri="{FF2B5EF4-FFF2-40B4-BE49-F238E27FC236}">
                    <a16:creationId xmlns:a16="http://schemas.microsoft.com/office/drawing/2014/main" id="{D09B8F22-30CB-4A79-E67E-370428D34F4C}"/>
                  </a:ext>
                </a:extLst>
              </p:cNvPr>
              <p:cNvSpPr txBox="1">
                <a:spLocks noRot="1" noChangeAspect="1" noMove="1" noResize="1" noEditPoints="1" noAdjustHandles="1" noChangeArrowheads="1" noChangeShapeType="1" noTextEdit="1"/>
              </p:cNvSpPr>
              <p:nvPr/>
            </p:nvSpPr>
            <p:spPr>
              <a:xfrm>
                <a:off x="337671" y="2882452"/>
                <a:ext cx="2052037" cy="449290"/>
              </a:xfrm>
              <a:prstGeom prst="rect">
                <a:avLst/>
              </a:prstGeom>
              <a:blipFill>
                <a:blip r:embed="rId4"/>
                <a:stretch>
                  <a:fillRect l="-3681" t="-5556" r="-2454"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D16AD55-42BD-98AE-7272-13F6E3EDE2C5}"/>
                  </a:ext>
                </a:extLst>
              </p:cNvPr>
              <p:cNvSpPr txBox="1"/>
              <p:nvPr/>
            </p:nvSpPr>
            <p:spPr>
              <a:xfrm>
                <a:off x="304559" y="3723488"/>
                <a:ext cx="4793107" cy="4895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𝑧</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𝑤</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2</m:t>
                              </m:r>
                            </m:e>
                          </m:d>
                          <m:r>
                            <a:rPr lang="en-CA" sz="2800" b="0" i="1" smtClean="0">
                              <a:latin typeface="Cambria Math" panose="02040503050406030204" pitchFamily="18" charset="0"/>
                            </a:rPr>
                            <m:t>𝑇</m:t>
                          </m:r>
                        </m:sup>
                      </m:sSup>
                      <m:r>
                        <a:rPr lang="en-CA" sz="2800" b="0" i="1" smtClean="0">
                          <a:latin typeface="Cambria Math" panose="02040503050406030204" pitchFamily="18" charset="0"/>
                        </a:rPr>
                        <m:t>𝑑</m:t>
                      </m:r>
                      <m:sSup>
                        <m:sSupPr>
                          <m:ctrlPr>
                            <a:rPr lang="en-CA" sz="2800" i="1">
                              <a:latin typeface="Cambria Math" panose="02040503050406030204" pitchFamily="18" charset="0"/>
                            </a:rPr>
                          </m:ctrlPr>
                        </m:sSupPr>
                        <m:e>
                          <m:r>
                            <a:rPr lang="en-CA" sz="2800" b="0" i="1" smtClean="0">
                              <a:latin typeface="Cambria Math" panose="02040503050406030204" pitchFamily="18" charset="0"/>
                            </a:rPr>
                            <m:t>𝑧</m:t>
                          </m:r>
                        </m:e>
                        <m:sup>
                          <m:d>
                            <m:dPr>
                              <m:begChr m:val="["/>
                              <m:endChr m:val="]"/>
                              <m:ctrlPr>
                                <a:rPr lang="en-CA" sz="2800" i="1">
                                  <a:latin typeface="Cambria Math" panose="02040503050406030204" pitchFamily="18" charset="0"/>
                                </a:rPr>
                              </m:ctrlPr>
                            </m:dPr>
                            <m:e>
                              <m:r>
                                <a:rPr lang="en-CA" sz="2800" b="0" i="1" smtClean="0">
                                  <a:latin typeface="Cambria Math" panose="02040503050406030204" pitchFamily="18" charset="0"/>
                                </a:rPr>
                                <m:t>2</m:t>
                              </m:r>
                            </m:e>
                          </m:d>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𝑔</m:t>
                          </m:r>
                        </m:e>
                        <m:sup>
                          <m:sSup>
                            <m:sSupPr>
                              <m:ctrlPr>
                                <a:rPr lang="en-CA" sz="2800" b="0" i="1" smtClean="0">
                                  <a:latin typeface="Cambria Math" panose="02040503050406030204" pitchFamily="18" charset="0"/>
                                </a:rPr>
                              </m:ctrlPr>
                            </m:sSupPr>
                            <m:e>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1</m:t>
                                  </m:r>
                                </m:e>
                              </m:d>
                            </m:e>
                            <m:sup>
                              <m:r>
                                <a:rPr lang="en-CA" sz="2800" b="0" i="1" smtClean="0">
                                  <a:latin typeface="Cambria Math" panose="02040503050406030204" pitchFamily="18" charset="0"/>
                                </a:rPr>
                                <m:t>′</m:t>
                              </m:r>
                            </m:sup>
                          </m:sSup>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𝑧</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m:t>
                      </m:r>
                    </m:oMath>
                  </m:oMathPara>
                </a14:m>
                <a:endParaRPr lang="en-US" sz="2800" dirty="0"/>
              </a:p>
            </p:txBody>
          </p:sp>
        </mc:Choice>
        <mc:Fallback xmlns="">
          <p:sp>
            <p:nvSpPr>
              <p:cNvPr id="11" name="TextBox 10">
                <a:extLst>
                  <a:ext uri="{FF2B5EF4-FFF2-40B4-BE49-F238E27FC236}">
                    <a16:creationId xmlns:a16="http://schemas.microsoft.com/office/drawing/2014/main" id="{2D16AD55-42BD-98AE-7272-13F6E3EDE2C5}"/>
                  </a:ext>
                </a:extLst>
              </p:cNvPr>
              <p:cNvSpPr txBox="1">
                <a:spLocks noRot="1" noChangeAspect="1" noMove="1" noResize="1" noEditPoints="1" noAdjustHandles="1" noChangeArrowheads="1" noChangeShapeType="1" noTextEdit="1"/>
              </p:cNvSpPr>
              <p:nvPr/>
            </p:nvSpPr>
            <p:spPr>
              <a:xfrm>
                <a:off x="304559" y="3723488"/>
                <a:ext cx="4793107" cy="489558"/>
              </a:xfrm>
              <a:prstGeom prst="rect">
                <a:avLst/>
              </a:prstGeom>
              <a:blipFill>
                <a:blip r:embed="rId5"/>
                <a:stretch>
                  <a:fillRect l="-529" r="-1323"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647EBE3-8725-A876-A559-0A7367827C25}"/>
                  </a:ext>
                </a:extLst>
              </p:cNvPr>
              <p:cNvSpPr txBox="1"/>
              <p:nvPr/>
            </p:nvSpPr>
            <p:spPr>
              <a:xfrm>
                <a:off x="324637" y="4548809"/>
                <a:ext cx="2526654"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𝑤</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𝑑𝑧</m:t>
                          </m:r>
                        </m:e>
                        <m:sup>
                          <m:r>
                            <a:rPr lang="en-CA" sz="2800" b="0" i="1" smtClean="0">
                              <a:latin typeface="Cambria Math" panose="02040503050406030204" pitchFamily="18" charset="0"/>
                            </a:rPr>
                            <m:t>[1]</m:t>
                          </m:r>
                        </m:sup>
                      </m:sSup>
                      <m:sSup>
                        <m:sSupPr>
                          <m:ctrlPr>
                            <a:rPr lang="en-CA" sz="2800" i="1">
                              <a:latin typeface="Cambria Math" panose="02040503050406030204" pitchFamily="18" charset="0"/>
                            </a:rPr>
                          </m:ctrlPr>
                        </m:sSupPr>
                        <m:e>
                          <m:r>
                            <a:rPr lang="en-CA" sz="2800" b="0" i="1" smtClean="0">
                              <a:latin typeface="Cambria Math" panose="02040503050406030204" pitchFamily="18" charset="0"/>
                            </a:rPr>
                            <m:t>𝑥</m:t>
                          </m:r>
                        </m:e>
                        <m:sup>
                          <m:r>
                            <a:rPr lang="en-CA" sz="2800" b="0" i="1" smtClean="0">
                              <a:latin typeface="Cambria Math" panose="02040503050406030204" pitchFamily="18" charset="0"/>
                            </a:rPr>
                            <m:t>𝑇</m:t>
                          </m:r>
                        </m:sup>
                      </m:sSup>
                    </m:oMath>
                  </m:oMathPara>
                </a14:m>
                <a:endParaRPr lang="en-US" sz="2800" dirty="0"/>
              </a:p>
            </p:txBody>
          </p:sp>
        </mc:Choice>
        <mc:Fallback xmlns="">
          <p:sp>
            <p:nvSpPr>
              <p:cNvPr id="12" name="TextBox 11">
                <a:extLst>
                  <a:ext uri="{FF2B5EF4-FFF2-40B4-BE49-F238E27FC236}">
                    <a16:creationId xmlns:a16="http://schemas.microsoft.com/office/drawing/2014/main" id="{4647EBE3-8725-A876-A559-0A7367827C25}"/>
                  </a:ext>
                </a:extLst>
              </p:cNvPr>
              <p:cNvSpPr txBox="1">
                <a:spLocks noRot="1" noChangeAspect="1" noMove="1" noResize="1" noEditPoints="1" noAdjustHandles="1" noChangeArrowheads="1" noChangeShapeType="1" noTextEdit="1"/>
              </p:cNvSpPr>
              <p:nvPr/>
            </p:nvSpPr>
            <p:spPr>
              <a:xfrm>
                <a:off x="324637" y="4548809"/>
                <a:ext cx="2526654" cy="449290"/>
              </a:xfrm>
              <a:prstGeom prst="rect">
                <a:avLst/>
              </a:prstGeom>
              <a:blipFill>
                <a:blip r:embed="rId6"/>
                <a:stretch>
                  <a:fillRect l="-3000" t="-2778" r="-500"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E7858B2A-974A-936D-F445-DA0B0C6036A8}"/>
                  </a:ext>
                </a:extLst>
              </p:cNvPr>
              <p:cNvSpPr txBox="1"/>
              <p:nvPr/>
            </p:nvSpPr>
            <p:spPr>
              <a:xfrm>
                <a:off x="337670" y="5353996"/>
                <a:ext cx="2052037"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𝑏</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𝑑𝑧</m:t>
                          </m:r>
                        </m:e>
                        <m:sup>
                          <m:r>
                            <a:rPr lang="en-CA" sz="2800" b="0" i="1" smtClean="0">
                              <a:latin typeface="Cambria Math" panose="02040503050406030204" pitchFamily="18" charset="0"/>
                            </a:rPr>
                            <m:t>[1]</m:t>
                          </m:r>
                        </m:sup>
                      </m:sSup>
                    </m:oMath>
                  </m:oMathPara>
                </a14:m>
                <a:endParaRPr lang="en-US" sz="2800" dirty="0"/>
              </a:p>
            </p:txBody>
          </p:sp>
        </mc:Choice>
        <mc:Fallback xmlns="">
          <p:sp>
            <p:nvSpPr>
              <p:cNvPr id="13" name="TextBox 12">
                <a:extLst>
                  <a:ext uri="{FF2B5EF4-FFF2-40B4-BE49-F238E27FC236}">
                    <a16:creationId xmlns:a16="http://schemas.microsoft.com/office/drawing/2014/main" id="{E7858B2A-974A-936D-F445-DA0B0C6036A8}"/>
                  </a:ext>
                </a:extLst>
              </p:cNvPr>
              <p:cNvSpPr txBox="1">
                <a:spLocks noRot="1" noChangeAspect="1" noMove="1" noResize="1" noEditPoints="1" noAdjustHandles="1" noChangeArrowheads="1" noChangeShapeType="1" noTextEdit="1"/>
              </p:cNvSpPr>
              <p:nvPr/>
            </p:nvSpPr>
            <p:spPr>
              <a:xfrm>
                <a:off x="337670" y="5353996"/>
                <a:ext cx="2052037" cy="449290"/>
              </a:xfrm>
              <a:prstGeom prst="rect">
                <a:avLst/>
              </a:prstGeom>
              <a:blipFill>
                <a:blip r:embed="rId7"/>
                <a:stretch>
                  <a:fillRect l="-3681" t="-2778" r="-2454" b="-8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8932CF8-57EB-1DD5-2060-584E693A9894}"/>
                  </a:ext>
                </a:extLst>
              </p:cNvPr>
              <p:cNvSpPr/>
              <p:nvPr/>
            </p:nvSpPr>
            <p:spPr>
              <a:xfrm>
                <a:off x="5750809" y="878363"/>
                <a:ext cx="2743956" cy="54162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CA" sz="2800" smtClean="0">
                          <a:latin typeface="Cambria Math" panose="02040503050406030204" pitchFamily="18" charset="0"/>
                        </a:rPr>
                        <m:t>d</m:t>
                      </m:r>
                      <m:sSup>
                        <m:sSupPr>
                          <m:ctrlPr>
                            <a:rPr lang="en-CA" sz="2800" i="1">
                              <a:latin typeface="Cambria Math" panose="02040503050406030204" pitchFamily="18" charset="0"/>
                            </a:rPr>
                          </m:ctrlPr>
                        </m:sSupPr>
                        <m:e>
                          <m:r>
                            <a:rPr lang="en-CA" sz="2800" b="0" i="1" smtClean="0">
                              <a:latin typeface="Cambria Math" panose="02040503050406030204" pitchFamily="18" charset="0"/>
                            </a:rPr>
                            <m:t>𝑍</m:t>
                          </m:r>
                        </m:e>
                        <m:sup>
                          <m:r>
                            <a:rPr lang="en-CA" sz="2800" i="1">
                              <a:latin typeface="Cambria Math" panose="02040503050406030204" pitchFamily="18" charset="0"/>
                            </a:rPr>
                            <m:t>[2]</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b="0" i="1" smtClean="0">
                              <a:latin typeface="Cambria Math" panose="02040503050406030204" pitchFamily="18" charset="0"/>
                            </a:rPr>
                            <m:t>𝐴</m:t>
                          </m:r>
                        </m:e>
                        <m:sup>
                          <m:r>
                            <a:rPr lang="en-CA" sz="2800" i="1">
                              <a:latin typeface="Cambria Math" panose="02040503050406030204" pitchFamily="18" charset="0"/>
                            </a:rPr>
                            <m:t>[2]</m:t>
                          </m:r>
                        </m:sup>
                      </m:sSup>
                      <m:r>
                        <a:rPr lang="en-CA" sz="2800" i="1">
                          <a:latin typeface="Cambria Math" panose="02040503050406030204" pitchFamily="18" charset="0"/>
                        </a:rPr>
                        <m:t>−</m:t>
                      </m:r>
                      <m:r>
                        <a:rPr lang="en-CA" sz="2800" b="0" i="1" smtClean="0">
                          <a:latin typeface="Cambria Math" panose="02040503050406030204" pitchFamily="18" charset="0"/>
                        </a:rPr>
                        <m:t>𝑌</m:t>
                      </m:r>
                    </m:oMath>
                  </m:oMathPara>
                </a14:m>
                <a:endParaRPr lang="en-US" sz="2800" dirty="0"/>
              </a:p>
            </p:txBody>
          </p:sp>
        </mc:Choice>
        <mc:Fallback xmlns="">
          <p:sp>
            <p:nvSpPr>
              <p:cNvPr id="14" name="Rectangle 13">
                <a:extLst>
                  <a:ext uri="{FF2B5EF4-FFF2-40B4-BE49-F238E27FC236}">
                    <a16:creationId xmlns:a16="http://schemas.microsoft.com/office/drawing/2014/main" id="{98932CF8-57EB-1DD5-2060-584E693A9894}"/>
                  </a:ext>
                </a:extLst>
              </p:cNvPr>
              <p:cNvSpPr>
                <a:spLocks noRot="1" noChangeAspect="1" noMove="1" noResize="1" noEditPoints="1" noAdjustHandles="1" noChangeArrowheads="1" noChangeShapeType="1" noTextEdit="1"/>
              </p:cNvSpPr>
              <p:nvPr/>
            </p:nvSpPr>
            <p:spPr>
              <a:xfrm>
                <a:off x="5750809" y="878363"/>
                <a:ext cx="2743956" cy="541623"/>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23BF4BC-1757-376A-E0C0-26B64B7FF503}"/>
                  </a:ext>
                </a:extLst>
              </p:cNvPr>
              <p:cNvSpPr txBox="1"/>
              <p:nvPr/>
            </p:nvSpPr>
            <p:spPr>
              <a:xfrm>
                <a:off x="5750809" y="1679043"/>
                <a:ext cx="342651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𝑊</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r>
                            <a:rPr lang="en-CA" sz="2800" b="0" i="0" smtClean="0">
                              <a:latin typeface="Cambria Math" panose="02040503050406030204" pitchFamily="18" charset="0"/>
                            </a:rPr>
                            <m:t>1</m:t>
                          </m:r>
                        </m:num>
                        <m:den>
                          <m:r>
                            <m:rPr>
                              <m:sty m:val="p"/>
                            </m:rPr>
                            <a:rPr lang="en-CA" sz="2800" b="0" i="0" smtClean="0">
                              <a:latin typeface="Cambria Math" panose="02040503050406030204" pitchFamily="18" charset="0"/>
                            </a:rPr>
                            <m:t>m</m:t>
                          </m:r>
                        </m:den>
                      </m:f>
                      <m:r>
                        <m:rPr>
                          <m:sty m:val="p"/>
                        </m:rPr>
                        <a:rPr lang="en-CA" sz="2800">
                          <a:latin typeface="Cambria Math" panose="02040503050406030204" pitchFamily="18" charset="0"/>
                        </a:rPr>
                        <m:t>d</m:t>
                      </m:r>
                      <m:sSup>
                        <m:sSupPr>
                          <m:ctrlPr>
                            <a:rPr lang="en-CA" sz="2800" i="1">
                              <a:latin typeface="Cambria Math" panose="02040503050406030204" pitchFamily="18" charset="0"/>
                            </a:rPr>
                          </m:ctrlPr>
                        </m:sSupPr>
                        <m:e>
                          <m:r>
                            <a:rPr lang="en-CA" sz="2800" b="0" i="1" smtClean="0">
                              <a:latin typeface="Cambria Math" panose="02040503050406030204" pitchFamily="18" charset="0"/>
                            </a:rPr>
                            <m:t>𝑍</m:t>
                          </m:r>
                        </m:e>
                        <m:sup>
                          <m:r>
                            <a:rPr lang="en-CA" sz="2800" i="1">
                              <a:latin typeface="Cambria Math" panose="02040503050406030204" pitchFamily="18" charset="0"/>
                            </a:rPr>
                            <m:t>[2]</m:t>
                          </m:r>
                        </m:sup>
                      </m:sSup>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𝐴</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1</m:t>
                              </m:r>
                            </m:e>
                          </m:d>
                          <m:r>
                            <a:rPr lang="en-CA" sz="2800" b="0" i="1" smtClean="0">
                              <a:latin typeface="Cambria Math" panose="02040503050406030204" pitchFamily="18" charset="0"/>
                            </a:rPr>
                            <m:t>𝑇</m:t>
                          </m:r>
                        </m:sup>
                      </m:sSup>
                    </m:oMath>
                  </m:oMathPara>
                </a14:m>
                <a:endParaRPr lang="en-US" sz="2800" dirty="0"/>
              </a:p>
            </p:txBody>
          </p:sp>
        </mc:Choice>
        <mc:Fallback xmlns="">
          <p:sp>
            <p:nvSpPr>
              <p:cNvPr id="15" name="TextBox 14">
                <a:extLst>
                  <a:ext uri="{FF2B5EF4-FFF2-40B4-BE49-F238E27FC236}">
                    <a16:creationId xmlns:a16="http://schemas.microsoft.com/office/drawing/2014/main" id="{C23BF4BC-1757-376A-E0C0-26B64B7FF503}"/>
                  </a:ext>
                </a:extLst>
              </p:cNvPr>
              <p:cNvSpPr txBox="1">
                <a:spLocks noRot="1" noChangeAspect="1" noMove="1" noResize="1" noEditPoints="1" noAdjustHandles="1" noChangeArrowheads="1" noChangeShapeType="1" noTextEdit="1"/>
              </p:cNvSpPr>
              <p:nvPr/>
            </p:nvSpPr>
            <p:spPr>
              <a:xfrm>
                <a:off x="5750809" y="1679043"/>
                <a:ext cx="3426515" cy="806631"/>
              </a:xfrm>
              <a:prstGeom prst="rect">
                <a:avLst/>
              </a:prstGeom>
              <a:blipFill>
                <a:blip r:embed="rId9"/>
                <a:stretch>
                  <a:fillRect l="-738" t="-1563"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ECF787C-C062-7D4F-1766-AF83DD143792}"/>
                  </a:ext>
                </a:extLst>
              </p:cNvPr>
              <p:cNvSpPr txBox="1"/>
              <p:nvPr/>
            </p:nvSpPr>
            <p:spPr>
              <a:xfrm>
                <a:off x="3843754" y="2538212"/>
                <a:ext cx="8348246" cy="80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𝑏</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1</m:t>
                              </m:r>
                            </m:num>
                            <m:den>
                              <m:r>
                                <a:rPr lang="en-CA" sz="2800" b="0" i="1" smtClean="0">
                                  <a:latin typeface="Cambria Math" panose="02040503050406030204" pitchFamily="18" charset="0"/>
                                </a:rPr>
                                <m:t>𝑚</m:t>
                              </m:r>
                            </m:den>
                          </m:f>
                          <m:r>
                            <a:rPr lang="en-CA" sz="2800" b="0" i="1" smtClean="0">
                              <a:latin typeface="Cambria Math" panose="02040503050406030204" pitchFamily="18" charset="0"/>
                            </a:rPr>
                            <m:t>𝑛𝑝</m:t>
                          </m:r>
                          <m:r>
                            <a:rPr lang="en-CA" sz="2800" b="0" i="1" smtClean="0">
                              <a:latin typeface="Cambria Math" panose="02040503050406030204" pitchFamily="18" charset="0"/>
                            </a:rPr>
                            <m:t>.</m:t>
                          </m:r>
                          <m:r>
                            <a:rPr lang="en-CA" sz="2800" b="0" i="1" smtClean="0">
                              <a:latin typeface="Cambria Math" panose="02040503050406030204" pitchFamily="18" charset="0"/>
                            </a:rPr>
                            <m:t>𝑠𝑢𝑚</m:t>
                          </m:r>
                          <m:r>
                            <a:rPr lang="en-CA" sz="2800" b="0" i="1" smtClean="0">
                              <a:latin typeface="Cambria Math" panose="02040503050406030204" pitchFamily="18" charset="0"/>
                            </a:rPr>
                            <m:t>(</m:t>
                          </m:r>
                          <m:r>
                            <a:rPr lang="en-CA" sz="2800" b="0" i="1" smtClean="0">
                              <a:latin typeface="Cambria Math" panose="02040503050406030204" pitchFamily="18" charset="0"/>
                            </a:rPr>
                            <m:t>𝑑𝑧</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 </m:t>
                      </m:r>
                      <m:r>
                        <a:rPr lang="en-CA" sz="2800" b="0" i="1" smtClean="0">
                          <a:latin typeface="Cambria Math" panose="02040503050406030204" pitchFamily="18" charset="0"/>
                        </a:rPr>
                        <m:t>𝑎𝑥𝑖𝑠</m:t>
                      </m:r>
                      <m:r>
                        <a:rPr lang="en-CA" sz="2800" b="0" i="1" smtClean="0">
                          <a:latin typeface="Cambria Math" panose="02040503050406030204" pitchFamily="18" charset="0"/>
                        </a:rPr>
                        <m:t>=1, </m:t>
                      </m:r>
                      <m:r>
                        <a:rPr lang="en-CA" sz="2800" b="0" i="1" smtClean="0">
                          <a:latin typeface="Cambria Math" panose="02040503050406030204" pitchFamily="18" charset="0"/>
                        </a:rPr>
                        <m:t>𝑘𝑒𝑒𝑝𝑑𝑖𝑚𝑠</m:t>
                      </m:r>
                      <m:r>
                        <a:rPr lang="en-CA" sz="2800" b="0" i="1" smtClean="0">
                          <a:latin typeface="Cambria Math" panose="02040503050406030204" pitchFamily="18" charset="0"/>
                        </a:rPr>
                        <m:t>=</m:t>
                      </m:r>
                      <m:r>
                        <a:rPr lang="en-CA" sz="2800" b="0" i="1" smtClean="0">
                          <a:latin typeface="Cambria Math" panose="02040503050406030204" pitchFamily="18" charset="0"/>
                        </a:rPr>
                        <m:t>𝑇𝑟𝑢𝑒</m:t>
                      </m:r>
                      <m:r>
                        <a:rPr lang="en-CA" sz="2800" b="0" i="1" smtClean="0">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EECF787C-C062-7D4F-1766-AF83DD143792}"/>
                  </a:ext>
                </a:extLst>
              </p:cNvPr>
              <p:cNvSpPr txBox="1">
                <a:spLocks noRot="1" noChangeAspect="1" noMove="1" noResize="1" noEditPoints="1" noAdjustHandles="1" noChangeArrowheads="1" noChangeShapeType="1" noTextEdit="1"/>
              </p:cNvSpPr>
              <p:nvPr/>
            </p:nvSpPr>
            <p:spPr>
              <a:xfrm>
                <a:off x="3843754" y="2538212"/>
                <a:ext cx="8348246" cy="809389"/>
              </a:xfrm>
              <a:prstGeom prst="rect">
                <a:avLst/>
              </a:prstGeom>
              <a:blipFill>
                <a:blip r:embed="rId10"/>
                <a:stretch>
                  <a:fillRect l="-607" t="-1538" r="-910" b="-923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969079E-C8BC-4D85-019D-5CB3A6365487}"/>
                  </a:ext>
                </a:extLst>
              </p:cNvPr>
              <p:cNvSpPr txBox="1"/>
              <p:nvPr/>
            </p:nvSpPr>
            <p:spPr>
              <a:xfrm>
                <a:off x="5768400" y="3451457"/>
                <a:ext cx="4793107" cy="48955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𝑧</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𝑤</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2</m:t>
                              </m:r>
                            </m:e>
                          </m:d>
                          <m:r>
                            <a:rPr lang="en-CA" sz="2800" b="0" i="1" smtClean="0">
                              <a:latin typeface="Cambria Math" panose="02040503050406030204" pitchFamily="18" charset="0"/>
                            </a:rPr>
                            <m:t>𝑇</m:t>
                          </m:r>
                        </m:sup>
                      </m:sSup>
                      <m:r>
                        <a:rPr lang="en-CA" sz="2800" b="0" i="1" smtClean="0">
                          <a:latin typeface="Cambria Math" panose="02040503050406030204" pitchFamily="18" charset="0"/>
                        </a:rPr>
                        <m:t>𝑑</m:t>
                      </m:r>
                      <m:sSup>
                        <m:sSupPr>
                          <m:ctrlPr>
                            <a:rPr lang="en-CA" sz="2800" i="1">
                              <a:latin typeface="Cambria Math" panose="02040503050406030204" pitchFamily="18" charset="0"/>
                            </a:rPr>
                          </m:ctrlPr>
                        </m:sSupPr>
                        <m:e>
                          <m:r>
                            <a:rPr lang="en-CA" sz="2800" b="0" i="1" smtClean="0">
                              <a:latin typeface="Cambria Math" panose="02040503050406030204" pitchFamily="18" charset="0"/>
                            </a:rPr>
                            <m:t>𝑧</m:t>
                          </m:r>
                        </m:e>
                        <m:sup>
                          <m:d>
                            <m:dPr>
                              <m:begChr m:val="["/>
                              <m:endChr m:val="]"/>
                              <m:ctrlPr>
                                <a:rPr lang="en-CA" sz="2800" i="1">
                                  <a:latin typeface="Cambria Math" panose="02040503050406030204" pitchFamily="18" charset="0"/>
                                </a:rPr>
                              </m:ctrlPr>
                            </m:dPr>
                            <m:e>
                              <m:r>
                                <a:rPr lang="en-CA" sz="2800" b="0" i="1" smtClean="0">
                                  <a:latin typeface="Cambria Math" panose="02040503050406030204" pitchFamily="18" charset="0"/>
                                </a:rPr>
                                <m:t>2</m:t>
                              </m:r>
                            </m:e>
                          </m:d>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𝑔</m:t>
                          </m:r>
                        </m:e>
                        <m:sup>
                          <m:sSup>
                            <m:sSupPr>
                              <m:ctrlPr>
                                <a:rPr lang="en-CA" sz="2800" b="0" i="1" smtClean="0">
                                  <a:latin typeface="Cambria Math" panose="02040503050406030204" pitchFamily="18" charset="0"/>
                                </a:rPr>
                              </m:ctrlPr>
                            </m:sSupPr>
                            <m:e>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1</m:t>
                                  </m:r>
                                </m:e>
                              </m:d>
                            </m:e>
                            <m:sup>
                              <m:r>
                                <a:rPr lang="en-CA" sz="2800" b="0" i="1" smtClean="0">
                                  <a:latin typeface="Cambria Math" panose="02040503050406030204" pitchFamily="18" charset="0"/>
                                </a:rPr>
                                <m:t>′</m:t>
                              </m:r>
                            </m:sup>
                          </m:sSup>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𝑧</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m:t>
                      </m:r>
                    </m:oMath>
                  </m:oMathPara>
                </a14:m>
                <a:endParaRPr lang="en-US" sz="2800" dirty="0"/>
              </a:p>
            </p:txBody>
          </p:sp>
        </mc:Choice>
        <mc:Fallback xmlns="">
          <p:sp>
            <p:nvSpPr>
              <p:cNvPr id="17" name="TextBox 16">
                <a:extLst>
                  <a:ext uri="{FF2B5EF4-FFF2-40B4-BE49-F238E27FC236}">
                    <a16:creationId xmlns:a16="http://schemas.microsoft.com/office/drawing/2014/main" id="{4969079E-C8BC-4D85-019D-5CB3A6365487}"/>
                  </a:ext>
                </a:extLst>
              </p:cNvPr>
              <p:cNvSpPr txBox="1">
                <a:spLocks noRot="1" noChangeAspect="1" noMove="1" noResize="1" noEditPoints="1" noAdjustHandles="1" noChangeArrowheads="1" noChangeShapeType="1" noTextEdit="1"/>
              </p:cNvSpPr>
              <p:nvPr/>
            </p:nvSpPr>
            <p:spPr>
              <a:xfrm>
                <a:off x="5768400" y="3451457"/>
                <a:ext cx="4793107" cy="489558"/>
              </a:xfrm>
              <a:prstGeom prst="rect">
                <a:avLst/>
              </a:prstGeom>
              <a:blipFill>
                <a:blip r:embed="rId11"/>
                <a:stretch>
                  <a:fillRect l="-529" r="-1323"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D20242B-DE59-F8EA-9E95-47F8ADF75B83}"/>
                  </a:ext>
                </a:extLst>
              </p:cNvPr>
              <p:cNvSpPr txBox="1"/>
              <p:nvPr/>
            </p:nvSpPr>
            <p:spPr>
              <a:xfrm>
                <a:off x="5768400" y="4517281"/>
                <a:ext cx="2526654"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𝑤</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𝑑𝑧</m:t>
                          </m:r>
                        </m:e>
                        <m:sup>
                          <m:r>
                            <a:rPr lang="en-CA" sz="2800" b="0" i="1" smtClean="0">
                              <a:latin typeface="Cambria Math" panose="02040503050406030204" pitchFamily="18" charset="0"/>
                            </a:rPr>
                            <m:t>[1]</m:t>
                          </m:r>
                        </m:sup>
                      </m:sSup>
                      <m:sSup>
                        <m:sSupPr>
                          <m:ctrlPr>
                            <a:rPr lang="en-CA" sz="2800" i="1">
                              <a:latin typeface="Cambria Math" panose="02040503050406030204" pitchFamily="18" charset="0"/>
                            </a:rPr>
                          </m:ctrlPr>
                        </m:sSupPr>
                        <m:e>
                          <m:r>
                            <a:rPr lang="en-CA" sz="2800" b="0" i="1" smtClean="0">
                              <a:latin typeface="Cambria Math" panose="02040503050406030204" pitchFamily="18" charset="0"/>
                            </a:rPr>
                            <m:t>𝑥</m:t>
                          </m:r>
                        </m:e>
                        <m:sup>
                          <m:r>
                            <a:rPr lang="en-CA" sz="2800" b="0" i="1" smtClean="0">
                              <a:latin typeface="Cambria Math" panose="02040503050406030204" pitchFamily="18" charset="0"/>
                            </a:rPr>
                            <m:t>𝑇</m:t>
                          </m:r>
                        </m:sup>
                      </m:sSup>
                    </m:oMath>
                  </m:oMathPara>
                </a14:m>
                <a:endParaRPr lang="en-US" sz="2800" dirty="0"/>
              </a:p>
            </p:txBody>
          </p:sp>
        </mc:Choice>
        <mc:Fallback xmlns="">
          <p:sp>
            <p:nvSpPr>
              <p:cNvPr id="18" name="TextBox 17">
                <a:extLst>
                  <a:ext uri="{FF2B5EF4-FFF2-40B4-BE49-F238E27FC236}">
                    <a16:creationId xmlns:a16="http://schemas.microsoft.com/office/drawing/2014/main" id="{3D20242B-DE59-F8EA-9E95-47F8ADF75B83}"/>
                  </a:ext>
                </a:extLst>
              </p:cNvPr>
              <p:cNvSpPr txBox="1">
                <a:spLocks noRot="1" noChangeAspect="1" noMove="1" noResize="1" noEditPoints="1" noAdjustHandles="1" noChangeArrowheads="1" noChangeShapeType="1" noTextEdit="1"/>
              </p:cNvSpPr>
              <p:nvPr/>
            </p:nvSpPr>
            <p:spPr>
              <a:xfrm>
                <a:off x="5768400" y="4517281"/>
                <a:ext cx="2526654" cy="449290"/>
              </a:xfrm>
              <a:prstGeom prst="rect">
                <a:avLst/>
              </a:prstGeom>
              <a:blipFill>
                <a:blip r:embed="rId12"/>
                <a:stretch>
                  <a:fillRect l="-3500" t="-2703" b="-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5BB333FF-18A2-FEED-01FC-DFF554610574}"/>
                  </a:ext>
                </a:extLst>
              </p:cNvPr>
              <p:cNvSpPr txBox="1"/>
              <p:nvPr/>
            </p:nvSpPr>
            <p:spPr>
              <a:xfrm>
                <a:off x="5876887" y="5280674"/>
                <a:ext cx="2052037" cy="44929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CA" sz="2800" b="0" i="0" smtClean="0">
                          <a:latin typeface="Cambria Math" panose="02040503050406030204" pitchFamily="18" charset="0"/>
                        </a:rPr>
                        <m:t>d</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𝑏</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𝑑𝑧</m:t>
                          </m:r>
                        </m:e>
                        <m:sup>
                          <m:r>
                            <a:rPr lang="en-CA" sz="2800" b="0" i="1" smtClean="0">
                              <a:latin typeface="Cambria Math" panose="02040503050406030204" pitchFamily="18" charset="0"/>
                            </a:rPr>
                            <m:t>[1]</m:t>
                          </m:r>
                        </m:sup>
                      </m:sSup>
                    </m:oMath>
                  </m:oMathPara>
                </a14:m>
                <a:endParaRPr lang="en-US" sz="2800" dirty="0"/>
              </a:p>
            </p:txBody>
          </p:sp>
        </mc:Choice>
        <mc:Fallback xmlns="">
          <p:sp>
            <p:nvSpPr>
              <p:cNvPr id="19" name="TextBox 18">
                <a:extLst>
                  <a:ext uri="{FF2B5EF4-FFF2-40B4-BE49-F238E27FC236}">
                    <a16:creationId xmlns:a16="http://schemas.microsoft.com/office/drawing/2014/main" id="{5BB333FF-18A2-FEED-01FC-DFF554610574}"/>
                  </a:ext>
                </a:extLst>
              </p:cNvPr>
              <p:cNvSpPr txBox="1">
                <a:spLocks noRot="1" noChangeAspect="1" noMove="1" noResize="1" noEditPoints="1" noAdjustHandles="1" noChangeArrowheads="1" noChangeShapeType="1" noTextEdit="1"/>
              </p:cNvSpPr>
              <p:nvPr/>
            </p:nvSpPr>
            <p:spPr>
              <a:xfrm>
                <a:off x="5876887" y="5280674"/>
                <a:ext cx="2052037" cy="449290"/>
              </a:xfrm>
              <a:prstGeom prst="rect">
                <a:avLst/>
              </a:prstGeom>
              <a:blipFill>
                <a:blip r:embed="rId13"/>
                <a:stretch>
                  <a:fillRect l="-3681" t="-2703" r="-2454" b="-8108"/>
                </a:stretch>
              </a:blipFill>
            </p:spPr>
            <p:txBody>
              <a:bodyPr/>
              <a:lstStyle/>
              <a:p>
                <a:r>
                  <a:rPr lang="en-US">
                    <a:noFill/>
                  </a:rPr>
                  <a:t> </a:t>
                </a:r>
              </a:p>
            </p:txBody>
          </p:sp>
        </mc:Fallback>
      </mc:AlternateContent>
      <p:cxnSp>
        <p:nvCxnSpPr>
          <p:cNvPr id="23" name="Straight Connector 22">
            <a:extLst>
              <a:ext uri="{FF2B5EF4-FFF2-40B4-BE49-F238E27FC236}">
                <a16:creationId xmlns:a16="http://schemas.microsoft.com/office/drawing/2014/main" id="{70EAA0AA-946F-34ED-F4F4-227166FB2DF0}"/>
              </a:ext>
            </a:extLst>
          </p:cNvPr>
          <p:cNvCxnSpPr/>
          <p:nvPr/>
        </p:nvCxnSpPr>
        <p:spPr>
          <a:xfrm>
            <a:off x="3340359" y="37322"/>
            <a:ext cx="0" cy="3451457"/>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DD68591-32E2-C83F-00AD-F21B45F549AA}"/>
              </a:ext>
            </a:extLst>
          </p:cNvPr>
          <p:cNvCxnSpPr>
            <a:cxnSpLocks/>
          </p:cNvCxnSpPr>
          <p:nvPr/>
        </p:nvCxnSpPr>
        <p:spPr>
          <a:xfrm>
            <a:off x="5119437" y="3491020"/>
            <a:ext cx="0" cy="320667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B3D30334-E71E-3E2E-0DD8-1911275230EA}"/>
              </a:ext>
            </a:extLst>
          </p:cNvPr>
          <p:cNvCxnSpPr>
            <a:cxnSpLocks/>
          </p:cNvCxnSpPr>
          <p:nvPr/>
        </p:nvCxnSpPr>
        <p:spPr>
          <a:xfrm flipH="1">
            <a:off x="3340359" y="3491020"/>
            <a:ext cx="1779078"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21609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7B794-2F3C-E5DB-100B-D36829EA9EF3}"/>
              </a:ext>
            </a:extLst>
          </p:cNvPr>
          <p:cNvSpPr>
            <a:spLocks noGrp="1"/>
          </p:cNvSpPr>
          <p:nvPr>
            <p:ph type="title"/>
          </p:nvPr>
        </p:nvSpPr>
        <p:spPr/>
        <p:txBody>
          <a:bodyPr/>
          <a:lstStyle/>
          <a:p>
            <a:r>
              <a:rPr lang="en-US" dirty="0"/>
              <a:t>Weight initialization</a:t>
            </a:r>
          </a:p>
        </p:txBody>
      </p:sp>
      <p:sp>
        <p:nvSpPr>
          <p:cNvPr id="3" name="Content Placeholder 2">
            <a:extLst>
              <a:ext uri="{FF2B5EF4-FFF2-40B4-BE49-F238E27FC236}">
                <a16:creationId xmlns:a16="http://schemas.microsoft.com/office/drawing/2014/main" id="{CF2A7250-E623-1FD8-77C5-8E7AE8FC4DDB}"/>
              </a:ext>
            </a:extLst>
          </p:cNvPr>
          <p:cNvSpPr>
            <a:spLocks noGrp="1"/>
          </p:cNvSpPr>
          <p:nvPr>
            <p:ph idx="1"/>
          </p:nvPr>
        </p:nvSpPr>
        <p:spPr/>
        <p:txBody>
          <a:bodyPr/>
          <a:lstStyle/>
          <a:p>
            <a:r>
              <a:rPr lang="en-US" dirty="0"/>
              <a:t>It is ok to initialize b to zero, but w should be randomly initialized to prevent the symmetric issue.</a:t>
            </a:r>
            <a:r>
              <a:rPr lang="en-CA" dirty="0"/>
              <a:t> </a:t>
            </a:r>
            <a:endParaRPr lang="en-US" dirty="0"/>
          </a:p>
        </p:txBody>
      </p:sp>
      <p:pic>
        <p:nvPicPr>
          <p:cNvPr id="7" name="Picture 6" descr="Diagram&#10;&#10;Description automatically generated">
            <a:extLst>
              <a:ext uri="{FF2B5EF4-FFF2-40B4-BE49-F238E27FC236}">
                <a16:creationId xmlns:a16="http://schemas.microsoft.com/office/drawing/2014/main" id="{FB588125-4760-4C38-92D0-420570623498}"/>
              </a:ext>
            </a:extLst>
          </p:cNvPr>
          <p:cNvPicPr>
            <a:picLocks noChangeAspect="1"/>
          </p:cNvPicPr>
          <p:nvPr/>
        </p:nvPicPr>
        <p:blipFill>
          <a:blip r:embed="rId2"/>
          <a:stretch>
            <a:fillRect/>
          </a:stretch>
        </p:blipFill>
        <p:spPr>
          <a:xfrm>
            <a:off x="838200" y="2715985"/>
            <a:ext cx="5842000" cy="22098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9A3821A-B407-3EC8-AD97-B2CD9E0C8007}"/>
                  </a:ext>
                </a:extLst>
              </p:cNvPr>
              <p:cNvSpPr txBox="1"/>
              <p:nvPr/>
            </p:nvSpPr>
            <p:spPr>
              <a:xfrm>
                <a:off x="7011106" y="2557431"/>
                <a:ext cx="1842877" cy="718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𝑤</m:t>
                      </m:r>
                      <m:r>
                        <a:rPr lang="en-CA"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m>
                            <m:mPr>
                              <m:mcs>
                                <m:mc>
                                  <m:mcPr>
                                    <m:count m:val="2"/>
                                    <m:mcJc m:val="center"/>
                                  </m:mcPr>
                                </m:mc>
                              </m:mcs>
                              <m:ctrlPr>
                                <a:rPr lang="en-US" sz="2800" i="1" smtClean="0">
                                  <a:latin typeface="Cambria Math" panose="02040503050406030204" pitchFamily="18" charset="0"/>
                                </a:rPr>
                              </m:ctrlPr>
                            </m:mPr>
                            <m:mr>
                              <m:e>
                                <m:r>
                                  <m:rPr>
                                    <m:brk m:alnAt="7"/>
                                  </m:rPr>
                                  <a:rPr lang="en-CA" sz="2800" b="0" i="1" smtClean="0">
                                    <a:latin typeface="Cambria Math" panose="02040503050406030204" pitchFamily="18" charset="0"/>
                                  </a:rPr>
                                  <m:t>0</m:t>
                                </m:r>
                              </m:e>
                              <m:e>
                                <m:r>
                                  <a:rPr lang="en-CA" sz="2800" b="0" i="1" smtClean="0">
                                    <a:latin typeface="Cambria Math" panose="02040503050406030204" pitchFamily="18" charset="0"/>
                                  </a:rPr>
                                  <m:t>0</m:t>
                                </m:r>
                              </m:e>
                            </m:mr>
                            <m:mr>
                              <m:e>
                                <m:r>
                                  <a:rPr lang="en-CA" sz="2800" b="0" i="1" smtClean="0">
                                    <a:latin typeface="Cambria Math" panose="02040503050406030204" pitchFamily="18" charset="0"/>
                                  </a:rPr>
                                  <m:t>0</m:t>
                                </m:r>
                              </m:e>
                              <m:e>
                                <m:r>
                                  <a:rPr lang="en-CA" sz="2800" b="0" i="1" smtClean="0">
                                    <a:latin typeface="Cambria Math" panose="02040503050406030204" pitchFamily="18" charset="0"/>
                                  </a:rPr>
                                  <m:t>0</m:t>
                                </m:r>
                              </m:e>
                            </m:mr>
                          </m:m>
                        </m:e>
                      </m:d>
                    </m:oMath>
                  </m:oMathPara>
                </a14:m>
                <a:endParaRPr lang="en-US" sz="2800" dirty="0"/>
              </a:p>
            </p:txBody>
          </p:sp>
        </mc:Choice>
        <mc:Fallback xmlns="">
          <p:sp>
            <p:nvSpPr>
              <p:cNvPr id="8" name="TextBox 7">
                <a:extLst>
                  <a:ext uri="{FF2B5EF4-FFF2-40B4-BE49-F238E27FC236}">
                    <a16:creationId xmlns:a16="http://schemas.microsoft.com/office/drawing/2014/main" id="{C9A3821A-B407-3EC8-AD97-B2CD9E0C8007}"/>
                  </a:ext>
                </a:extLst>
              </p:cNvPr>
              <p:cNvSpPr txBox="1">
                <a:spLocks noRot="1" noChangeAspect="1" noMove="1" noResize="1" noEditPoints="1" noAdjustHandles="1" noChangeArrowheads="1" noChangeShapeType="1" noTextEdit="1"/>
              </p:cNvSpPr>
              <p:nvPr/>
            </p:nvSpPr>
            <p:spPr>
              <a:xfrm>
                <a:off x="7011106" y="2557431"/>
                <a:ext cx="1842877" cy="718466"/>
              </a:xfrm>
              <a:prstGeom prst="rect">
                <a:avLst/>
              </a:prstGeom>
              <a:blipFill>
                <a:blip r:embed="rId3"/>
                <a:stretch>
                  <a:fillRect l="-2069" t="-1754" b="-157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354441E9-9B0C-E46D-DC24-DDC57F791C59}"/>
                  </a:ext>
                </a:extLst>
              </p:cNvPr>
              <p:cNvSpPr/>
              <p:nvPr/>
            </p:nvSpPr>
            <p:spPr>
              <a:xfrm>
                <a:off x="9364950" y="2643352"/>
                <a:ext cx="1851789" cy="63254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CA" sz="2800" i="1" smtClean="0">
                              <a:latin typeface="Cambria Math" panose="02040503050406030204" pitchFamily="18" charset="0"/>
                            </a:rPr>
                          </m:ctrlPr>
                        </m:sSubSupPr>
                        <m:e>
                          <m:r>
                            <a:rPr lang="en-CA" sz="2800" b="0" i="1" smtClean="0">
                              <a:latin typeface="Cambria Math" panose="02040503050406030204" pitchFamily="18" charset="0"/>
                            </a:rPr>
                            <m:t>𝑎</m:t>
                          </m:r>
                        </m:e>
                        <m:sub>
                          <m:r>
                            <a:rPr lang="en-CA" sz="2800" b="0" i="1" smtClean="0">
                              <a:latin typeface="Cambria Math" panose="02040503050406030204" pitchFamily="18" charset="0"/>
                            </a:rPr>
                            <m:t>1</m:t>
                          </m:r>
                        </m:sub>
                        <m:sup>
                          <m:r>
                            <a:rPr lang="en-CA" sz="2800" b="0" i="1" smtClean="0">
                              <a:latin typeface="Cambria Math" panose="02040503050406030204" pitchFamily="18" charset="0"/>
                            </a:rPr>
                            <m:t>[1]</m:t>
                          </m:r>
                        </m:sup>
                      </m:sSubSup>
                      <m:r>
                        <a:rPr lang="en-CA" sz="2800" i="1">
                          <a:latin typeface="Cambria Math" panose="02040503050406030204" pitchFamily="18" charset="0"/>
                        </a:rPr>
                        <m:t>=</m:t>
                      </m:r>
                      <m:sSubSup>
                        <m:sSubSupPr>
                          <m:ctrlPr>
                            <a:rPr lang="en-CA" sz="2800" i="1" smtClean="0">
                              <a:latin typeface="Cambria Math" panose="02040503050406030204" pitchFamily="18" charset="0"/>
                            </a:rPr>
                          </m:ctrlPr>
                        </m:sSubSupPr>
                        <m:e>
                          <m:r>
                            <a:rPr lang="en-CA" sz="2800" b="0" i="1" smtClean="0">
                              <a:latin typeface="Cambria Math" panose="02040503050406030204" pitchFamily="18" charset="0"/>
                            </a:rPr>
                            <m:t>𝑎</m:t>
                          </m:r>
                        </m:e>
                        <m:sub>
                          <m:r>
                            <a:rPr lang="en-CA" sz="2800" b="0" i="1" smtClean="0">
                              <a:latin typeface="Cambria Math" panose="02040503050406030204" pitchFamily="18" charset="0"/>
                            </a:rPr>
                            <m:t>2</m:t>
                          </m:r>
                        </m:sub>
                        <m:sup>
                          <m:r>
                            <a:rPr lang="en-CA" sz="2800" b="0" i="1" smtClean="0">
                              <a:latin typeface="Cambria Math" panose="02040503050406030204" pitchFamily="18" charset="0"/>
                            </a:rPr>
                            <m:t>[1]</m:t>
                          </m:r>
                        </m:sup>
                      </m:sSubSup>
                    </m:oMath>
                  </m:oMathPara>
                </a14:m>
                <a:endParaRPr lang="en-US" sz="2800" dirty="0"/>
              </a:p>
            </p:txBody>
          </p:sp>
        </mc:Choice>
        <mc:Fallback xmlns="">
          <p:sp>
            <p:nvSpPr>
              <p:cNvPr id="9" name="Rectangle 8">
                <a:extLst>
                  <a:ext uri="{FF2B5EF4-FFF2-40B4-BE49-F238E27FC236}">
                    <a16:creationId xmlns:a16="http://schemas.microsoft.com/office/drawing/2014/main" id="{354441E9-9B0C-E46D-DC24-DDC57F791C59}"/>
                  </a:ext>
                </a:extLst>
              </p:cNvPr>
              <p:cNvSpPr>
                <a:spLocks noRot="1" noChangeAspect="1" noMove="1" noResize="1" noEditPoints="1" noAdjustHandles="1" noChangeArrowheads="1" noChangeShapeType="1" noTextEdit="1"/>
              </p:cNvSpPr>
              <p:nvPr/>
            </p:nvSpPr>
            <p:spPr>
              <a:xfrm>
                <a:off x="9364950" y="2643352"/>
                <a:ext cx="1851789" cy="632545"/>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A4E567E9-A820-E208-F7EA-0F7E0F137FBC}"/>
                  </a:ext>
                </a:extLst>
              </p:cNvPr>
              <p:cNvSpPr/>
              <p:nvPr/>
            </p:nvSpPr>
            <p:spPr>
              <a:xfrm>
                <a:off x="591359" y="5105764"/>
                <a:ext cx="6896760"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𝑤</m:t>
                          </m:r>
                        </m:e>
                        <m:sup>
                          <m:r>
                            <a:rPr lang="en-CA" sz="2800" b="0" i="1" smtClean="0">
                              <a:latin typeface="Cambria Math" panose="02040503050406030204" pitchFamily="18" charset="0"/>
                            </a:rPr>
                            <m:t>[1]</m:t>
                          </m:r>
                        </m:sup>
                      </m:sSup>
                      <m:r>
                        <a:rPr lang="en-CA" sz="2800" i="1">
                          <a:latin typeface="Cambria Math" panose="02040503050406030204" pitchFamily="18" charset="0"/>
                        </a:rPr>
                        <m:t>=</m:t>
                      </m:r>
                      <m:r>
                        <a:rPr lang="en-CA" sz="2800" b="0" i="1" smtClean="0">
                          <a:latin typeface="Cambria Math" panose="02040503050406030204" pitchFamily="18" charset="0"/>
                        </a:rPr>
                        <m:t>𝑛𝑝</m:t>
                      </m:r>
                      <m:r>
                        <a:rPr lang="en-CA" sz="2800" b="0" i="1" smtClean="0">
                          <a:latin typeface="Cambria Math" panose="02040503050406030204" pitchFamily="18" charset="0"/>
                        </a:rPr>
                        <m:t>.</m:t>
                      </m:r>
                      <m:r>
                        <a:rPr lang="en-CA" sz="2800" b="0" i="1" smtClean="0">
                          <a:latin typeface="Cambria Math" panose="02040503050406030204" pitchFamily="18" charset="0"/>
                        </a:rPr>
                        <m:t>𝑟𝑎𝑛𝑑𝑜𝑚𝑒</m:t>
                      </m:r>
                      <m:r>
                        <a:rPr lang="en-CA" sz="2800" b="0" i="1" smtClean="0">
                          <a:latin typeface="Cambria Math" panose="02040503050406030204" pitchFamily="18" charset="0"/>
                        </a:rPr>
                        <m:t>.</m:t>
                      </m:r>
                      <m:r>
                        <a:rPr lang="en-CA" sz="2800" b="0" i="1" smtClean="0">
                          <a:latin typeface="Cambria Math" panose="02040503050406030204" pitchFamily="18" charset="0"/>
                        </a:rPr>
                        <m:t>𝑟𝑎𝑛𝑑</m:t>
                      </m:r>
                      <m:d>
                        <m:dPr>
                          <m:ctrlPr>
                            <a:rPr lang="en-CA" sz="2800" b="0" i="1" smtClean="0">
                              <a:latin typeface="Cambria Math" panose="02040503050406030204" pitchFamily="18" charset="0"/>
                            </a:rPr>
                          </m:ctrlPr>
                        </m:dPr>
                        <m:e>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𝑛</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𝑛</m:t>
                              </m:r>
                            </m:e>
                            <m:sup>
                              <m:r>
                                <a:rPr lang="en-CA" sz="2800" b="0" i="1" smtClean="0">
                                  <a:latin typeface="Cambria Math" panose="02040503050406030204" pitchFamily="18" charset="0"/>
                                </a:rPr>
                                <m:t>[1]</m:t>
                              </m:r>
                            </m:sup>
                          </m:sSup>
                        </m:e>
                      </m:d>
                      <m:r>
                        <a:rPr lang="en-CA" sz="2800" b="0" i="1" smtClean="0">
                          <a:latin typeface="Cambria Math" panose="02040503050406030204" pitchFamily="18" charset="0"/>
                        </a:rPr>
                        <m:t>∗0.01</m:t>
                      </m:r>
                    </m:oMath>
                  </m:oMathPara>
                </a14:m>
                <a:endParaRPr lang="en-US" sz="2800" dirty="0"/>
              </a:p>
            </p:txBody>
          </p:sp>
        </mc:Choice>
        <mc:Fallback xmlns="">
          <p:sp>
            <p:nvSpPr>
              <p:cNvPr id="10" name="Rectangle 9">
                <a:extLst>
                  <a:ext uri="{FF2B5EF4-FFF2-40B4-BE49-F238E27FC236}">
                    <a16:creationId xmlns:a16="http://schemas.microsoft.com/office/drawing/2014/main" id="{A4E567E9-A820-E208-F7EA-0F7E0F137FBC}"/>
                  </a:ext>
                </a:extLst>
              </p:cNvPr>
              <p:cNvSpPr>
                <a:spLocks noRot="1" noChangeAspect="1" noMove="1" noResize="1" noEditPoints="1" noAdjustHandles="1" noChangeArrowheads="1" noChangeShapeType="1" noTextEdit="1"/>
              </p:cNvSpPr>
              <p:nvPr/>
            </p:nvSpPr>
            <p:spPr>
              <a:xfrm>
                <a:off x="591359" y="5105764"/>
                <a:ext cx="6896760" cy="578685"/>
              </a:xfrm>
              <a:prstGeom prst="rect">
                <a:avLst/>
              </a:prstGeom>
              <a:blipFill>
                <a:blip r:embed="rId5"/>
                <a:stretch>
                  <a:fillRect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DDC5BC56-DD45-DE3D-FA0A-B77A9EFE2FD2}"/>
                  </a:ext>
                </a:extLst>
              </p:cNvPr>
              <p:cNvSpPr/>
              <p:nvPr/>
            </p:nvSpPr>
            <p:spPr>
              <a:xfrm>
                <a:off x="591359" y="5764380"/>
                <a:ext cx="4940391" cy="5786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CA" sz="2800" i="1" smtClean="0">
                              <a:latin typeface="Cambria Math" panose="02040503050406030204" pitchFamily="18" charset="0"/>
                            </a:rPr>
                          </m:ctrlPr>
                        </m:sSupPr>
                        <m:e>
                          <m:r>
                            <a:rPr lang="en-CA" sz="2800" b="0" i="1" smtClean="0">
                              <a:latin typeface="Cambria Math" panose="02040503050406030204" pitchFamily="18" charset="0"/>
                            </a:rPr>
                            <m:t>𝑏</m:t>
                          </m:r>
                        </m:e>
                        <m:sup>
                          <m:r>
                            <a:rPr lang="en-CA" sz="2800" b="0" i="1" smtClean="0">
                              <a:latin typeface="Cambria Math" panose="02040503050406030204" pitchFamily="18" charset="0"/>
                            </a:rPr>
                            <m:t>[1]</m:t>
                          </m:r>
                        </m:sup>
                      </m:sSup>
                      <m:r>
                        <a:rPr lang="en-CA" sz="2800" i="1">
                          <a:latin typeface="Cambria Math" panose="02040503050406030204" pitchFamily="18" charset="0"/>
                        </a:rPr>
                        <m:t>=</m:t>
                      </m:r>
                      <m:r>
                        <a:rPr lang="en-CA" sz="2800" b="0" i="1" smtClean="0">
                          <a:latin typeface="Cambria Math" panose="02040503050406030204" pitchFamily="18" charset="0"/>
                        </a:rPr>
                        <m:t>𝑛𝑝</m:t>
                      </m:r>
                      <m:r>
                        <a:rPr lang="en-CA" sz="2800" b="0" i="1" smtClean="0">
                          <a:latin typeface="Cambria Math" panose="02040503050406030204" pitchFamily="18" charset="0"/>
                        </a:rPr>
                        <m:t>.</m:t>
                      </m:r>
                      <m:r>
                        <a:rPr lang="en-CA" sz="2800" b="0" i="1" smtClean="0">
                          <a:latin typeface="Cambria Math" panose="02040503050406030204" pitchFamily="18" charset="0"/>
                        </a:rPr>
                        <m:t>𝑧𝑒𝑟𝑜𝑠</m:t>
                      </m:r>
                      <m:d>
                        <m:dPr>
                          <m:ctrlPr>
                            <a:rPr lang="en-CA" sz="2800" b="0" i="1" smtClean="0">
                              <a:latin typeface="Cambria Math" panose="02040503050406030204" pitchFamily="18" charset="0"/>
                            </a:rPr>
                          </m:ctrlPr>
                        </m:dPr>
                        <m:e>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𝑛</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,1</m:t>
                          </m:r>
                        </m:e>
                      </m:d>
                      <m:r>
                        <a:rPr lang="en-CA" sz="2800" b="0" i="1" smtClean="0">
                          <a:latin typeface="Cambria Math" panose="02040503050406030204" pitchFamily="18" charset="0"/>
                        </a:rPr>
                        <m:t>∗0.01</m:t>
                      </m:r>
                    </m:oMath>
                  </m:oMathPara>
                </a14:m>
                <a:endParaRPr lang="en-US" sz="2800" dirty="0"/>
              </a:p>
            </p:txBody>
          </p:sp>
        </mc:Choice>
        <mc:Fallback xmlns="">
          <p:sp>
            <p:nvSpPr>
              <p:cNvPr id="11" name="Rectangle 10">
                <a:extLst>
                  <a:ext uri="{FF2B5EF4-FFF2-40B4-BE49-F238E27FC236}">
                    <a16:creationId xmlns:a16="http://schemas.microsoft.com/office/drawing/2014/main" id="{DDC5BC56-DD45-DE3D-FA0A-B77A9EFE2FD2}"/>
                  </a:ext>
                </a:extLst>
              </p:cNvPr>
              <p:cNvSpPr>
                <a:spLocks noRot="1" noChangeAspect="1" noMove="1" noResize="1" noEditPoints="1" noAdjustHandles="1" noChangeArrowheads="1" noChangeShapeType="1" noTextEdit="1"/>
              </p:cNvSpPr>
              <p:nvPr/>
            </p:nvSpPr>
            <p:spPr>
              <a:xfrm>
                <a:off x="591359" y="5764380"/>
                <a:ext cx="4940391" cy="578685"/>
              </a:xfrm>
              <a:prstGeom prst="rect">
                <a:avLst/>
              </a:prstGeom>
              <a:blipFill>
                <a:blip r:embed="rId6"/>
                <a:stretch>
                  <a:fillRect b="-6522"/>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996295C9-D095-CF0D-1B50-4934D47F2A75}"/>
              </a:ext>
            </a:extLst>
          </p:cNvPr>
          <p:cNvCxnSpPr/>
          <p:nvPr/>
        </p:nvCxnSpPr>
        <p:spPr>
          <a:xfrm flipV="1">
            <a:off x="6960635" y="5684449"/>
            <a:ext cx="0" cy="4925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5C78E9-9588-7FD8-E3B6-8850B125ED3D}"/>
              </a:ext>
            </a:extLst>
          </p:cNvPr>
          <p:cNvCxnSpPr/>
          <p:nvPr/>
        </p:nvCxnSpPr>
        <p:spPr>
          <a:xfrm>
            <a:off x="6605556" y="5572483"/>
            <a:ext cx="807919"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Rectangle 17">
                <a:extLst>
                  <a:ext uri="{FF2B5EF4-FFF2-40B4-BE49-F238E27FC236}">
                    <a16:creationId xmlns:a16="http://schemas.microsoft.com/office/drawing/2014/main" id="{8F4715F0-C8B7-8F27-F4C5-A69936F1858B}"/>
                  </a:ext>
                </a:extLst>
              </p:cNvPr>
              <p:cNvSpPr/>
              <p:nvPr/>
            </p:nvSpPr>
            <p:spPr>
              <a:xfrm>
                <a:off x="7660316" y="5199076"/>
                <a:ext cx="3556423" cy="541623"/>
              </a:xfrm>
              <a:prstGeom prst="rect">
                <a:avLst/>
              </a:prstGeom>
            </p:spPr>
            <p:txBody>
              <a:bodyPr wrap="none">
                <a:spAutoFit/>
              </a:bodyPr>
              <a:lstStyle/>
              <a:p>
                <a:pPr lvl="1"/>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i="1">
                              <a:latin typeface="Cambria Math" panose="02040503050406030204" pitchFamily="18" charset="0"/>
                            </a:rPr>
                            <m:t>𝑧</m:t>
                          </m:r>
                        </m:e>
                        <m:sup>
                          <m:r>
                            <a:rPr lang="en-CA" sz="2800" b="0" i="1" smtClean="0">
                              <a:latin typeface="Cambria Math" panose="02040503050406030204" pitchFamily="18" charset="0"/>
                            </a:rPr>
                            <m:t>[1]</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i="1">
                              <a:latin typeface="Cambria Math" panose="02040503050406030204" pitchFamily="18" charset="0"/>
                            </a:rPr>
                            <m:t>𝑤</m:t>
                          </m:r>
                        </m:e>
                        <m:sup>
                          <m:r>
                            <a:rPr lang="en-CA" sz="2800" b="0" i="1" smtClean="0">
                              <a:latin typeface="Cambria Math" panose="02040503050406030204" pitchFamily="18" charset="0"/>
                            </a:rPr>
                            <m:t>[1]</m:t>
                          </m:r>
                        </m:sup>
                      </m:sSup>
                      <m:r>
                        <a:rPr lang="en-CA" sz="2800" b="0" i="1" smtClean="0">
                          <a:latin typeface="Cambria Math" panose="02040503050406030204" pitchFamily="18" charset="0"/>
                        </a:rPr>
                        <m:t>𝑥</m:t>
                      </m:r>
                      <m:r>
                        <a:rPr lang="en-CA" sz="2800" b="0" i="1" smtClean="0">
                          <a:latin typeface="Cambria Math" panose="02040503050406030204" pitchFamily="18" charset="0"/>
                        </a:rPr>
                        <m:t>+</m:t>
                      </m:r>
                      <m:sSup>
                        <m:sSupPr>
                          <m:ctrlPr>
                            <a:rPr lang="en-CA" sz="2800" i="1">
                              <a:latin typeface="Cambria Math" panose="02040503050406030204" pitchFamily="18" charset="0"/>
                            </a:rPr>
                          </m:ctrlPr>
                        </m:sSupPr>
                        <m:e>
                          <m:r>
                            <a:rPr lang="en-CA" sz="2800" b="0" i="1" smtClean="0">
                              <a:latin typeface="Cambria Math" panose="02040503050406030204" pitchFamily="18" charset="0"/>
                            </a:rPr>
                            <m:t>𝑏</m:t>
                          </m:r>
                        </m:e>
                        <m:sup>
                          <m:r>
                            <a:rPr lang="en-CA" sz="2800" b="0" i="1" smtClean="0">
                              <a:latin typeface="Cambria Math" panose="02040503050406030204" pitchFamily="18" charset="0"/>
                            </a:rPr>
                            <m:t>[1]</m:t>
                          </m:r>
                        </m:sup>
                      </m:sSup>
                    </m:oMath>
                  </m:oMathPara>
                </a14:m>
                <a:endParaRPr lang="en-US" sz="2800" dirty="0"/>
              </a:p>
            </p:txBody>
          </p:sp>
        </mc:Choice>
        <mc:Fallback xmlns="">
          <p:sp>
            <p:nvSpPr>
              <p:cNvPr id="18" name="Rectangle 17">
                <a:extLst>
                  <a:ext uri="{FF2B5EF4-FFF2-40B4-BE49-F238E27FC236}">
                    <a16:creationId xmlns:a16="http://schemas.microsoft.com/office/drawing/2014/main" id="{8F4715F0-C8B7-8F27-F4C5-A69936F1858B}"/>
                  </a:ext>
                </a:extLst>
              </p:cNvPr>
              <p:cNvSpPr>
                <a:spLocks noRot="1" noChangeAspect="1" noMove="1" noResize="1" noEditPoints="1" noAdjustHandles="1" noChangeArrowheads="1" noChangeShapeType="1" noTextEdit="1"/>
              </p:cNvSpPr>
              <p:nvPr/>
            </p:nvSpPr>
            <p:spPr>
              <a:xfrm>
                <a:off x="7660316" y="5199076"/>
                <a:ext cx="3556423" cy="541623"/>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281BADF9-79A2-1C3F-1D19-2F33642178D0}"/>
                  </a:ext>
                </a:extLst>
              </p:cNvPr>
              <p:cNvSpPr/>
              <p:nvPr/>
            </p:nvSpPr>
            <p:spPr>
              <a:xfrm>
                <a:off x="8062626" y="6216421"/>
                <a:ext cx="2708690" cy="5529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i="1">
                              <a:latin typeface="Cambria Math" panose="02040503050406030204" pitchFamily="18" charset="0"/>
                            </a:rPr>
                            <m:t>[1]</m:t>
                          </m:r>
                        </m:sup>
                      </m:sSup>
                      <m:r>
                        <a:rPr lang="en-CA" sz="2800" i="1">
                          <a:latin typeface="Cambria Math" panose="02040503050406030204" pitchFamily="18" charset="0"/>
                        </a:rPr>
                        <m:t>=</m:t>
                      </m:r>
                      <m:sSup>
                        <m:sSupPr>
                          <m:ctrlPr>
                            <a:rPr lang="en-CA" sz="2800" i="1">
                              <a:latin typeface="Cambria Math" panose="02040503050406030204" pitchFamily="18" charset="0"/>
                            </a:rPr>
                          </m:ctrlPr>
                        </m:sSupPr>
                        <m:e>
                          <m:r>
                            <a:rPr lang="en-CA" sz="2800" b="0" i="1" smtClean="0">
                              <a:latin typeface="Cambria Math" panose="02040503050406030204" pitchFamily="18" charset="0"/>
                            </a:rPr>
                            <m:t>𝑔</m:t>
                          </m:r>
                        </m:e>
                        <m:sup>
                          <m:d>
                            <m:dPr>
                              <m:begChr m:val="["/>
                              <m:endChr m:val="]"/>
                              <m:ctrlPr>
                                <a:rPr lang="en-CA" sz="2800" i="1">
                                  <a:latin typeface="Cambria Math" panose="02040503050406030204" pitchFamily="18" charset="0"/>
                                </a:rPr>
                              </m:ctrlPr>
                            </m:dPr>
                            <m:e>
                              <m:r>
                                <a:rPr lang="en-CA" sz="2800" i="1">
                                  <a:latin typeface="Cambria Math" panose="02040503050406030204" pitchFamily="18" charset="0"/>
                                </a:rPr>
                                <m:t>1</m:t>
                              </m:r>
                            </m:e>
                          </m:d>
                        </m:sup>
                      </m:sSup>
                      <m:r>
                        <a:rPr lang="en-CA" sz="2800" b="0" i="1" smtClean="0">
                          <a:latin typeface="Cambria Math" panose="02040503050406030204" pitchFamily="18" charset="0"/>
                        </a:rPr>
                        <m:t>(</m:t>
                      </m:r>
                      <m:sSup>
                        <m:sSupPr>
                          <m:ctrlPr>
                            <a:rPr lang="en-CA" sz="2800" i="1">
                              <a:latin typeface="Cambria Math" panose="02040503050406030204" pitchFamily="18" charset="0"/>
                            </a:rPr>
                          </m:ctrlPr>
                        </m:sSupPr>
                        <m:e>
                          <m:r>
                            <a:rPr lang="en-CA" sz="2800" b="0" i="1" smtClean="0">
                              <a:latin typeface="Cambria Math" panose="02040503050406030204" pitchFamily="18" charset="0"/>
                            </a:rPr>
                            <m:t>𝑧</m:t>
                          </m:r>
                        </m:e>
                        <m:sup>
                          <m:d>
                            <m:dPr>
                              <m:begChr m:val="["/>
                              <m:endChr m:val="]"/>
                              <m:ctrlPr>
                                <a:rPr lang="en-CA" sz="2800" i="1">
                                  <a:latin typeface="Cambria Math" panose="02040503050406030204" pitchFamily="18" charset="0"/>
                                </a:rPr>
                              </m:ctrlPr>
                            </m:dPr>
                            <m:e>
                              <m:r>
                                <a:rPr lang="en-CA" sz="2800" i="1">
                                  <a:latin typeface="Cambria Math" panose="02040503050406030204" pitchFamily="18" charset="0"/>
                                </a:rPr>
                                <m:t>1</m:t>
                              </m:r>
                            </m:e>
                          </m:d>
                        </m:sup>
                      </m:sSup>
                      <m:r>
                        <a:rPr lang="en-CA" sz="2800" b="0" i="1" smtClean="0">
                          <a:latin typeface="Cambria Math" panose="02040503050406030204" pitchFamily="18" charset="0"/>
                        </a:rPr>
                        <m:t>)</m:t>
                      </m:r>
                    </m:oMath>
                  </m:oMathPara>
                </a14:m>
                <a:endParaRPr lang="en-US" sz="2800" dirty="0"/>
              </a:p>
            </p:txBody>
          </p:sp>
        </mc:Choice>
        <mc:Fallback xmlns="">
          <p:sp>
            <p:nvSpPr>
              <p:cNvPr id="19" name="Rectangle 18">
                <a:extLst>
                  <a:ext uri="{FF2B5EF4-FFF2-40B4-BE49-F238E27FC236}">
                    <a16:creationId xmlns:a16="http://schemas.microsoft.com/office/drawing/2014/main" id="{281BADF9-79A2-1C3F-1D19-2F33642178D0}"/>
                  </a:ext>
                </a:extLst>
              </p:cNvPr>
              <p:cNvSpPr>
                <a:spLocks noRot="1" noChangeAspect="1" noMove="1" noResize="1" noEditPoints="1" noAdjustHandles="1" noChangeArrowheads="1" noChangeShapeType="1" noTextEdit="1"/>
              </p:cNvSpPr>
              <p:nvPr/>
            </p:nvSpPr>
            <p:spPr>
              <a:xfrm>
                <a:off x="8062626" y="6216421"/>
                <a:ext cx="2708690" cy="552908"/>
              </a:xfrm>
              <a:prstGeom prst="rect">
                <a:avLst/>
              </a:prstGeom>
              <a:blipFill>
                <a:blip r:embed="rId8"/>
                <a:stretch>
                  <a:fillRect r="-935" b="-20455"/>
                </a:stretch>
              </a:blipFill>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5FDF65B-2552-1ACA-50CC-8428FB190458}"/>
              </a:ext>
            </a:extLst>
          </p:cNvPr>
          <p:cNvCxnSpPr/>
          <p:nvPr/>
        </p:nvCxnSpPr>
        <p:spPr>
          <a:xfrm flipV="1">
            <a:off x="9165771" y="5191935"/>
            <a:ext cx="0" cy="4925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9070A42E-EEA8-8B33-ED49-179E65CFD526}"/>
              </a:ext>
            </a:extLst>
          </p:cNvPr>
          <p:cNvCxnSpPr/>
          <p:nvPr/>
        </p:nvCxnSpPr>
        <p:spPr>
          <a:xfrm flipV="1">
            <a:off x="8084182" y="5185854"/>
            <a:ext cx="0" cy="49251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5" name="Picture 24" descr="Chart, line chart&#10;&#10;Description automatically generated">
            <a:extLst>
              <a:ext uri="{FF2B5EF4-FFF2-40B4-BE49-F238E27FC236}">
                <a16:creationId xmlns:a16="http://schemas.microsoft.com/office/drawing/2014/main" id="{4AF72BAF-9F5A-5FF7-E785-F445CA9D16F2}"/>
              </a:ext>
            </a:extLst>
          </p:cNvPr>
          <p:cNvPicPr>
            <a:picLocks noChangeAspect="1"/>
          </p:cNvPicPr>
          <p:nvPr/>
        </p:nvPicPr>
        <p:blipFill>
          <a:blip r:embed="rId9"/>
          <a:stretch>
            <a:fillRect/>
          </a:stretch>
        </p:blipFill>
        <p:spPr>
          <a:xfrm>
            <a:off x="7660316" y="3461918"/>
            <a:ext cx="3187700" cy="1485900"/>
          </a:xfrm>
          <a:prstGeom prst="rect">
            <a:avLst/>
          </a:prstGeom>
        </p:spPr>
      </p:pic>
      <p:sp>
        <p:nvSpPr>
          <p:cNvPr id="26" name="TextBox 25">
            <a:extLst>
              <a:ext uri="{FF2B5EF4-FFF2-40B4-BE49-F238E27FC236}">
                <a16:creationId xmlns:a16="http://schemas.microsoft.com/office/drawing/2014/main" id="{2AC68AC1-9956-FF56-6958-BC7A5E4EADA5}"/>
              </a:ext>
            </a:extLst>
          </p:cNvPr>
          <p:cNvSpPr txBox="1"/>
          <p:nvPr/>
        </p:nvSpPr>
        <p:spPr>
          <a:xfrm>
            <a:off x="7681385" y="5761124"/>
            <a:ext cx="4022255" cy="461665"/>
          </a:xfrm>
          <a:prstGeom prst="rect">
            <a:avLst/>
          </a:prstGeom>
          <a:noFill/>
        </p:spPr>
        <p:txBody>
          <a:bodyPr wrap="none" rtlCol="0">
            <a:spAutoFit/>
          </a:bodyPr>
          <a:lstStyle/>
          <a:p>
            <a:r>
              <a:rPr lang="en-US" sz="2400" dirty="0"/>
              <a:t>Big z makes learning rate small</a:t>
            </a:r>
          </a:p>
        </p:txBody>
      </p:sp>
    </p:spTree>
    <p:extLst>
      <p:ext uri="{BB962C8B-B14F-4D97-AF65-F5344CB8AC3E}">
        <p14:creationId xmlns:p14="http://schemas.microsoft.com/office/powerpoint/2010/main" val="196024811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49192BE-0E92-F292-0086-0700C5459EBD}"/>
              </a:ext>
            </a:extLst>
          </p:cNvPr>
          <p:cNvPicPr>
            <a:picLocks noChangeAspect="1"/>
          </p:cNvPicPr>
          <p:nvPr/>
        </p:nvPicPr>
        <p:blipFill>
          <a:blip r:embed="rId3"/>
          <a:stretch>
            <a:fillRect/>
          </a:stretch>
        </p:blipFill>
        <p:spPr>
          <a:xfrm>
            <a:off x="1002343" y="389462"/>
            <a:ext cx="4548374" cy="3212154"/>
          </a:xfrm>
          <a:prstGeom prst="rect">
            <a:avLst/>
          </a:prstGeom>
        </p:spPr>
      </p:pic>
      <p:pic>
        <p:nvPicPr>
          <p:cNvPr id="6" name="Picture 5" descr="Diagram&#10;&#10;Description automatically generated">
            <a:extLst>
              <a:ext uri="{FF2B5EF4-FFF2-40B4-BE49-F238E27FC236}">
                <a16:creationId xmlns:a16="http://schemas.microsoft.com/office/drawing/2014/main" id="{68072C7D-33EC-D7E0-51BB-A543C3A16867}"/>
              </a:ext>
            </a:extLst>
          </p:cNvPr>
          <p:cNvPicPr>
            <a:picLocks noChangeAspect="1"/>
          </p:cNvPicPr>
          <p:nvPr/>
        </p:nvPicPr>
        <p:blipFill>
          <a:blip r:embed="rId4"/>
          <a:stretch>
            <a:fillRect/>
          </a:stretch>
        </p:blipFill>
        <p:spPr>
          <a:xfrm>
            <a:off x="5859625" y="0"/>
            <a:ext cx="5967026" cy="3970784"/>
          </a:xfrm>
          <a:prstGeom prst="rect">
            <a:avLst/>
          </a:prstGeom>
        </p:spPr>
      </p:pic>
      <p:sp>
        <p:nvSpPr>
          <p:cNvPr id="7" name="TextBox 6">
            <a:extLst>
              <a:ext uri="{FF2B5EF4-FFF2-40B4-BE49-F238E27FC236}">
                <a16:creationId xmlns:a16="http://schemas.microsoft.com/office/drawing/2014/main" id="{8B1222D9-76B8-1904-981E-864C54C59F4C}"/>
              </a:ext>
            </a:extLst>
          </p:cNvPr>
          <p:cNvSpPr txBox="1"/>
          <p:nvPr/>
        </p:nvSpPr>
        <p:spPr>
          <a:xfrm>
            <a:off x="8469610" y="3970784"/>
            <a:ext cx="2389244" cy="523220"/>
          </a:xfrm>
          <a:prstGeom prst="rect">
            <a:avLst/>
          </a:prstGeom>
          <a:noFill/>
        </p:spPr>
        <p:txBody>
          <a:bodyPr wrap="none" rtlCol="0">
            <a:spAutoFit/>
          </a:bodyPr>
          <a:lstStyle/>
          <a:p>
            <a:r>
              <a:rPr lang="en-US" sz="2800" dirty="0"/>
              <a:t>4 hidden layers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36734D9-35FF-926B-8F20-7066960A4A35}"/>
                  </a:ext>
                </a:extLst>
              </p:cNvPr>
              <p:cNvSpPr txBox="1"/>
              <p:nvPr/>
            </p:nvSpPr>
            <p:spPr>
              <a:xfrm>
                <a:off x="460166" y="3970784"/>
                <a:ext cx="7870873"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 </m:t>
                      </m:r>
                      <m:r>
                        <a:rPr lang="en-CA" sz="2800" b="0" i="1" smtClean="0">
                          <a:latin typeface="Cambria Math" panose="02040503050406030204" pitchFamily="18" charset="0"/>
                        </a:rPr>
                        <m:t>𝑜𝑓</m:t>
                      </m:r>
                      <m:r>
                        <a:rPr lang="en-CA" sz="2800" b="0" i="1" smtClean="0">
                          <a:latin typeface="Cambria Math" panose="02040503050406030204" pitchFamily="18" charset="0"/>
                        </a:rPr>
                        <m:t> </m:t>
                      </m:r>
                      <m:r>
                        <a:rPr lang="en-CA" sz="2800" b="0" i="1" smtClean="0">
                          <a:latin typeface="Cambria Math" panose="02040503050406030204" pitchFamily="18" charset="0"/>
                        </a:rPr>
                        <m:t>𝑙𝑎𝑦𝑒𝑟𝑠</m:t>
                      </m:r>
                      <m:r>
                        <a:rPr lang="en-CA" sz="2800" b="0" i="1" smtClean="0">
                          <a:latin typeface="Cambria Math" panose="02040503050406030204" pitchFamily="18" charset="0"/>
                        </a:rPr>
                        <m:t>=# </m:t>
                      </m:r>
                      <m:r>
                        <a:rPr lang="en-CA" sz="2800" b="0" i="1" smtClean="0">
                          <a:latin typeface="Cambria Math" panose="02040503050406030204" pitchFamily="18" charset="0"/>
                        </a:rPr>
                        <m:t>𝑜𝑓</m:t>
                      </m:r>
                      <m:r>
                        <a:rPr lang="en-CA" sz="2800" b="0" i="1" smtClean="0">
                          <a:latin typeface="Cambria Math" panose="02040503050406030204" pitchFamily="18" charset="0"/>
                        </a:rPr>
                        <m:t> </m:t>
                      </m:r>
                      <m:r>
                        <a:rPr lang="en-CA" sz="2800" b="0" i="1" smtClean="0">
                          <a:latin typeface="Cambria Math" panose="02040503050406030204" pitchFamily="18" charset="0"/>
                        </a:rPr>
                        <m:t>h𝑖𝑑𝑑𝑒𝑛</m:t>
                      </m:r>
                      <m:r>
                        <a:rPr lang="en-CA" sz="2800" b="0" i="1" smtClean="0">
                          <a:latin typeface="Cambria Math" panose="02040503050406030204" pitchFamily="18" charset="0"/>
                        </a:rPr>
                        <m:t> </m:t>
                      </m:r>
                      <m:r>
                        <a:rPr lang="en-CA" sz="2800" b="0" i="1" smtClean="0">
                          <a:latin typeface="Cambria Math" panose="02040503050406030204" pitchFamily="18" charset="0"/>
                        </a:rPr>
                        <m:t>𝑙𝑎𝑦𝑒𝑟</m:t>
                      </m:r>
                      <m:r>
                        <a:rPr lang="en-CA" sz="2800" b="0" i="1" smtClean="0">
                          <a:latin typeface="Cambria Math" panose="02040503050406030204" pitchFamily="18" charset="0"/>
                        </a:rPr>
                        <m:t>+</m:t>
                      </m:r>
                      <m:r>
                        <a:rPr lang="en-CA" sz="2800" b="0" i="1" smtClean="0">
                          <a:latin typeface="Cambria Math" panose="02040503050406030204" pitchFamily="18" charset="0"/>
                        </a:rPr>
                        <m:t>𝑜𝑢𝑡𝑝𝑢𝑡</m:t>
                      </m:r>
                      <m:r>
                        <a:rPr lang="en-CA" sz="2800" b="0" i="1" smtClean="0">
                          <a:latin typeface="Cambria Math" panose="02040503050406030204" pitchFamily="18" charset="0"/>
                        </a:rPr>
                        <m:t> </m:t>
                      </m:r>
                      <m:r>
                        <a:rPr lang="en-CA" sz="2800" b="0" i="1" smtClean="0">
                          <a:latin typeface="Cambria Math" panose="02040503050406030204" pitchFamily="18" charset="0"/>
                        </a:rPr>
                        <m:t>𝑙𝑎𝑦𝑒𝑟</m:t>
                      </m:r>
                    </m:oMath>
                  </m:oMathPara>
                </a14:m>
                <a:endParaRPr lang="en-CA" sz="2800" dirty="0"/>
              </a:p>
            </p:txBody>
          </p:sp>
        </mc:Choice>
        <mc:Fallback xmlns="">
          <p:sp>
            <p:nvSpPr>
              <p:cNvPr id="8" name="TextBox 7">
                <a:extLst>
                  <a:ext uri="{FF2B5EF4-FFF2-40B4-BE49-F238E27FC236}">
                    <a16:creationId xmlns:a16="http://schemas.microsoft.com/office/drawing/2014/main" id="{536734D9-35FF-926B-8F20-7066960A4A35}"/>
                  </a:ext>
                </a:extLst>
              </p:cNvPr>
              <p:cNvSpPr txBox="1">
                <a:spLocks noRot="1" noChangeAspect="1" noMove="1" noResize="1" noEditPoints="1" noAdjustHandles="1" noChangeArrowheads="1" noChangeShapeType="1" noTextEdit="1"/>
              </p:cNvSpPr>
              <p:nvPr/>
            </p:nvSpPr>
            <p:spPr>
              <a:xfrm>
                <a:off x="460166" y="3970784"/>
                <a:ext cx="7870873" cy="523220"/>
              </a:xfrm>
              <a:prstGeom prst="rect">
                <a:avLst/>
              </a:prstGeom>
              <a:blipFill>
                <a:blip r:embed="rId5"/>
                <a:stretch>
                  <a:fillRect b="-2142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98D4B8BA-093C-2980-17A7-7775D556B1DF}"/>
              </a:ext>
            </a:extLst>
          </p:cNvPr>
          <p:cNvSpPr txBox="1"/>
          <p:nvPr/>
        </p:nvSpPr>
        <p:spPr>
          <a:xfrm>
            <a:off x="616227" y="4862110"/>
            <a:ext cx="2417970" cy="523220"/>
          </a:xfrm>
          <a:prstGeom prst="rect">
            <a:avLst/>
          </a:prstGeom>
          <a:noFill/>
        </p:spPr>
        <p:txBody>
          <a:bodyPr wrap="none" rtlCol="0">
            <a:spAutoFit/>
          </a:bodyPr>
          <a:lstStyle/>
          <a:p>
            <a:r>
              <a:rPr lang="en-US" sz="2800" dirty="0"/>
              <a:t>Notations in DL</a:t>
            </a:r>
          </a:p>
        </p:txBody>
      </p:sp>
      <p:grpSp>
        <p:nvGrpSpPr>
          <p:cNvPr id="24" name="Group 23">
            <a:extLst>
              <a:ext uri="{FF2B5EF4-FFF2-40B4-BE49-F238E27FC236}">
                <a16:creationId xmlns:a16="http://schemas.microsoft.com/office/drawing/2014/main" id="{9529B71F-9428-7585-70E9-6C8D9F2E3F35}"/>
              </a:ext>
            </a:extLst>
          </p:cNvPr>
          <p:cNvGrpSpPr/>
          <p:nvPr/>
        </p:nvGrpSpPr>
        <p:grpSpPr>
          <a:xfrm>
            <a:off x="3202239" y="4528420"/>
            <a:ext cx="3471258" cy="2235984"/>
            <a:chOff x="3276530" y="4494004"/>
            <a:chExt cx="3471258" cy="2235984"/>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EC263A-8264-3FF4-E4EB-7B10B8553446}"/>
                    </a:ext>
                  </a:extLst>
                </p:cNvPr>
                <p:cNvSpPr txBox="1"/>
                <p:nvPr/>
              </p:nvSpPr>
              <p:spPr>
                <a:xfrm>
                  <a:off x="3443807" y="5385330"/>
                  <a:ext cx="3303981" cy="639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CA" sz="3200" b="0" i="1" smtClean="0">
                                <a:latin typeface="Cambria Math" panose="02040503050406030204" pitchFamily="18" charset="0"/>
                              </a:rPr>
                              <m:t>𝑎</m:t>
                            </m:r>
                          </m:e>
                          <m:sub>
                            <m:r>
                              <a:rPr lang="en-CA" sz="3200" b="0" i="1" smtClean="0">
                                <a:latin typeface="Cambria Math" panose="02040503050406030204" pitchFamily="18" charset="0"/>
                              </a:rPr>
                              <m:t>𝑖</m:t>
                            </m:r>
                          </m:sub>
                          <m:sup>
                            <m:r>
                              <a:rPr lang="en-CA" sz="3200" b="0" i="1" smtClean="0">
                                <a:latin typeface="Cambria Math" panose="02040503050406030204" pitchFamily="18" charset="0"/>
                              </a:rPr>
                              <m:t>[1](2)</m:t>
                            </m:r>
                          </m:sup>
                        </m:sSub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𝑔</m:t>
                            </m:r>
                          </m:e>
                          <m:sup>
                            <m:d>
                              <m:dPr>
                                <m:begChr m:val="["/>
                                <m:endChr m:val="]"/>
                                <m:ctrlPr>
                                  <a:rPr lang="en-CA" sz="3200" b="0" i="1" smtClean="0">
                                    <a:latin typeface="Cambria Math" panose="02040503050406030204" pitchFamily="18" charset="0"/>
                                  </a:rPr>
                                </m:ctrlPr>
                              </m:dPr>
                              <m:e>
                                <m:r>
                                  <a:rPr lang="en-CA" sz="3200" b="0" i="1" smtClean="0">
                                    <a:latin typeface="Cambria Math" panose="02040503050406030204" pitchFamily="18" charset="0"/>
                                  </a:rPr>
                                  <m:t>1</m:t>
                                </m:r>
                              </m:e>
                            </m:d>
                          </m:sup>
                        </m:sSup>
                        <m:r>
                          <a:rPr lang="en-CA" sz="3200" b="0" i="1" smtClean="0">
                            <a:latin typeface="Cambria Math" panose="02040503050406030204" pitchFamily="18" charset="0"/>
                          </a:rPr>
                          <m:t>(</m:t>
                        </m:r>
                        <m:sSubSup>
                          <m:sSubSupPr>
                            <m:ctrlPr>
                              <a:rPr lang="en-CA" sz="3200" b="0" i="1" smtClean="0">
                                <a:latin typeface="Cambria Math" panose="02040503050406030204" pitchFamily="18" charset="0"/>
                              </a:rPr>
                            </m:ctrlPr>
                          </m:sSubSupPr>
                          <m:e>
                            <m:r>
                              <a:rPr lang="en-CA" sz="3200" b="0" i="1" smtClean="0">
                                <a:latin typeface="Cambria Math" panose="02040503050406030204" pitchFamily="18" charset="0"/>
                              </a:rPr>
                              <m:t>𝑧</m:t>
                            </m:r>
                          </m:e>
                          <m:sub>
                            <m:r>
                              <a:rPr lang="en-CA" sz="3200" b="0" i="1" smtClean="0">
                                <a:latin typeface="Cambria Math" panose="02040503050406030204" pitchFamily="18" charset="0"/>
                              </a:rPr>
                              <m:t>𝑖</m:t>
                            </m:r>
                          </m:sub>
                          <m:sup>
                            <m:r>
                              <a:rPr lang="en-CA" sz="3200" b="0" i="1" smtClean="0">
                                <a:latin typeface="Cambria Math" panose="02040503050406030204" pitchFamily="18" charset="0"/>
                              </a:rPr>
                              <m:t>[1]</m:t>
                            </m:r>
                          </m:sup>
                        </m:sSubSup>
                        <m:r>
                          <a:rPr lang="en-CA" sz="3200" b="0" i="1" smtClean="0">
                            <a:latin typeface="Cambria Math" panose="02040503050406030204" pitchFamily="18" charset="0"/>
                          </a:rPr>
                          <m:t>)</m:t>
                        </m:r>
                      </m:oMath>
                    </m:oMathPara>
                  </a14:m>
                  <a:endParaRPr lang="en-US" sz="3200" dirty="0"/>
                </a:p>
              </p:txBody>
            </p:sp>
          </mc:Choice>
          <mc:Fallback xmlns="">
            <p:sp>
              <p:nvSpPr>
                <p:cNvPr id="10" name="TextBox 9">
                  <a:extLst>
                    <a:ext uri="{FF2B5EF4-FFF2-40B4-BE49-F238E27FC236}">
                      <a16:creationId xmlns:a16="http://schemas.microsoft.com/office/drawing/2014/main" id="{1BEC263A-8264-3FF4-E4EB-7B10B8553446}"/>
                    </a:ext>
                  </a:extLst>
                </p:cNvPr>
                <p:cNvSpPr txBox="1">
                  <a:spLocks noRot="1" noChangeAspect="1" noMove="1" noResize="1" noEditPoints="1" noAdjustHandles="1" noChangeArrowheads="1" noChangeShapeType="1" noTextEdit="1"/>
                </p:cNvSpPr>
                <p:nvPr/>
              </p:nvSpPr>
              <p:spPr>
                <a:xfrm>
                  <a:off x="3443807" y="5385330"/>
                  <a:ext cx="3303981" cy="639149"/>
                </a:xfrm>
                <a:prstGeom prst="rect">
                  <a:avLst/>
                </a:prstGeom>
                <a:blipFill>
                  <a:blip r:embed="rId6"/>
                  <a:stretch>
                    <a:fillRect l="-1149" r="-3831" b="-19231"/>
                  </a:stretch>
                </a:blipFill>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062D1D44-90AD-35DA-D7B1-3F05376FF2FE}"/>
                </a:ext>
              </a:extLst>
            </p:cNvPr>
            <p:cNvCxnSpPr>
              <a:cxnSpLocks/>
            </p:cNvCxnSpPr>
            <p:nvPr/>
          </p:nvCxnSpPr>
          <p:spPr>
            <a:xfrm flipV="1">
              <a:off x="3904030" y="4916594"/>
              <a:ext cx="17372" cy="44566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0B14636C-AABE-B09F-D1EA-60447084BC6F}"/>
                </a:ext>
              </a:extLst>
            </p:cNvPr>
            <p:cNvSpPr txBox="1"/>
            <p:nvPr/>
          </p:nvSpPr>
          <p:spPr>
            <a:xfrm>
              <a:off x="3276530" y="4494004"/>
              <a:ext cx="960712" cy="523220"/>
            </a:xfrm>
            <a:prstGeom prst="rect">
              <a:avLst/>
            </a:prstGeom>
            <a:noFill/>
            <a:ln>
              <a:solidFill>
                <a:schemeClr val="accent1"/>
              </a:solidFill>
            </a:ln>
          </p:spPr>
          <p:txBody>
            <a:bodyPr wrap="none" rtlCol="0">
              <a:spAutoFit/>
            </a:bodyPr>
            <a:lstStyle/>
            <a:p>
              <a:r>
                <a:rPr lang="en-US" sz="2800" dirty="0"/>
                <a:t>Layer</a:t>
              </a:r>
            </a:p>
          </p:txBody>
        </p:sp>
        <p:sp>
          <p:nvSpPr>
            <p:cNvPr id="17" name="TextBox 16">
              <a:extLst>
                <a:ext uri="{FF2B5EF4-FFF2-40B4-BE49-F238E27FC236}">
                  <a16:creationId xmlns:a16="http://schemas.microsoft.com/office/drawing/2014/main" id="{692DB876-6C75-4279-38D4-6671734A7B05}"/>
                </a:ext>
              </a:extLst>
            </p:cNvPr>
            <p:cNvSpPr txBox="1"/>
            <p:nvPr/>
          </p:nvSpPr>
          <p:spPr>
            <a:xfrm>
              <a:off x="4521228" y="4592157"/>
              <a:ext cx="1257075" cy="523220"/>
            </a:xfrm>
            <a:prstGeom prst="rect">
              <a:avLst/>
            </a:prstGeom>
            <a:noFill/>
            <a:ln>
              <a:solidFill>
                <a:schemeClr val="accent1"/>
              </a:solidFill>
            </a:ln>
          </p:spPr>
          <p:txBody>
            <a:bodyPr wrap="none" rtlCol="0">
              <a:spAutoFit/>
            </a:bodyPr>
            <a:lstStyle/>
            <a:p>
              <a:r>
                <a:rPr lang="en-US" sz="2800" dirty="0"/>
                <a:t>Sample</a:t>
              </a:r>
            </a:p>
          </p:txBody>
        </p:sp>
        <p:cxnSp>
          <p:nvCxnSpPr>
            <p:cNvPr id="18" name="Straight Arrow Connector 17">
              <a:extLst>
                <a:ext uri="{FF2B5EF4-FFF2-40B4-BE49-F238E27FC236}">
                  <a16:creationId xmlns:a16="http://schemas.microsoft.com/office/drawing/2014/main" id="{F08CA6A5-EBE9-EF1F-8E30-E239D7889C5E}"/>
                </a:ext>
              </a:extLst>
            </p:cNvPr>
            <p:cNvCxnSpPr>
              <a:cxnSpLocks/>
            </p:cNvCxnSpPr>
            <p:nvPr/>
          </p:nvCxnSpPr>
          <p:spPr>
            <a:xfrm flipV="1">
              <a:off x="4335968" y="5055743"/>
              <a:ext cx="251250" cy="3291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DA83D66E-F5EB-429F-C24F-CA7065038FD2}"/>
                </a:ext>
              </a:extLst>
            </p:cNvPr>
            <p:cNvCxnSpPr>
              <a:cxnSpLocks/>
            </p:cNvCxnSpPr>
            <p:nvPr/>
          </p:nvCxnSpPr>
          <p:spPr>
            <a:xfrm>
              <a:off x="3847787" y="5983630"/>
              <a:ext cx="449089" cy="4462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32F33B9-D5DF-1440-0973-9EAAB1FE8D36}"/>
                </a:ext>
              </a:extLst>
            </p:cNvPr>
            <p:cNvSpPr txBox="1"/>
            <p:nvPr/>
          </p:nvSpPr>
          <p:spPr>
            <a:xfrm>
              <a:off x="4382080" y="6206768"/>
              <a:ext cx="1114408" cy="523220"/>
            </a:xfrm>
            <a:prstGeom prst="rect">
              <a:avLst/>
            </a:prstGeom>
            <a:noFill/>
            <a:ln>
              <a:solidFill>
                <a:schemeClr val="accent1"/>
              </a:solidFill>
            </a:ln>
          </p:spPr>
          <p:txBody>
            <a:bodyPr wrap="none" rtlCol="0">
              <a:spAutoFit/>
            </a:bodyPr>
            <a:lstStyle/>
            <a:p>
              <a:r>
                <a:rPr lang="en-US" sz="2800" dirty="0"/>
                <a:t>Nodes</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C00DB656-369B-7561-7ADB-95490385C4D3}"/>
                  </a:ext>
                </a:extLst>
              </p:cNvPr>
              <p:cNvSpPr txBox="1"/>
              <p:nvPr/>
            </p:nvSpPr>
            <p:spPr>
              <a:xfrm>
                <a:off x="7454878" y="4790030"/>
                <a:ext cx="264495" cy="200939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1"/>
                                <m:mcJc m:val="center"/>
                              </m:mcPr>
                            </m:mc>
                          </m:mcs>
                          <m:ctrlPr>
                            <a:rPr lang="en-US" sz="3200" i="1" smtClean="0">
                              <a:latin typeface="Cambria Math" panose="02040503050406030204" pitchFamily="18" charset="0"/>
                            </a:rPr>
                          </m:ctrlPr>
                        </m:mPr>
                        <m:mr>
                          <m:e>
                            <m:sSubSup>
                              <m:sSubSupPr>
                                <m:ctrlPr>
                                  <a:rPr lang="en-US" sz="3200" i="1" smtClean="0">
                                    <a:latin typeface="Cambria Math" panose="02040503050406030204" pitchFamily="18" charset="0"/>
                                  </a:rPr>
                                </m:ctrlPr>
                              </m:sSubSupPr>
                              <m:e>
                                <m:r>
                                  <a:rPr lang="en-CA" sz="3200" b="0" i="1" smtClean="0">
                                    <a:latin typeface="Cambria Math" panose="02040503050406030204" pitchFamily="18" charset="0"/>
                                  </a:rPr>
                                  <m:t>𝑥</m:t>
                                </m:r>
                              </m:e>
                              <m:sub>
                                <m:r>
                                  <a:rPr lang="en-CA" sz="3200" b="0" i="1" smtClean="0">
                                    <a:latin typeface="Cambria Math" panose="02040503050406030204" pitchFamily="18" charset="0"/>
                                  </a:rPr>
                                  <m:t>1</m:t>
                                </m:r>
                              </m:sub>
                              <m:sup>
                                <m:r>
                                  <a:rPr lang="en-CA" sz="3200" b="0" i="1" smtClean="0">
                                    <a:latin typeface="Cambria Math" panose="02040503050406030204" pitchFamily="18" charset="0"/>
                                  </a:rPr>
                                  <m:t>(2)</m:t>
                                </m:r>
                              </m:sup>
                            </m:sSubSup>
                          </m:e>
                        </m:mr>
                        <m:mr>
                          <m:e>
                            <m:sSubSup>
                              <m:sSubSupPr>
                                <m:ctrlPr>
                                  <a:rPr lang="en-US" sz="3200" i="1" smtClean="0">
                                    <a:latin typeface="Cambria Math" panose="02040503050406030204" pitchFamily="18" charset="0"/>
                                  </a:rPr>
                                </m:ctrlPr>
                              </m:sSubSupPr>
                              <m:e>
                                <m:r>
                                  <a:rPr lang="en-CA" sz="3200" b="0" i="1" smtClean="0">
                                    <a:latin typeface="Cambria Math" panose="02040503050406030204" pitchFamily="18" charset="0"/>
                                  </a:rPr>
                                  <m:t>𝑥</m:t>
                                </m:r>
                              </m:e>
                              <m:sub>
                                <m:r>
                                  <a:rPr lang="en-CA" sz="3200" b="0" i="1" smtClean="0">
                                    <a:latin typeface="Cambria Math" panose="02040503050406030204" pitchFamily="18" charset="0"/>
                                  </a:rPr>
                                  <m:t>2</m:t>
                                </m:r>
                              </m:sub>
                              <m:sup>
                                <m:r>
                                  <a:rPr lang="en-CA" sz="3200" b="0" i="1" smtClean="0">
                                    <a:latin typeface="Cambria Math" panose="02040503050406030204" pitchFamily="18" charset="0"/>
                                  </a:rPr>
                                  <m:t>(2)</m:t>
                                </m:r>
                              </m:sup>
                            </m:sSubSup>
                          </m:e>
                        </m:mr>
                        <m:mr>
                          <m:e>
                            <m:sSubSup>
                              <m:sSubSupPr>
                                <m:ctrlPr>
                                  <a:rPr lang="en-US" sz="3200" i="1" smtClean="0">
                                    <a:latin typeface="Cambria Math" panose="02040503050406030204" pitchFamily="18" charset="0"/>
                                  </a:rPr>
                                </m:ctrlPr>
                              </m:sSubSupPr>
                              <m:e>
                                <m:r>
                                  <a:rPr lang="en-CA" sz="3200" b="0" i="1" smtClean="0">
                                    <a:latin typeface="Cambria Math" panose="02040503050406030204" pitchFamily="18" charset="0"/>
                                  </a:rPr>
                                  <m:t>𝑥</m:t>
                                </m:r>
                              </m:e>
                              <m:sub>
                                <m:r>
                                  <a:rPr lang="en-CA" sz="3200" b="0" i="1" smtClean="0">
                                    <a:latin typeface="Cambria Math" panose="02040503050406030204" pitchFamily="18" charset="0"/>
                                  </a:rPr>
                                  <m:t>𝑛</m:t>
                                </m:r>
                              </m:sub>
                              <m:sup>
                                <m:r>
                                  <a:rPr lang="en-CA" sz="3200" b="0" i="1" smtClean="0">
                                    <a:latin typeface="Cambria Math" panose="02040503050406030204" pitchFamily="18" charset="0"/>
                                  </a:rPr>
                                  <m:t>(2)</m:t>
                                </m:r>
                              </m:sup>
                            </m:sSubSup>
                          </m:e>
                        </m:mr>
                      </m:m>
                    </m:oMath>
                  </m:oMathPara>
                </a14:m>
                <a:endParaRPr lang="en-US" sz="3200" dirty="0"/>
              </a:p>
            </p:txBody>
          </p:sp>
        </mc:Choice>
        <mc:Fallback xmlns="">
          <p:sp>
            <p:nvSpPr>
              <p:cNvPr id="28" name="TextBox 27">
                <a:extLst>
                  <a:ext uri="{FF2B5EF4-FFF2-40B4-BE49-F238E27FC236}">
                    <a16:creationId xmlns:a16="http://schemas.microsoft.com/office/drawing/2014/main" id="{C00DB656-369B-7561-7ADB-95490385C4D3}"/>
                  </a:ext>
                </a:extLst>
              </p:cNvPr>
              <p:cNvSpPr txBox="1">
                <a:spLocks noRot="1" noChangeAspect="1" noMove="1" noResize="1" noEditPoints="1" noAdjustHandles="1" noChangeArrowheads="1" noChangeShapeType="1" noTextEdit="1"/>
              </p:cNvSpPr>
              <p:nvPr/>
            </p:nvSpPr>
            <p:spPr>
              <a:xfrm>
                <a:off x="7454878" y="4790030"/>
                <a:ext cx="264495" cy="2009396"/>
              </a:xfrm>
              <a:prstGeom prst="rect">
                <a:avLst/>
              </a:prstGeom>
              <a:blipFill>
                <a:blip r:embed="rId7"/>
                <a:stretch>
                  <a:fillRect l="-42857" t="-629" r="-200000" b="-629"/>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9BECF3F4-B23B-1C72-4343-472EC05359C8}"/>
              </a:ext>
            </a:extLst>
          </p:cNvPr>
          <p:cNvSpPr txBox="1"/>
          <p:nvPr/>
        </p:nvSpPr>
        <p:spPr>
          <a:xfrm>
            <a:off x="8460014" y="6260472"/>
            <a:ext cx="1298241" cy="523220"/>
          </a:xfrm>
          <a:prstGeom prst="rect">
            <a:avLst/>
          </a:prstGeom>
          <a:noFill/>
          <a:ln>
            <a:solidFill>
              <a:schemeClr val="accent1"/>
            </a:solidFill>
          </a:ln>
        </p:spPr>
        <p:txBody>
          <a:bodyPr wrap="none" rtlCol="0">
            <a:spAutoFit/>
          </a:bodyPr>
          <a:lstStyle/>
          <a:p>
            <a:r>
              <a:rPr lang="en-US" sz="2800" dirty="0"/>
              <a:t>Feature</a:t>
            </a:r>
          </a:p>
        </p:txBody>
      </p:sp>
      <p:cxnSp>
        <p:nvCxnSpPr>
          <p:cNvPr id="30" name="Straight Arrow Connector 29">
            <a:extLst>
              <a:ext uri="{FF2B5EF4-FFF2-40B4-BE49-F238E27FC236}">
                <a16:creationId xmlns:a16="http://schemas.microsoft.com/office/drawing/2014/main" id="{25047DBC-F5F0-36E8-C327-5DE5EB6F708F}"/>
              </a:ext>
            </a:extLst>
          </p:cNvPr>
          <p:cNvCxnSpPr>
            <a:cxnSpLocks/>
          </p:cNvCxnSpPr>
          <p:nvPr/>
        </p:nvCxnSpPr>
        <p:spPr>
          <a:xfrm>
            <a:off x="7913088" y="6661228"/>
            <a:ext cx="477585"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83DA3B5C-A7B6-DE12-80E9-BB987AD4947D}"/>
                  </a:ext>
                </a:extLst>
              </p:cNvPr>
              <p:cNvSpPr txBox="1"/>
              <p:nvPr/>
            </p:nvSpPr>
            <p:spPr>
              <a:xfrm>
                <a:off x="9160289" y="5317936"/>
                <a:ext cx="819583" cy="6844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CA" sz="3200" b="0" i="1" smtClean="0">
                              <a:latin typeface="Cambria Math" panose="02040503050406030204" pitchFamily="18" charset="0"/>
                            </a:rPr>
                            <m:t>𝑤</m:t>
                          </m:r>
                        </m:e>
                        <m:sub>
                          <m:r>
                            <a:rPr lang="en-CA" sz="3200" b="0" i="1" smtClean="0">
                              <a:latin typeface="Cambria Math" panose="02040503050406030204" pitchFamily="18" charset="0"/>
                            </a:rPr>
                            <m:t>𝑖𝑗</m:t>
                          </m:r>
                        </m:sub>
                        <m:sup>
                          <m:r>
                            <a:rPr lang="en-CA" sz="3200" b="0" i="1" smtClean="0">
                              <a:latin typeface="Cambria Math" panose="02040503050406030204" pitchFamily="18" charset="0"/>
                            </a:rPr>
                            <m:t>[1]</m:t>
                          </m:r>
                        </m:sup>
                      </m:sSubSup>
                    </m:oMath>
                  </m:oMathPara>
                </a14:m>
                <a:endParaRPr lang="en-US" sz="3200" dirty="0"/>
              </a:p>
            </p:txBody>
          </p:sp>
        </mc:Choice>
        <mc:Fallback xmlns="">
          <p:sp>
            <p:nvSpPr>
              <p:cNvPr id="33" name="TextBox 32">
                <a:extLst>
                  <a:ext uri="{FF2B5EF4-FFF2-40B4-BE49-F238E27FC236}">
                    <a16:creationId xmlns:a16="http://schemas.microsoft.com/office/drawing/2014/main" id="{83DA3B5C-A7B6-DE12-80E9-BB987AD4947D}"/>
                  </a:ext>
                </a:extLst>
              </p:cNvPr>
              <p:cNvSpPr txBox="1">
                <a:spLocks noRot="1" noChangeAspect="1" noMove="1" noResize="1" noEditPoints="1" noAdjustHandles="1" noChangeArrowheads="1" noChangeShapeType="1" noTextEdit="1"/>
              </p:cNvSpPr>
              <p:nvPr/>
            </p:nvSpPr>
            <p:spPr>
              <a:xfrm>
                <a:off x="9160289" y="5317936"/>
                <a:ext cx="819583" cy="684418"/>
              </a:xfrm>
              <a:prstGeom prst="rect">
                <a:avLst/>
              </a:prstGeom>
              <a:blipFill>
                <a:blip r:embed="rId8"/>
                <a:stretch>
                  <a:fillRect l="-6154" r="-9231" b="-1636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885FD661-7BEE-AE2A-B8CF-3698BDBD010E}"/>
                  </a:ext>
                </a:extLst>
              </p:cNvPr>
              <p:cNvSpPr txBox="1"/>
              <p:nvPr/>
            </p:nvSpPr>
            <p:spPr>
              <a:xfrm>
                <a:off x="10765638" y="5332321"/>
                <a:ext cx="725840" cy="63914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3200" b="0" i="1" smtClean="0">
                              <a:latin typeface="Cambria Math" panose="02040503050406030204" pitchFamily="18" charset="0"/>
                            </a:rPr>
                          </m:ctrlPr>
                        </m:sSubSupPr>
                        <m:e>
                          <m:r>
                            <a:rPr lang="en-CA" sz="3200" b="0" i="1" smtClean="0">
                              <a:latin typeface="Cambria Math" panose="02040503050406030204" pitchFamily="18" charset="0"/>
                            </a:rPr>
                            <m:t>𝑏</m:t>
                          </m:r>
                        </m:e>
                        <m:sub>
                          <m:r>
                            <a:rPr lang="en-CA" sz="3200" b="0" i="1" smtClean="0">
                              <a:latin typeface="Cambria Math" panose="02040503050406030204" pitchFamily="18" charset="0"/>
                            </a:rPr>
                            <m:t>𝑖</m:t>
                          </m:r>
                        </m:sub>
                        <m:sup>
                          <m:r>
                            <a:rPr lang="en-CA" sz="3200" b="0" i="1" smtClean="0">
                              <a:latin typeface="Cambria Math" panose="02040503050406030204" pitchFamily="18" charset="0"/>
                            </a:rPr>
                            <m:t>[1]</m:t>
                          </m:r>
                        </m:sup>
                      </m:sSubSup>
                    </m:oMath>
                  </m:oMathPara>
                </a14:m>
                <a:endParaRPr lang="en-US" sz="3200" dirty="0"/>
              </a:p>
            </p:txBody>
          </p:sp>
        </mc:Choice>
        <mc:Fallback xmlns="">
          <p:sp>
            <p:nvSpPr>
              <p:cNvPr id="34" name="TextBox 33">
                <a:extLst>
                  <a:ext uri="{FF2B5EF4-FFF2-40B4-BE49-F238E27FC236}">
                    <a16:creationId xmlns:a16="http://schemas.microsoft.com/office/drawing/2014/main" id="{885FD661-7BEE-AE2A-B8CF-3698BDBD010E}"/>
                  </a:ext>
                </a:extLst>
              </p:cNvPr>
              <p:cNvSpPr txBox="1">
                <a:spLocks noRot="1" noChangeAspect="1" noMove="1" noResize="1" noEditPoints="1" noAdjustHandles="1" noChangeArrowheads="1" noChangeShapeType="1" noTextEdit="1"/>
              </p:cNvSpPr>
              <p:nvPr/>
            </p:nvSpPr>
            <p:spPr>
              <a:xfrm>
                <a:off x="10765638" y="5332321"/>
                <a:ext cx="725840" cy="639149"/>
              </a:xfrm>
              <a:prstGeom prst="rect">
                <a:avLst/>
              </a:prstGeom>
              <a:blipFill>
                <a:blip r:embed="rId9"/>
                <a:stretch>
                  <a:fillRect l="-12069" t="-1961" r="-10345" b="-13725"/>
                </a:stretch>
              </a:blipFill>
            </p:spPr>
            <p:txBody>
              <a:bodyPr/>
              <a:lstStyle/>
              <a:p>
                <a:r>
                  <a:rPr lang="en-US">
                    <a:noFill/>
                  </a:rPr>
                  <a:t> </a:t>
                </a:r>
              </a:p>
            </p:txBody>
          </p:sp>
        </mc:Fallback>
      </mc:AlternateContent>
      <p:sp>
        <p:nvSpPr>
          <p:cNvPr id="35" name="TextBox 34">
            <a:extLst>
              <a:ext uri="{FF2B5EF4-FFF2-40B4-BE49-F238E27FC236}">
                <a16:creationId xmlns:a16="http://schemas.microsoft.com/office/drawing/2014/main" id="{23427663-2B61-A808-A00A-7DEDDC9C4D60}"/>
              </a:ext>
            </a:extLst>
          </p:cNvPr>
          <p:cNvSpPr txBox="1"/>
          <p:nvPr/>
        </p:nvSpPr>
        <p:spPr>
          <a:xfrm>
            <a:off x="29439" y="5890026"/>
            <a:ext cx="2662204" cy="954107"/>
          </a:xfrm>
          <a:prstGeom prst="rect">
            <a:avLst/>
          </a:prstGeom>
          <a:noFill/>
        </p:spPr>
        <p:txBody>
          <a:bodyPr wrap="none" rtlCol="0">
            <a:spAutoFit/>
          </a:bodyPr>
          <a:lstStyle/>
          <a:p>
            <a:r>
              <a:rPr lang="en-US" sz="2800" dirty="0"/>
              <a:t>Vectorize version</a:t>
            </a:r>
          </a:p>
          <a:p>
            <a:r>
              <a:rPr lang="en-US" sz="2800" dirty="0"/>
              <a:t> by yourself</a:t>
            </a:r>
          </a:p>
        </p:txBody>
      </p:sp>
    </p:spTree>
    <p:extLst>
      <p:ext uri="{BB962C8B-B14F-4D97-AF65-F5344CB8AC3E}">
        <p14:creationId xmlns:p14="http://schemas.microsoft.com/office/powerpoint/2010/main" val="25392845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F538AC-9B48-95A1-F131-40FAE40EAA20}"/>
              </a:ext>
            </a:extLst>
          </p:cNvPr>
          <p:cNvPicPr>
            <a:picLocks noChangeAspect="1"/>
          </p:cNvPicPr>
          <p:nvPr/>
        </p:nvPicPr>
        <p:blipFill>
          <a:blip r:embed="rId2"/>
          <a:stretch>
            <a:fillRect/>
          </a:stretch>
        </p:blipFill>
        <p:spPr>
          <a:xfrm>
            <a:off x="51295" y="95083"/>
            <a:ext cx="6074318" cy="4289807"/>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33DAC1-7788-0208-EF8D-6E139EE41BB6}"/>
                  </a:ext>
                </a:extLst>
              </p:cNvPr>
              <p:cNvSpPr txBox="1"/>
              <p:nvPr/>
            </p:nvSpPr>
            <p:spPr>
              <a:xfrm>
                <a:off x="5635487" y="2971800"/>
                <a:ext cx="2295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𝑤</m:t>
                      </m:r>
                    </m:oMath>
                  </m:oMathPara>
                </a14:m>
                <a:endParaRPr lang="en-US" dirty="0"/>
              </a:p>
            </p:txBody>
          </p:sp>
        </mc:Choice>
        <mc:Fallback xmlns="">
          <p:sp>
            <p:nvSpPr>
              <p:cNvPr id="9" name="TextBox 8">
                <a:extLst>
                  <a:ext uri="{FF2B5EF4-FFF2-40B4-BE49-F238E27FC236}">
                    <a16:creationId xmlns:a16="http://schemas.microsoft.com/office/drawing/2014/main" id="{C533DAC1-7788-0208-EF8D-6E139EE41BB6}"/>
                  </a:ext>
                </a:extLst>
              </p:cNvPr>
              <p:cNvSpPr txBox="1">
                <a:spLocks noRot="1" noChangeAspect="1" noMove="1" noResize="1" noEditPoints="1" noAdjustHandles="1" noChangeArrowheads="1" noChangeShapeType="1" noTextEdit="1"/>
              </p:cNvSpPr>
              <p:nvPr/>
            </p:nvSpPr>
            <p:spPr>
              <a:xfrm>
                <a:off x="5635487" y="2971800"/>
                <a:ext cx="229550" cy="276999"/>
              </a:xfrm>
              <a:prstGeom prst="rect">
                <a:avLst/>
              </a:prstGeom>
              <a:blipFill>
                <a:blip r:embed="rId3"/>
                <a:stretch>
                  <a:fillRect l="-10526" r="-105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E99C7179-6EE3-DAC5-A845-55C84AFA80B7}"/>
                  </a:ext>
                </a:extLst>
              </p:cNvPr>
              <p:cNvSpPr/>
              <p:nvPr/>
            </p:nvSpPr>
            <p:spPr>
              <a:xfrm>
                <a:off x="6716964" y="423458"/>
                <a:ext cx="5132366" cy="6059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CA" sz="3200" b="0" i="1" smtClean="0">
                              <a:latin typeface="Cambria Math" panose="02040503050406030204" pitchFamily="18" charset="0"/>
                            </a:rPr>
                            <m:t>𝑤</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 </m:t>
                      </m:r>
                      <m:r>
                        <a:rPr lang="en-CA" sz="3200" b="0" i="1" smtClean="0">
                          <a:latin typeface="Cambria Math" panose="02040503050406030204" pitchFamily="18" charset="0"/>
                        </a:rPr>
                        <m:t>𝑑𝑖𝑚𝑒𝑛𝑠𝑖𝑜𝑛</m:t>
                      </m:r>
                      <m:r>
                        <a:rPr lang="en-CA" sz="3200" b="0" i="1" smtClean="0">
                          <a:latin typeface="Cambria Math" panose="02040503050406030204" pitchFamily="18" charset="0"/>
                        </a:rPr>
                        <m:t> (</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𝑛</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𝑛</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−1]</m:t>
                          </m:r>
                        </m:sup>
                      </m:sSup>
                      <m:r>
                        <a:rPr lang="en-CA" sz="3200" b="0" i="1" smtClean="0">
                          <a:latin typeface="Cambria Math" panose="02040503050406030204" pitchFamily="18" charset="0"/>
                        </a:rPr>
                        <m:t>)</m:t>
                      </m:r>
                    </m:oMath>
                  </m:oMathPara>
                </a14:m>
                <a:endParaRPr lang="en-US" sz="3200" dirty="0"/>
              </a:p>
            </p:txBody>
          </p:sp>
        </mc:Choice>
        <mc:Fallback xmlns="">
          <p:sp>
            <p:nvSpPr>
              <p:cNvPr id="12" name="Rectangle 11">
                <a:extLst>
                  <a:ext uri="{FF2B5EF4-FFF2-40B4-BE49-F238E27FC236}">
                    <a16:creationId xmlns:a16="http://schemas.microsoft.com/office/drawing/2014/main" id="{E99C7179-6EE3-DAC5-A845-55C84AFA80B7}"/>
                  </a:ext>
                </a:extLst>
              </p:cNvPr>
              <p:cNvSpPr>
                <a:spLocks noRot="1" noChangeAspect="1" noMove="1" noResize="1" noEditPoints="1" noAdjustHandles="1" noChangeArrowheads="1" noChangeShapeType="1" noTextEdit="1"/>
              </p:cNvSpPr>
              <p:nvPr/>
            </p:nvSpPr>
            <p:spPr>
              <a:xfrm>
                <a:off x="6716964" y="423458"/>
                <a:ext cx="5132366" cy="605935"/>
              </a:xfrm>
              <a:prstGeom prst="rect">
                <a:avLst/>
              </a:prstGeom>
              <a:blipFill>
                <a:blip r:embed="rId4"/>
                <a:stretch>
                  <a:fillRect r="-246"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865CB8A3-0E74-1D8E-37A6-B9D40D468F47}"/>
                  </a:ext>
                </a:extLst>
              </p:cNvPr>
              <p:cNvSpPr/>
              <p:nvPr/>
            </p:nvSpPr>
            <p:spPr>
              <a:xfrm>
                <a:off x="6750095" y="1112572"/>
                <a:ext cx="5369611" cy="6059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CA" sz="3200" b="0" i="1" smtClean="0">
                              <a:latin typeface="Cambria Math" panose="02040503050406030204" pitchFamily="18" charset="0"/>
                            </a:rPr>
                            <m:t>𝑑𝑤</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 </m:t>
                      </m:r>
                      <m:r>
                        <a:rPr lang="en-CA" sz="3200" b="0" i="1" smtClean="0">
                          <a:latin typeface="Cambria Math" panose="02040503050406030204" pitchFamily="18" charset="0"/>
                        </a:rPr>
                        <m:t>𝑑𝑖𝑚𝑒𝑛𝑠𝑖𝑜𝑛</m:t>
                      </m:r>
                      <m:r>
                        <a:rPr lang="en-CA" sz="3200" b="0" i="1" smtClean="0">
                          <a:latin typeface="Cambria Math" panose="02040503050406030204" pitchFamily="18" charset="0"/>
                        </a:rPr>
                        <m:t> (</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𝑛</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𝑛</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−1]</m:t>
                          </m:r>
                        </m:sup>
                      </m:sSup>
                      <m:r>
                        <a:rPr lang="en-CA" sz="3200" b="0" i="1" smtClean="0">
                          <a:latin typeface="Cambria Math" panose="02040503050406030204" pitchFamily="18" charset="0"/>
                        </a:rPr>
                        <m:t>)</m:t>
                      </m:r>
                    </m:oMath>
                  </m:oMathPara>
                </a14:m>
                <a:endParaRPr lang="en-US" sz="3200" dirty="0"/>
              </a:p>
            </p:txBody>
          </p:sp>
        </mc:Choice>
        <mc:Fallback xmlns="">
          <p:sp>
            <p:nvSpPr>
              <p:cNvPr id="13" name="Rectangle 12">
                <a:extLst>
                  <a:ext uri="{FF2B5EF4-FFF2-40B4-BE49-F238E27FC236}">
                    <a16:creationId xmlns:a16="http://schemas.microsoft.com/office/drawing/2014/main" id="{865CB8A3-0E74-1D8E-37A6-B9D40D468F47}"/>
                  </a:ext>
                </a:extLst>
              </p:cNvPr>
              <p:cNvSpPr>
                <a:spLocks noRot="1" noChangeAspect="1" noMove="1" noResize="1" noEditPoints="1" noAdjustHandles="1" noChangeArrowheads="1" noChangeShapeType="1" noTextEdit="1"/>
              </p:cNvSpPr>
              <p:nvPr/>
            </p:nvSpPr>
            <p:spPr>
              <a:xfrm>
                <a:off x="6750095" y="1112572"/>
                <a:ext cx="5369611" cy="605935"/>
              </a:xfrm>
              <a:prstGeom prst="rect">
                <a:avLst/>
              </a:prstGeom>
              <a:blipFill>
                <a:blip r:embed="rId5"/>
                <a:stretch>
                  <a:fillRect r="-236" b="-224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D75D0DA8-E54F-9455-D343-DCA879DA52C7}"/>
                  </a:ext>
                </a:extLst>
              </p:cNvPr>
              <p:cNvSpPr/>
              <p:nvPr/>
            </p:nvSpPr>
            <p:spPr>
              <a:xfrm>
                <a:off x="6849486" y="1867946"/>
                <a:ext cx="4269951" cy="6189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CA" sz="3200" b="0" i="1" smtClean="0">
                              <a:latin typeface="Cambria Math" panose="02040503050406030204" pitchFamily="18" charset="0"/>
                            </a:rPr>
                            <m:t>𝑏</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 </m:t>
                      </m:r>
                      <m:r>
                        <a:rPr lang="en-CA" sz="3200" b="0" i="1" smtClean="0">
                          <a:latin typeface="Cambria Math" panose="02040503050406030204" pitchFamily="18" charset="0"/>
                        </a:rPr>
                        <m:t>𝑑𝑖𝑚𝑒𝑛𝑠𝑖𝑜𝑛</m:t>
                      </m:r>
                      <m:r>
                        <a:rPr lang="en-CA" sz="3200" b="0" i="1" smtClean="0">
                          <a:latin typeface="Cambria Math" panose="02040503050406030204" pitchFamily="18" charset="0"/>
                        </a:rPr>
                        <m:t> (</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𝑛</m:t>
                          </m:r>
                        </m:e>
                        <m:sup>
                          <m:d>
                            <m:dPr>
                              <m:begChr m:val="["/>
                              <m:endChr m:val="]"/>
                              <m:ctrlPr>
                                <a:rPr lang="en-CA" sz="3200" b="0" i="1" smtClean="0">
                                  <a:latin typeface="Cambria Math" panose="02040503050406030204" pitchFamily="18" charset="0"/>
                                </a:rPr>
                              </m:ctrlPr>
                            </m:dPr>
                            <m:e>
                              <m:r>
                                <a:rPr lang="en-CA" sz="3200" b="0" i="1" smtClean="0">
                                  <a:latin typeface="Cambria Math" panose="02040503050406030204" pitchFamily="18" charset="0"/>
                                </a:rPr>
                                <m:t>𝑙</m:t>
                              </m:r>
                            </m:e>
                          </m:d>
                        </m:sup>
                      </m:sSup>
                      <m:r>
                        <a:rPr lang="en-CA" sz="3200" b="0" i="1" smtClean="0">
                          <a:latin typeface="Cambria Math" panose="02040503050406030204" pitchFamily="18" charset="0"/>
                        </a:rPr>
                        <m:t>,1)</m:t>
                      </m:r>
                    </m:oMath>
                  </m:oMathPara>
                </a14:m>
                <a:endParaRPr lang="en-US" sz="3200" dirty="0"/>
              </a:p>
            </p:txBody>
          </p:sp>
        </mc:Choice>
        <mc:Fallback xmlns="">
          <p:sp>
            <p:nvSpPr>
              <p:cNvPr id="14" name="Rectangle 13">
                <a:extLst>
                  <a:ext uri="{FF2B5EF4-FFF2-40B4-BE49-F238E27FC236}">
                    <a16:creationId xmlns:a16="http://schemas.microsoft.com/office/drawing/2014/main" id="{D75D0DA8-E54F-9455-D343-DCA879DA52C7}"/>
                  </a:ext>
                </a:extLst>
              </p:cNvPr>
              <p:cNvSpPr>
                <a:spLocks noRot="1" noChangeAspect="1" noMove="1" noResize="1" noEditPoints="1" noAdjustHandles="1" noChangeArrowheads="1" noChangeShapeType="1" noTextEdit="1"/>
              </p:cNvSpPr>
              <p:nvPr/>
            </p:nvSpPr>
            <p:spPr>
              <a:xfrm>
                <a:off x="6849486" y="1867946"/>
                <a:ext cx="4269951" cy="618952"/>
              </a:xfrm>
              <a:prstGeom prst="rect">
                <a:avLst/>
              </a:prstGeom>
              <a:blipFill>
                <a:blip r:embed="rId6"/>
                <a:stretch>
                  <a:fillRect r="-890" b="-2200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3CAA8699-BDA9-7AB9-0DD7-B3944B4CFC73}"/>
              </a:ext>
            </a:extLst>
          </p:cNvPr>
          <p:cNvGrpSpPr/>
          <p:nvPr/>
        </p:nvGrpSpPr>
        <p:grpSpPr>
          <a:xfrm>
            <a:off x="6750095" y="3181606"/>
            <a:ext cx="3985386" cy="1259039"/>
            <a:chOff x="496957" y="4691270"/>
            <a:chExt cx="3985386" cy="1259039"/>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59584E6-F077-23B9-3DD0-61F51480ED3C}"/>
                    </a:ext>
                  </a:extLst>
                </p:cNvPr>
                <p:cNvSpPr txBox="1"/>
                <p:nvPr/>
              </p:nvSpPr>
              <p:spPr>
                <a:xfrm>
                  <a:off x="795131" y="4843753"/>
                  <a:ext cx="3412729" cy="513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CA" sz="3200" b="0" i="1" smtClean="0">
                                <a:latin typeface="Cambria Math" panose="02040503050406030204" pitchFamily="18" charset="0"/>
                              </a:rPr>
                              <m:t>𝑧</m:t>
                            </m:r>
                          </m:e>
                          <m:sup>
                            <m:r>
                              <a:rPr lang="en-CA" sz="3200" b="0" i="1" smtClean="0">
                                <a:latin typeface="Cambria Math" panose="02040503050406030204" pitchFamily="18" charset="0"/>
                              </a:rPr>
                              <m:t>[1]</m:t>
                            </m:r>
                          </m:sup>
                        </m:sSup>
                        <m:r>
                          <a:rPr lang="en-CA" sz="3200" i="1">
                            <a:latin typeface="Cambria Math" panose="02040503050406030204" pitchFamily="18" charset="0"/>
                          </a:rPr>
                          <m:t> </m:t>
                        </m:r>
                        <m:r>
                          <a:rPr lang="en-CA" sz="3200" b="0" i="1" smtClean="0">
                            <a:latin typeface="Cambria Math" panose="02040503050406030204" pitchFamily="18" charset="0"/>
                          </a:rPr>
                          <m:t>=</m:t>
                        </m:r>
                        <m:sSup>
                          <m:sSupPr>
                            <m:ctrlPr>
                              <a:rPr lang="en-US" sz="3200" i="1">
                                <a:latin typeface="Cambria Math" panose="02040503050406030204" pitchFamily="18" charset="0"/>
                              </a:rPr>
                            </m:ctrlPr>
                          </m:sSupPr>
                          <m:e>
                            <m:r>
                              <a:rPr lang="en-CA" sz="3200" i="1">
                                <a:latin typeface="Cambria Math" panose="02040503050406030204" pitchFamily="18" charset="0"/>
                              </a:rPr>
                              <m:t>𝑤</m:t>
                            </m:r>
                          </m:e>
                          <m:sup>
                            <m:r>
                              <a:rPr lang="en-CA" sz="3200" b="0" i="1" smtClean="0">
                                <a:latin typeface="Cambria Math" panose="02040503050406030204" pitchFamily="18" charset="0"/>
                              </a:rPr>
                              <m:t>[1]</m:t>
                            </m:r>
                          </m:sup>
                        </m:sSup>
                        <m:r>
                          <a:rPr lang="en-CA" sz="3200" b="0" i="1" smtClean="0">
                            <a:latin typeface="Cambria Math" panose="02040503050406030204" pitchFamily="18" charset="0"/>
                          </a:rPr>
                          <m:t>𝑥</m:t>
                        </m:r>
                        <m:r>
                          <a:rPr lang="en-CA" sz="3200" b="0" i="1" smtClean="0">
                            <a:latin typeface="Cambria Math" panose="02040503050406030204" pitchFamily="18" charset="0"/>
                          </a:rPr>
                          <m:t>+</m:t>
                        </m:r>
                        <m:sSup>
                          <m:sSupPr>
                            <m:ctrlPr>
                              <a:rPr lang="en-US" sz="3200" i="1">
                                <a:latin typeface="Cambria Math" panose="02040503050406030204" pitchFamily="18" charset="0"/>
                              </a:rPr>
                            </m:ctrlPr>
                          </m:sSupPr>
                          <m:e>
                            <m:r>
                              <a:rPr lang="en-CA" sz="3200" b="0" i="1" smtClean="0">
                                <a:latin typeface="Cambria Math" panose="02040503050406030204" pitchFamily="18" charset="0"/>
                              </a:rPr>
                              <m:t>𝑏</m:t>
                            </m:r>
                          </m:e>
                          <m:sup>
                            <m:r>
                              <a:rPr lang="en-CA" sz="3200" b="0" i="1" smtClean="0">
                                <a:latin typeface="Cambria Math" panose="02040503050406030204" pitchFamily="18" charset="0"/>
                              </a:rPr>
                              <m:t>[1]</m:t>
                            </m:r>
                          </m:sup>
                        </m:sSup>
                      </m:oMath>
                    </m:oMathPara>
                  </a14:m>
                  <a:endParaRPr lang="en-US" sz="3200" dirty="0"/>
                </a:p>
              </p:txBody>
            </p:sp>
          </mc:Choice>
          <mc:Fallback xmlns="">
            <p:sp>
              <p:nvSpPr>
                <p:cNvPr id="5" name="TextBox 4">
                  <a:extLst>
                    <a:ext uri="{FF2B5EF4-FFF2-40B4-BE49-F238E27FC236}">
                      <a16:creationId xmlns:a16="http://schemas.microsoft.com/office/drawing/2014/main" id="{759584E6-F077-23B9-3DD0-61F51480ED3C}"/>
                    </a:ext>
                  </a:extLst>
                </p:cNvPr>
                <p:cNvSpPr txBox="1">
                  <a:spLocks noRot="1" noChangeAspect="1" noMove="1" noResize="1" noEditPoints="1" noAdjustHandles="1" noChangeArrowheads="1" noChangeShapeType="1" noTextEdit="1"/>
                </p:cNvSpPr>
                <p:nvPr/>
              </p:nvSpPr>
              <p:spPr>
                <a:xfrm>
                  <a:off x="795131" y="4843753"/>
                  <a:ext cx="3412729" cy="513602"/>
                </a:xfrm>
                <a:prstGeom prst="rect">
                  <a:avLst/>
                </a:prstGeom>
                <a:blipFill>
                  <a:blip r:embed="rId7"/>
                  <a:stretch>
                    <a:fillRect l="-741" t="-4878" r="-1852" b="-36585"/>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A453BB4F-E064-769F-5268-F6EE9A0B8E98}"/>
                </a:ext>
              </a:extLst>
            </p:cNvPr>
            <p:cNvSpPr txBox="1"/>
            <p:nvPr/>
          </p:nvSpPr>
          <p:spPr>
            <a:xfrm>
              <a:off x="496957" y="5304030"/>
              <a:ext cx="3796747" cy="523220"/>
            </a:xfrm>
            <a:prstGeom prst="rect">
              <a:avLst/>
            </a:prstGeom>
            <a:noFill/>
          </p:spPr>
          <p:txBody>
            <a:bodyPr wrap="square" rtlCol="0">
              <a:spAutoFit/>
            </a:bodyPr>
            <a:lstStyle/>
            <a:p>
              <a:r>
                <a:rPr lang="en-US" sz="2800" dirty="0"/>
                <a:t>(3,1)     (3,4)(4,1)     (3,1) </a:t>
              </a:r>
            </a:p>
          </p:txBody>
        </p:sp>
        <p:sp>
          <p:nvSpPr>
            <p:cNvPr id="17" name="Frame 16">
              <a:extLst>
                <a:ext uri="{FF2B5EF4-FFF2-40B4-BE49-F238E27FC236}">
                  <a16:creationId xmlns:a16="http://schemas.microsoft.com/office/drawing/2014/main" id="{DBE83C7C-4D75-2ED6-276A-A24EA916A2D7}"/>
                </a:ext>
              </a:extLst>
            </p:cNvPr>
            <p:cNvSpPr/>
            <p:nvPr/>
          </p:nvSpPr>
          <p:spPr>
            <a:xfrm>
              <a:off x="496957" y="4691270"/>
              <a:ext cx="3985386" cy="1259039"/>
            </a:xfrm>
            <a:prstGeom prst="frame">
              <a:avLst>
                <a:gd name="adj1" fmla="val 39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20" name="Group 19">
            <a:extLst>
              <a:ext uri="{FF2B5EF4-FFF2-40B4-BE49-F238E27FC236}">
                <a16:creationId xmlns:a16="http://schemas.microsoft.com/office/drawing/2014/main" id="{62350722-7223-3418-A38B-E194C3E2062D}"/>
              </a:ext>
            </a:extLst>
          </p:cNvPr>
          <p:cNvGrpSpPr/>
          <p:nvPr/>
        </p:nvGrpSpPr>
        <p:grpSpPr>
          <a:xfrm>
            <a:off x="6743471" y="4854622"/>
            <a:ext cx="3992010" cy="1259039"/>
            <a:chOff x="490333" y="5678557"/>
            <a:chExt cx="3992010" cy="1259039"/>
          </a:xfrm>
        </p:grpSpPr>
        <p:sp>
          <p:nvSpPr>
            <p:cNvPr id="15" name="Rectangle 14">
              <a:extLst>
                <a:ext uri="{FF2B5EF4-FFF2-40B4-BE49-F238E27FC236}">
                  <a16:creationId xmlns:a16="http://schemas.microsoft.com/office/drawing/2014/main" id="{CB5108B5-EEE9-3860-F66A-3F43462E8A3C}"/>
                </a:ext>
              </a:extLst>
            </p:cNvPr>
            <p:cNvSpPr/>
            <p:nvPr/>
          </p:nvSpPr>
          <p:spPr>
            <a:xfrm>
              <a:off x="496957" y="6332848"/>
              <a:ext cx="3985386" cy="523220"/>
            </a:xfrm>
            <a:prstGeom prst="rect">
              <a:avLst/>
            </a:prstGeom>
          </p:spPr>
          <p:txBody>
            <a:bodyPr wrap="none">
              <a:spAutoFit/>
            </a:bodyPr>
            <a:lstStyle/>
            <a:p>
              <a:r>
                <a:rPr lang="en-US" sz="2800" dirty="0"/>
                <a:t>(3,m)     (3,4)(4,m)     (3,1) </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D917005A-7680-4827-6EE8-764DF7024649}"/>
                    </a:ext>
                  </a:extLst>
                </p:cNvPr>
                <p:cNvSpPr txBox="1"/>
                <p:nvPr/>
              </p:nvSpPr>
              <p:spPr>
                <a:xfrm>
                  <a:off x="788507" y="5950309"/>
                  <a:ext cx="3541739" cy="5136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3200" i="1" smtClean="0">
                                <a:latin typeface="Cambria Math" panose="02040503050406030204" pitchFamily="18" charset="0"/>
                              </a:rPr>
                            </m:ctrlPr>
                          </m:sSupPr>
                          <m:e>
                            <m:r>
                              <a:rPr lang="en-CA" sz="3200" b="0" i="1" smtClean="0">
                                <a:latin typeface="Cambria Math" panose="02040503050406030204" pitchFamily="18" charset="0"/>
                              </a:rPr>
                              <m:t>𝑍</m:t>
                            </m:r>
                          </m:e>
                          <m:sup>
                            <m:r>
                              <a:rPr lang="en-CA" sz="3200" b="0" i="1" smtClean="0">
                                <a:latin typeface="Cambria Math" panose="02040503050406030204" pitchFamily="18" charset="0"/>
                              </a:rPr>
                              <m:t>[1]</m:t>
                            </m:r>
                          </m:sup>
                        </m:sSup>
                        <m:r>
                          <a:rPr lang="en-CA" sz="3200" i="1">
                            <a:latin typeface="Cambria Math" panose="02040503050406030204" pitchFamily="18" charset="0"/>
                          </a:rPr>
                          <m:t> </m:t>
                        </m:r>
                        <m:r>
                          <a:rPr lang="en-CA" sz="3200" b="0" i="1" smtClean="0">
                            <a:latin typeface="Cambria Math" panose="02040503050406030204" pitchFamily="18" charset="0"/>
                          </a:rPr>
                          <m:t>=</m:t>
                        </m:r>
                        <m:sSup>
                          <m:sSupPr>
                            <m:ctrlPr>
                              <a:rPr lang="en-US" sz="3200" i="1">
                                <a:latin typeface="Cambria Math" panose="02040503050406030204" pitchFamily="18" charset="0"/>
                              </a:rPr>
                            </m:ctrlPr>
                          </m:sSupPr>
                          <m:e>
                            <m:r>
                              <a:rPr lang="en-CA" sz="3200" b="0" i="1" smtClean="0">
                                <a:latin typeface="Cambria Math" panose="02040503050406030204" pitchFamily="18" charset="0"/>
                              </a:rPr>
                              <m:t>𝑊</m:t>
                            </m:r>
                          </m:e>
                          <m:sup>
                            <m:r>
                              <a:rPr lang="en-CA" sz="3200" b="0" i="1" smtClean="0">
                                <a:latin typeface="Cambria Math" panose="02040503050406030204" pitchFamily="18" charset="0"/>
                              </a:rPr>
                              <m:t>[1]</m:t>
                            </m:r>
                          </m:sup>
                        </m:sSup>
                        <m:r>
                          <a:rPr lang="en-CA" sz="3200" b="0" i="1" smtClean="0">
                            <a:latin typeface="Cambria Math" panose="02040503050406030204" pitchFamily="18" charset="0"/>
                          </a:rPr>
                          <m:t>𝑥</m:t>
                        </m:r>
                        <m:r>
                          <a:rPr lang="en-CA" sz="3200" b="0" i="1" smtClean="0">
                            <a:latin typeface="Cambria Math" panose="02040503050406030204" pitchFamily="18" charset="0"/>
                          </a:rPr>
                          <m:t>+</m:t>
                        </m:r>
                        <m:sSup>
                          <m:sSupPr>
                            <m:ctrlPr>
                              <a:rPr lang="en-US" sz="3200" i="1">
                                <a:latin typeface="Cambria Math" panose="02040503050406030204" pitchFamily="18" charset="0"/>
                              </a:rPr>
                            </m:ctrlPr>
                          </m:sSupPr>
                          <m:e>
                            <m:r>
                              <a:rPr lang="en-CA" sz="3200" b="0" i="1" smtClean="0">
                                <a:latin typeface="Cambria Math" panose="02040503050406030204" pitchFamily="18" charset="0"/>
                              </a:rPr>
                              <m:t>𝑏</m:t>
                            </m:r>
                          </m:e>
                          <m:sup>
                            <m:r>
                              <a:rPr lang="en-CA" sz="3200" b="0" i="1" smtClean="0">
                                <a:latin typeface="Cambria Math" panose="02040503050406030204" pitchFamily="18" charset="0"/>
                              </a:rPr>
                              <m:t>[1]</m:t>
                            </m:r>
                          </m:sup>
                        </m:sSup>
                      </m:oMath>
                    </m:oMathPara>
                  </a14:m>
                  <a:endParaRPr lang="en-US" sz="3200" dirty="0"/>
                </a:p>
              </p:txBody>
            </p:sp>
          </mc:Choice>
          <mc:Fallback xmlns="">
            <p:sp>
              <p:nvSpPr>
                <p:cNvPr id="16" name="TextBox 15">
                  <a:extLst>
                    <a:ext uri="{FF2B5EF4-FFF2-40B4-BE49-F238E27FC236}">
                      <a16:creationId xmlns:a16="http://schemas.microsoft.com/office/drawing/2014/main" id="{D917005A-7680-4827-6EE8-764DF7024649}"/>
                    </a:ext>
                  </a:extLst>
                </p:cNvPr>
                <p:cNvSpPr txBox="1">
                  <a:spLocks noRot="1" noChangeAspect="1" noMove="1" noResize="1" noEditPoints="1" noAdjustHandles="1" noChangeArrowheads="1" noChangeShapeType="1" noTextEdit="1"/>
                </p:cNvSpPr>
                <p:nvPr/>
              </p:nvSpPr>
              <p:spPr>
                <a:xfrm>
                  <a:off x="788507" y="5950309"/>
                  <a:ext cx="3541739" cy="513602"/>
                </a:xfrm>
                <a:prstGeom prst="rect">
                  <a:avLst/>
                </a:prstGeom>
                <a:blipFill>
                  <a:blip r:embed="rId8"/>
                  <a:stretch>
                    <a:fillRect l="-2143" t="-4762" r="-1786" b="-33333"/>
                  </a:stretch>
                </a:blipFill>
              </p:spPr>
              <p:txBody>
                <a:bodyPr/>
                <a:lstStyle/>
                <a:p>
                  <a:r>
                    <a:rPr lang="en-US">
                      <a:noFill/>
                    </a:rPr>
                    <a:t> </a:t>
                  </a:r>
                </a:p>
              </p:txBody>
            </p:sp>
          </mc:Fallback>
        </mc:AlternateContent>
        <p:sp>
          <p:nvSpPr>
            <p:cNvPr id="18" name="Frame 17">
              <a:extLst>
                <a:ext uri="{FF2B5EF4-FFF2-40B4-BE49-F238E27FC236}">
                  <a16:creationId xmlns:a16="http://schemas.microsoft.com/office/drawing/2014/main" id="{30A4B924-0BA1-3FD2-D5E7-8C0B20A53D0F}"/>
                </a:ext>
              </a:extLst>
            </p:cNvPr>
            <p:cNvSpPr/>
            <p:nvPr/>
          </p:nvSpPr>
          <p:spPr>
            <a:xfrm>
              <a:off x="490333" y="5678557"/>
              <a:ext cx="3985386" cy="1259039"/>
            </a:xfrm>
            <a:prstGeom prst="frame">
              <a:avLst>
                <a:gd name="adj1" fmla="val 3944"/>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47607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497072-A701-FFD0-D65E-C7C399752B8C}"/>
              </a:ext>
            </a:extLst>
          </p:cNvPr>
          <p:cNvSpPr>
            <a:spLocks noGrp="1"/>
          </p:cNvSpPr>
          <p:nvPr>
            <p:ph type="title"/>
          </p:nvPr>
        </p:nvSpPr>
        <p:spPr>
          <a:xfrm>
            <a:off x="838200" y="365126"/>
            <a:ext cx="10515600" cy="679904"/>
          </a:xfrm>
        </p:spPr>
        <p:txBody>
          <a:bodyPr>
            <a:normAutofit fontScale="90000"/>
          </a:bodyPr>
          <a:lstStyle/>
          <a:p>
            <a:r>
              <a:rPr lang="en-US" dirty="0"/>
              <a:t>Google </a:t>
            </a:r>
            <a:r>
              <a:rPr lang="en-US" dirty="0" err="1"/>
              <a:t>colab</a:t>
            </a:r>
            <a:endParaRPr lang="en-US" dirty="0"/>
          </a:p>
        </p:txBody>
      </p:sp>
      <p:pic>
        <p:nvPicPr>
          <p:cNvPr id="5" name="Content Placeholder 4" descr="Graphical user interface, text, application, email, website&#10;&#10;Description automatically generated">
            <a:extLst>
              <a:ext uri="{FF2B5EF4-FFF2-40B4-BE49-F238E27FC236}">
                <a16:creationId xmlns:a16="http://schemas.microsoft.com/office/drawing/2014/main" id="{594BBA33-C6FE-92EF-253C-BE5CA233457A}"/>
              </a:ext>
            </a:extLst>
          </p:cNvPr>
          <p:cNvPicPr>
            <a:picLocks noGrp="1" noChangeAspect="1"/>
          </p:cNvPicPr>
          <p:nvPr>
            <p:ph idx="1"/>
          </p:nvPr>
        </p:nvPicPr>
        <p:blipFill>
          <a:blip r:embed="rId3"/>
          <a:stretch>
            <a:fillRect/>
          </a:stretch>
        </p:blipFill>
        <p:spPr>
          <a:xfrm>
            <a:off x="838200" y="1045030"/>
            <a:ext cx="8417767" cy="5225845"/>
          </a:xfrm>
        </p:spPr>
      </p:pic>
      <p:sp>
        <p:nvSpPr>
          <p:cNvPr id="6" name="TextBox 5">
            <a:extLst>
              <a:ext uri="{FF2B5EF4-FFF2-40B4-BE49-F238E27FC236}">
                <a16:creationId xmlns:a16="http://schemas.microsoft.com/office/drawing/2014/main" id="{292C0205-B4CE-E398-9610-0E62A91F6564}"/>
              </a:ext>
            </a:extLst>
          </p:cNvPr>
          <p:cNvSpPr txBox="1"/>
          <p:nvPr/>
        </p:nvSpPr>
        <p:spPr>
          <a:xfrm>
            <a:off x="559837" y="6492874"/>
            <a:ext cx="5142177" cy="369332"/>
          </a:xfrm>
          <a:prstGeom prst="rect">
            <a:avLst/>
          </a:prstGeom>
          <a:noFill/>
        </p:spPr>
        <p:txBody>
          <a:bodyPr wrap="none" rtlCol="0">
            <a:spAutoFit/>
          </a:bodyPr>
          <a:lstStyle/>
          <a:p>
            <a:r>
              <a:rPr lang="en-US" b="1" dirty="0"/>
              <a:t>https://</a:t>
            </a:r>
            <a:r>
              <a:rPr lang="en-US" b="1" dirty="0" err="1"/>
              <a:t>www.youtube.com</a:t>
            </a:r>
            <a:r>
              <a:rPr lang="en-US" b="1" dirty="0"/>
              <a:t>/</a:t>
            </a:r>
            <a:r>
              <a:rPr lang="en-US" b="1" dirty="0" err="1"/>
              <a:t>watch?v</a:t>
            </a:r>
            <a:r>
              <a:rPr lang="en-US" b="1" dirty="0"/>
              <a:t>=inN8seMm7UI</a:t>
            </a:r>
          </a:p>
        </p:txBody>
      </p:sp>
    </p:spTree>
    <p:extLst>
      <p:ext uri="{BB962C8B-B14F-4D97-AF65-F5344CB8AC3E}">
        <p14:creationId xmlns:p14="http://schemas.microsoft.com/office/powerpoint/2010/main" val="642899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180CE-1566-00B1-CE2C-2069A14A2736}"/>
              </a:ext>
            </a:extLst>
          </p:cNvPr>
          <p:cNvSpPr>
            <a:spLocks noGrp="1"/>
          </p:cNvSpPr>
          <p:nvPr>
            <p:ph type="title"/>
          </p:nvPr>
        </p:nvSpPr>
        <p:spPr>
          <a:xfrm>
            <a:off x="838200" y="159851"/>
            <a:ext cx="10515600" cy="984737"/>
          </a:xfrm>
        </p:spPr>
        <p:txBody>
          <a:bodyPr/>
          <a:lstStyle/>
          <a:p>
            <a:r>
              <a:rPr lang="en-US" dirty="0"/>
              <a:t>TensorFlow</a:t>
            </a:r>
          </a:p>
        </p:txBody>
      </p:sp>
      <p:sp>
        <p:nvSpPr>
          <p:cNvPr id="3" name="Content Placeholder 2">
            <a:extLst>
              <a:ext uri="{FF2B5EF4-FFF2-40B4-BE49-F238E27FC236}">
                <a16:creationId xmlns:a16="http://schemas.microsoft.com/office/drawing/2014/main" id="{21B86A8B-96E6-143A-9AA7-B18EAE8B63E1}"/>
              </a:ext>
            </a:extLst>
          </p:cNvPr>
          <p:cNvSpPr>
            <a:spLocks noGrp="1"/>
          </p:cNvSpPr>
          <p:nvPr>
            <p:ph idx="1"/>
          </p:nvPr>
        </p:nvSpPr>
        <p:spPr>
          <a:xfrm>
            <a:off x="3676260" y="1825625"/>
            <a:ext cx="7677539" cy="4351338"/>
          </a:xfrm>
        </p:spPr>
        <p:txBody>
          <a:bodyPr/>
          <a:lstStyle/>
          <a:p>
            <a:r>
              <a:rPr lang="en-US" dirty="0">
                <a:hlinkClick r:id="rId2"/>
              </a:rPr>
              <a:t>https://www.tensorflow.org/api_docs/python/tf</a:t>
            </a:r>
            <a:endParaRPr lang="en-US" dirty="0"/>
          </a:p>
          <a:p>
            <a:endParaRPr lang="en-US" dirty="0"/>
          </a:p>
        </p:txBody>
      </p:sp>
      <p:pic>
        <p:nvPicPr>
          <p:cNvPr id="7" name="Picture 6" descr="A picture containing graphical user interface&#10;&#10;Description automatically generated">
            <a:extLst>
              <a:ext uri="{FF2B5EF4-FFF2-40B4-BE49-F238E27FC236}">
                <a16:creationId xmlns:a16="http://schemas.microsoft.com/office/drawing/2014/main" id="{710FA9BA-9518-E24C-CD4C-1EC8F3646E77}"/>
              </a:ext>
            </a:extLst>
          </p:cNvPr>
          <p:cNvPicPr>
            <a:picLocks noChangeAspect="1"/>
          </p:cNvPicPr>
          <p:nvPr/>
        </p:nvPicPr>
        <p:blipFill>
          <a:blip r:embed="rId3"/>
          <a:stretch>
            <a:fillRect/>
          </a:stretch>
        </p:blipFill>
        <p:spPr>
          <a:xfrm>
            <a:off x="1045029" y="1306286"/>
            <a:ext cx="2904812" cy="5551714"/>
          </a:xfrm>
          <a:prstGeom prst="rect">
            <a:avLst/>
          </a:prstGeom>
        </p:spPr>
      </p:pic>
      <p:sp>
        <p:nvSpPr>
          <p:cNvPr id="8" name="Donut 7">
            <a:extLst>
              <a:ext uri="{FF2B5EF4-FFF2-40B4-BE49-F238E27FC236}">
                <a16:creationId xmlns:a16="http://schemas.microsoft.com/office/drawing/2014/main" id="{E975AE8B-0613-CF95-05E6-A791098888B0}"/>
              </a:ext>
            </a:extLst>
          </p:cNvPr>
          <p:cNvSpPr/>
          <p:nvPr/>
        </p:nvSpPr>
        <p:spPr>
          <a:xfrm>
            <a:off x="1045029" y="1642188"/>
            <a:ext cx="1082351" cy="429208"/>
          </a:xfrm>
          <a:prstGeom prst="donut">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a:extLst>
              <a:ext uri="{FF2B5EF4-FFF2-40B4-BE49-F238E27FC236}">
                <a16:creationId xmlns:a16="http://schemas.microsoft.com/office/drawing/2014/main" id="{F22E71CD-8D15-42D6-95A0-18B5827992E3}"/>
              </a:ext>
            </a:extLst>
          </p:cNvPr>
          <p:cNvSpPr/>
          <p:nvPr/>
        </p:nvSpPr>
        <p:spPr>
          <a:xfrm>
            <a:off x="1019629" y="6442788"/>
            <a:ext cx="1082351" cy="429208"/>
          </a:xfrm>
          <a:prstGeom prst="donut">
            <a:avLst>
              <a:gd name="adj" fmla="val 0"/>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9090933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6EF3C-933E-A2A1-EF53-FC9150A33D75}"/>
              </a:ext>
            </a:extLst>
          </p:cNvPr>
          <p:cNvSpPr>
            <a:spLocks noGrp="1"/>
          </p:cNvSpPr>
          <p:nvPr>
            <p:ph type="title"/>
          </p:nvPr>
        </p:nvSpPr>
        <p:spPr/>
        <p:txBody>
          <a:bodyPr/>
          <a:lstStyle/>
          <a:p>
            <a:r>
              <a:rPr lang="en-US" dirty="0"/>
              <a:t>TensorFlow Datasets</a:t>
            </a:r>
          </a:p>
        </p:txBody>
      </p:sp>
      <p:sp>
        <p:nvSpPr>
          <p:cNvPr id="3" name="Content Placeholder 2">
            <a:extLst>
              <a:ext uri="{FF2B5EF4-FFF2-40B4-BE49-F238E27FC236}">
                <a16:creationId xmlns:a16="http://schemas.microsoft.com/office/drawing/2014/main" id="{D4F821A4-AB9F-C0F6-1E62-37860FFC9663}"/>
              </a:ext>
            </a:extLst>
          </p:cNvPr>
          <p:cNvSpPr>
            <a:spLocks noGrp="1"/>
          </p:cNvSpPr>
          <p:nvPr>
            <p:ph idx="1"/>
          </p:nvPr>
        </p:nvSpPr>
        <p:spPr/>
        <p:txBody>
          <a:bodyPr/>
          <a:lstStyle/>
          <a:p>
            <a:r>
              <a:rPr lang="en-US" dirty="0">
                <a:hlinkClick r:id="rId2"/>
              </a:rPr>
              <a:t>https://colab.research.google.com/drive/1WcGPtBYeaHqFPcqeqoS9Rz-9bhzPzT5I#scrollTo=5RIpCzxysonU</a:t>
            </a:r>
            <a:endParaRPr lang="en-US" dirty="0"/>
          </a:p>
          <a:p>
            <a:endParaRPr lang="en-US" dirty="0"/>
          </a:p>
          <a:p>
            <a:endParaRPr lang="en-US" dirty="0"/>
          </a:p>
          <a:p>
            <a:r>
              <a:rPr lang="en-US" dirty="0">
                <a:hlinkClick r:id="rId3"/>
              </a:rPr>
              <a:t>https://colab.research.google.com/drive/17TTGCcQzSL76KHkBwbSroVMbmdR9orlt</a:t>
            </a:r>
            <a:endParaRPr lang="en-US" dirty="0"/>
          </a:p>
          <a:p>
            <a:endParaRPr lang="en-US" dirty="0"/>
          </a:p>
        </p:txBody>
      </p:sp>
    </p:spTree>
    <p:extLst>
      <p:ext uri="{BB962C8B-B14F-4D97-AF65-F5344CB8AC3E}">
        <p14:creationId xmlns:p14="http://schemas.microsoft.com/office/powerpoint/2010/main" val="3523314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3737F-C578-E371-B658-441FA4298CE5}"/>
              </a:ext>
            </a:extLst>
          </p:cNvPr>
          <p:cNvSpPr>
            <a:spLocks noGrp="1"/>
          </p:cNvSpPr>
          <p:nvPr>
            <p:ph type="title"/>
          </p:nvPr>
        </p:nvSpPr>
        <p:spPr/>
        <p:txBody>
          <a:bodyPr/>
          <a:lstStyle/>
          <a:p>
            <a:r>
              <a:rPr lang="en-US" dirty="0"/>
              <a:t>ML is a highly iterative process</a:t>
            </a:r>
          </a:p>
        </p:txBody>
      </p:sp>
      <p:sp>
        <p:nvSpPr>
          <p:cNvPr id="3" name="Content Placeholder 2">
            <a:extLst>
              <a:ext uri="{FF2B5EF4-FFF2-40B4-BE49-F238E27FC236}">
                <a16:creationId xmlns:a16="http://schemas.microsoft.com/office/drawing/2014/main" id="{FDF9E2FC-80B9-8CFF-9838-C59AFCB46DED}"/>
              </a:ext>
            </a:extLst>
          </p:cNvPr>
          <p:cNvSpPr>
            <a:spLocks noGrp="1"/>
          </p:cNvSpPr>
          <p:nvPr>
            <p:ph idx="1"/>
          </p:nvPr>
        </p:nvSpPr>
        <p:spPr>
          <a:xfrm>
            <a:off x="838200" y="1825625"/>
            <a:ext cx="4546600" cy="4351338"/>
          </a:xfrm>
        </p:spPr>
        <p:txBody>
          <a:bodyPr/>
          <a:lstStyle/>
          <a:p>
            <a:r>
              <a:rPr lang="en-US" dirty="0"/>
              <a:t># layers</a:t>
            </a:r>
          </a:p>
          <a:p>
            <a:r>
              <a:rPr lang="en-US" dirty="0"/>
              <a:t># hidden units</a:t>
            </a:r>
          </a:p>
          <a:p>
            <a:r>
              <a:rPr lang="en-US" dirty="0"/>
              <a:t>Learning rates</a:t>
            </a:r>
          </a:p>
          <a:p>
            <a:r>
              <a:rPr lang="en-US" dirty="0"/>
              <a:t>Activation functions</a:t>
            </a:r>
          </a:p>
          <a:p>
            <a:r>
              <a:rPr lang="en-US" dirty="0"/>
              <a:t>Regularization</a:t>
            </a:r>
          </a:p>
          <a:p>
            <a:r>
              <a:rPr lang="en-US" dirty="0"/>
              <a:t>….</a:t>
            </a:r>
          </a:p>
        </p:txBody>
      </p:sp>
      <p:sp>
        <p:nvSpPr>
          <p:cNvPr id="4" name="TextBox 3">
            <a:extLst>
              <a:ext uri="{FF2B5EF4-FFF2-40B4-BE49-F238E27FC236}">
                <a16:creationId xmlns:a16="http://schemas.microsoft.com/office/drawing/2014/main" id="{1C12DDAE-785C-B703-0CA3-DF3C0A28F3CD}"/>
              </a:ext>
            </a:extLst>
          </p:cNvPr>
          <p:cNvSpPr txBox="1"/>
          <p:nvPr/>
        </p:nvSpPr>
        <p:spPr>
          <a:xfrm>
            <a:off x="8051800" y="2159000"/>
            <a:ext cx="813043" cy="523220"/>
          </a:xfrm>
          <a:prstGeom prst="rect">
            <a:avLst/>
          </a:prstGeom>
          <a:noFill/>
        </p:spPr>
        <p:txBody>
          <a:bodyPr wrap="none" rtlCol="0">
            <a:spAutoFit/>
          </a:bodyPr>
          <a:lstStyle/>
          <a:p>
            <a:r>
              <a:rPr lang="en-US" sz="2800" dirty="0"/>
              <a:t>Idea</a:t>
            </a:r>
          </a:p>
        </p:txBody>
      </p:sp>
      <p:sp>
        <p:nvSpPr>
          <p:cNvPr id="5" name="TextBox 4">
            <a:extLst>
              <a:ext uri="{FF2B5EF4-FFF2-40B4-BE49-F238E27FC236}">
                <a16:creationId xmlns:a16="http://schemas.microsoft.com/office/drawing/2014/main" id="{BAF63EA1-DD31-5EC5-ECCF-8849F8C49ADE}"/>
              </a:ext>
            </a:extLst>
          </p:cNvPr>
          <p:cNvSpPr txBox="1"/>
          <p:nvPr/>
        </p:nvSpPr>
        <p:spPr>
          <a:xfrm>
            <a:off x="8030588" y="3571598"/>
            <a:ext cx="931665" cy="523220"/>
          </a:xfrm>
          <a:prstGeom prst="rect">
            <a:avLst/>
          </a:prstGeom>
          <a:noFill/>
        </p:spPr>
        <p:txBody>
          <a:bodyPr wrap="none" rtlCol="0">
            <a:spAutoFit/>
          </a:bodyPr>
          <a:lstStyle/>
          <a:p>
            <a:r>
              <a:rPr lang="en-US" sz="2800" dirty="0"/>
              <a:t>Code</a:t>
            </a:r>
          </a:p>
        </p:txBody>
      </p:sp>
      <p:sp>
        <p:nvSpPr>
          <p:cNvPr id="6" name="TextBox 5">
            <a:extLst>
              <a:ext uri="{FF2B5EF4-FFF2-40B4-BE49-F238E27FC236}">
                <a16:creationId xmlns:a16="http://schemas.microsoft.com/office/drawing/2014/main" id="{59D5B342-8F6C-3CC0-5E35-04D1CB4D8916}"/>
              </a:ext>
            </a:extLst>
          </p:cNvPr>
          <p:cNvSpPr txBox="1"/>
          <p:nvPr/>
        </p:nvSpPr>
        <p:spPr>
          <a:xfrm>
            <a:off x="7747000" y="5041900"/>
            <a:ext cx="1859676" cy="523220"/>
          </a:xfrm>
          <a:prstGeom prst="rect">
            <a:avLst/>
          </a:prstGeom>
          <a:noFill/>
        </p:spPr>
        <p:txBody>
          <a:bodyPr wrap="none" rtlCol="0">
            <a:spAutoFit/>
          </a:bodyPr>
          <a:lstStyle/>
          <a:p>
            <a:r>
              <a:rPr lang="en-US" sz="2800" dirty="0"/>
              <a:t>Experiment</a:t>
            </a:r>
          </a:p>
        </p:txBody>
      </p:sp>
      <p:sp>
        <p:nvSpPr>
          <p:cNvPr id="7" name="Down Arrow 6">
            <a:extLst>
              <a:ext uri="{FF2B5EF4-FFF2-40B4-BE49-F238E27FC236}">
                <a16:creationId xmlns:a16="http://schemas.microsoft.com/office/drawing/2014/main" id="{DEEC5D03-5E0A-C31A-E2F5-A24E1F9C6BEC}"/>
              </a:ext>
            </a:extLst>
          </p:cNvPr>
          <p:cNvSpPr/>
          <p:nvPr/>
        </p:nvSpPr>
        <p:spPr>
          <a:xfrm>
            <a:off x="8280400" y="2794000"/>
            <a:ext cx="177921" cy="546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4C6ED452-1AD1-5EF8-C372-D8797270231A}"/>
              </a:ext>
            </a:extLst>
          </p:cNvPr>
          <p:cNvSpPr/>
          <p:nvPr/>
        </p:nvSpPr>
        <p:spPr>
          <a:xfrm>
            <a:off x="8318499" y="4336118"/>
            <a:ext cx="177921" cy="5461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a:extLst>
              <a:ext uri="{FF2B5EF4-FFF2-40B4-BE49-F238E27FC236}">
                <a16:creationId xmlns:a16="http://schemas.microsoft.com/office/drawing/2014/main" id="{1F7CD97F-7407-C77C-634B-D960F78F5D4A}"/>
              </a:ext>
            </a:extLst>
          </p:cNvPr>
          <p:cNvCxnSpPr>
            <a:stCxn id="6" idx="3"/>
            <a:endCxn id="4" idx="3"/>
          </p:cNvCxnSpPr>
          <p:nvPr/>
        </p:nvCxnSpPr>
        <p:spPr>
          <a:xfrm flipH="1" flipV="1">
            <a:off x="8864843" y="2420610"/>
            <a:ext cx="741833" cy="2882900"/>
          </a:xfrm>
          <a:prstGeom prst="bentConnector3">
            <a:avLst>
              <a:gd name="adj1" fmla="val -68479"/>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49278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D659F52-6CD7-A14E-694D-286AEC6D3179}"/>
              </a:ext>
            </a:extLst>
          </p:cNvPr>
          <p:cNvSpPr txBox="1"/>
          <p:nvPr/>
        </p:nvSpPr>
        <p:spPr>
          <a:xfrm>
            <a:off x="5418074" y="4038426"/>
            <a:ext cx="1838004" cy="400110"/>
          </a:xfrm>
          <a:prstGeom prst="rect">
            <a:avLst/>
          </a:prstGeom>
          <a:noFill/>
        </p:spPr>
        <p:txBody>
          <a:bodyPr wrap="none" rtlCol="0">
            <a:spAutoFit/>
          </a:bodyPr>
          <a:lstStyle/>
          <a:p>
            <a:r>
              <a:rPr lang="en-US" sz="2000" dirty="0"/>
              <a:t>Neural Network</a:t>
            </a:r>
          </a:p>
        </p:txBody>
      </p:sp>
      <p:pic>
        <p:nvPicPr>
          <p:cNvPr id="12" name="Picture 11" descr="Diagram&#10;&#10;Description automatically generated">
            <a:extLst>
              <a:ext uri="{FF2B5EF4-FFF2-40B4-BE49-F238E27FC236}">
                <a16:creationId xmlns:a16="http://schemas.microsoft.com/office/drawing/2014/main" id="{02F814DC-7E68-CC02-A800-2E3296984429}"/>
              </a:ext>
            </a:extLst>
          </p:cNvPr>
          <p:cNvPicPr>
            <a:picLocks noChangeAspect="1"/>
          </p:cNvPicPr>
          <p:nvPr/>
        </p:nvPicPr>
        <p:blipFill>
          <a:blip r:embed="rId3"/>
          <a:stretch>
            <a:fillRect/>
          </a:stretch>
        </p:blipFill>
        <p:spPr>
          <a:xfrm>
            <a:off x="436926" y="1734969"/>
            <a:ext cx="2853370" cy="2703568"/>
          </a:xfrm>
          <a:prstGeom prst="rect">
            <a:avLst/>
          </a:prstGeom>
        </p:spPr>
      </p:pic>
      <p:cxnSp>
        <p:nvCxnSpPr>
          <p:cNvPr id="14" name="Straight Arrow Connector 13">
            <a:extLst>
              <a:ext uri="{FF2B5EF4-FFF2-40B4-BE49-F238E27FC236}">
                <a16:creationId xmlns:a16="http://schemas.microsoft.com/office/drawing/2014/main" id="{AF5B9C17-E515-F327-7087-54C76E336198}"/>
              </a:ext>
            </a:extLst>
          </p:cNvPr>
          <p:cNvCxnSpPr>
            <a:cxnSpLocks/>
          </p:cNvCxnSpPr>
          <p:nvPr/>
        </p:nvCxnSpPr>
        <p:spPr>
          <a:xfrm flipV="1">
            <a:off x="3386843" y="3265470"/>
            <a:ext cx="1741326" cy="30777"/>
          </a:xfrm>
          <a:prstGeom prst="straightConnector1">
            <a:avLst/>
          </a:prstGeom>
          <a:ln w="73025">
            <a:tailEnd type="triangle"/>
          </a:ln>
        </p:spPr>
        <p:style>
          <a:lnRef idx="1">
            <a:schemeClr val="accent1"/>
          </a:lnRef>
          <a:fillRef idx="0">
            <a:schemeClr val="accent1"/>
          </a:fillRef>
          <a:effectRef idx="0">
            <a:schemeClr val="accent1"/>
          </a:effectRef>
          <a:fontRef idx="minor">
            <a:schemeClr val="tx1"/>
          </a:fontRef>
        </p:style>
      </p:cxnSp>
      <p:pic>
        <p:nvPicPr>
          <p:cNvPr id="13" name="Content Placeholder 12">
            <a:extLst>
              <a:ext uri="{FF2B5EF4-FFF2-40B4-BE49-F238E27FC236}">
                <a16:creationId xmlns:a16="http://schemas.microsoft.com/office/drawing/2014/main" id="{34E7853C-A7A4-3BB5-88F5-CA9F3BD248FB}"/>
              </a:ext>
            </a:extLst>
          </p:cNvPr>
          <p:cNvPicPr>
            <a:picLocks noGrp="1" noChangeAspect="1"/>
          </p:cNvPicPr>
          <p:nvPr>
            <p:ph idx="1"/>
          </p:nvPr>
        </p:nvPicPr>
        <p:blipFill>
          <a:blip r:embed="rId4"/>
          <a:stretch>
            <a:fillRect/>
          </a:stretch>
        </p:blipFill>
        <p:spPr>
          <a:xfrm>
            <a:off x="5224717" y="51082"/>
            <a:ext cx="6967283" cy="6806918"/>
          </a:xfrm>
          <a:prstGeom prst="rect">
            <a:avLst/>
          </a:prstGeom>
        </p:spPr>
      </p:pic>
      <p:sp>
        <p:nvSpPr>
          <p:cNvPr id="7" name="Title 1">
            <a:extLst>
              <a:ext uri="{FF2B5EF4-FFF2-40B4-BE49-F238E27FC236}">
                <a16:creationId xmlns:a16="http://schemas.microsoft.com/office/drawing/2014/main" id="{F7CF97E9-6C6B-AFEE-E762-8258B0EB1B84}"/>
              </a:ext>
            </a:extLst>
          </p:cNvPr>
          <p:cNvSpPr>
            <a:spLocks noGrp="1"/>
          </p:cNvSpPr>
          <p:nvPr>
            <p:ph type="title"/>
          </p:nvPr>
        </p:nvSpPr>
        <p:spPr>
          <a:xfrm>
            <a:off x="160274" y="183224"/>
            <a:ext cx="10515600" cy="1325563"/>
          </a:xfrm>
        </p:spPr>
        <p:txBody>
          <a:bodyPr/>
          <a:lstStyle/>
          <a:p>
            <a:r>
              <a:rPr lang="en-US" dirty="0"/>
              <a:t>What is Neural Network</a:t>
            </a:r>
          </a:p>
        </p:txBody>
      </p:sp>
    </p:spTree>
    <p:extLst>
      <p:ext uri="{BB962C8B-B14F-4D97-AF65-F5344CB8AC3E}">
        <p14:creationId xmlns:p14="http://schemas.microsoft.com/office/powerpoint/2010/main" val="5785165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C4291F-E05C-3D72-5F1C-BCE42A6202DB}"/>
              </a:ext>
            </a:extLst>
          </p:cNvPr>
          <p:cNvSpPr>
            <a:spLocks noGrp="1"/>
          </p:cNvSpPr>
          <p:nvPr>
            <p:ph type="title"/>
          </p:nvPr>
        </p:nvSpPr>
        <p:spPr/>
        <p:txBody>
          <a:bodyPr/>
          <a:lstStyle/>
          <a:p>
            <a:r>
              <a:rPr lang="en-US" dirty="0"/>
              <a:t>Train/Dev/Test datasets</a:t>
            </a:r>
          </a:p>
        </p:txBody>
      </p:sp>
      <p:cxnSp>
        <p:nvCxnSpPr>
          <p:cNvPr id="6" name="Straight Connector 5">
            <a:extLst>
              <a:ext uri="{FF2B5EF4-FFF2-40B4-BE49-F238E27FC236}">
                <a16:creationId xmlns:a16="http://schemas.microsoft.com/office/drawing/2014/main" id="{01D2C7FA-7173-DF68-2886-CE672899CC4E}"/>
              </a:ext>
            </a:extLst>
          </p:cNvPr>
          <p:cNvCxnSpPr/>
          <p:nvPr/>
        </p:nvCxnSpPr>
        <p:spPr>
          <a:xfrm>
            <a:off x="6766249" y="1949839"/>
            <a:ext cx="0" cy="609600"/>
          </a:xfrm>
          <a:prstGeom prst="line">
            <a:avLst/>
          </a:prstGeom>
          <a:ln w="6985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A46EEDE-CD13-E026-1D78-81A49E7109B0}"/>
              </a:ext>
            </a:extLst>
          </p:cNvPr>
          <p:cNvCxnSpPr/>
          <p:nvPr/>
        </p:nvCxnSpPr>
        <p:spPr>
          <a:xfrm>
            <a:off x="8696897" y="1953728"/>
            <a:ext cx="0" cy="609600"/>
          </a:xfrm>
          <a:prstGeom prst="line">
            <a:avLst/>
          </a:prstGeom>
          <a:ln w="69850"/>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11EB65E-9647-646F-B649-8589D9A1E887}"/>
              </a:ext>
            </a:extLst>
          </p:cNvPr>
          <p:cNvGrpSpPr/>
          <p:nvPr/>
        </p:nvGrpSpPr>
        <p:grpSpPr>
          <a:xfrm>
            <a:off x="1550177" y="1834761"/>
            <a:ext cx="8582867" cy="762000"/>
            <a:chOff x="1587499" y="2400300"/>
            <a:chExt cx="8582867" cy="762000"/>
          </a:xfrm>
        </p:grpSpPr>
        <p:sp>
          <p:nvSpPr>
            <p:cNvPr id="4" name="Frame 3">
              <a:extLst>
                <a:ext uri="{FF2B5EF4-FFF2-40B4-BE49-F238E27FC236}">
                  <a16:creationId xmlns:a16="http://schemas.microsoft.com/office/drawing/2014/main" id="{30A85F28-6444-F0EC-00E3-8A819ADBF036}"/>
                </a:ext>
              </a:extLst>
            </p:cNvPr>
            <p:cNvSpPr/>
            <p:nvPr/>
          </p:nvSpPr>
          <p:spPr>
            <a:xfrm>
              <a:off x="1587499" y="2400300"/>
              <a:ext cx="8582867" cy="762000"/>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TextBox 8">
              <a:extLst>
                <a:ext uri="{FF2B5EF4-FFF2-40B4-BE49-F238E27FC236}">
                  <a16:creationId xmlns:a16="http://schemas.microsoft.com/office/drawing/2014/main" id="{D1E2D8C4-2E02-AB69-865C-DDA8DAD56EBD}"/>
                </a:ext>
              </a:extLst>
            </p:cNvPr>
            <p:cNvSpPr txBox="1"/>
            <p:nvPr/>
          </p:nvSpPr>
          <p:spPr>
            <a:xfrm>
              <a:off x="3023118" y="2519267"/>
              <a:ext cx="1855508" cy="523220"/>
            </a:xfrm>
            <a:prstGeom prst="rect">
              <a:avLst/>
            </a:prstGeom>
            <a:noFill/>
          </p:spPr>
          <p:txBody>
            <a:bodyPr wrap="none" rtlCol="0">
              <a:spAutoFit/>
            </a:bodyPr>
            <a:lstStyle/>
            <a:p>
              <a:r>
                <a:rPr lang="en-US" sz="2800" dirty="0"/>
                <a:t>Training set</a:t>
              </a:r>
            </a:p>
          </p:txBody>
        </p:sp>
        <p:sp>
          <p:nvSpPr>
            <p:cNvPr id="10" name="TextBox 9">
              <a:extLst>
                <a:ext uri="{FF2B5EF4-FFF2-40B4-BE49-F238E27FC236}">
                  <a16:creationId xmlns:a16="http://schemas.microsoft.com/office/drawing/2014/main" id="{8FE224C6-50EF-A694-F447-1FA0F0DD2B5E}"/>
                </a:ext>
              </a:extLst>
            </p:cNvPr>
            <p:cNvSpPr txBox="1"/>
            <p:nvPr/>
          </p:nvSpPr>
          <p:spPr>
            <a:xfrm>
              <a:off x="6941980" y="2519267"/>
              <a:ext cx="1778244" cy="523220"/>
            </a:xfrm>
            <a:prstGeom prst="rect">
              <a:avLst/>
            </a:prstGeom>
            <a:noFill/>
          </p:spPr>
          <p:txBody>
            <a:bodyPr wrap="none" rtlCol="0">
              <a:spAutoFit/>
            </a:bodyPr>
            <a:lstStyle/>
            <a:p>
              <a:r>
                <a:rPr lang="en-US" sz="2800" dirty="0"/>
                <a:t>CV/Dev set</a:t>
              </a:r>
            </a:p>
          </p:txBody>
        </p:sp>
        <p:sp>
          <p:nvSpPr>
            <p:cNvPr id="11" name="TextBox 10">
              <a:extLst>
                <a:ext uri="{FF2B5EF4-FFF2-40B4-BE49-F238E27FC236}">
                  <a16:creationId xmlns:a16="http://schemas.microsoft.com/office/drawing/2014/main" id="{54F26464-3C97-2C65-D716-E89023197024}"/>
                </a:ext>
              </a:extLst>
            </p:cNvPr>
            <p:cNvSpPr txBox="1"/>
            <p:nvPr/>
          </p:nvSpPr>
          <p:spPr>
            <a:xfrm>
              <a:off x="8696134" y="2519267"/>
              <a:ext cx="1281698" cy="523220"/>
            </a:xfrm>
            <a:prstGeom prst="rect">
              <a:avLst/>
            </a:prstGeom>
            <a:noFill/>
          </p:spPr>
          <p:txBody>
            <a:bodyPr wrap="none" rtlCol="0">
              <a:spAutoFit/>
            </a:bodyPr>
            <a:lstStyle/>
            <a:p>
              <a:r>
                <a:rPr lang="en-US" sz="2800" dirty="0"/>
                <a:t>Test set</a:t>
              </a:r>
            </a:p>
          </p:txBody>
        </p:sp>
      </p:grpSp>
      <p:sp>
        <p:nvSpPr>
          <p:cNvPr id="12" name="TextBox 11">
            <a:extLst>
              <a:ext uri="{FF2B5EF4-FFF2-40B4-BE49-F238E27FC236}">
                <a16:creationId xmlns:a16="http://schemas.microsoft.com/office/drawing/2014/main" id="{29C51D8A-4014-8E6E-3A95-20AF59981AA8}"/>
              </a:ext>
            </a:extLst>
          </p:cNvPr>
          <p:cNvSpPr txBox="1"/>
          <p:nvPr/>
        </p:nvSpPr>
        <p:spPr>
          <a:xfrm>
            <a:off x="354563" y="3411117"/>
            <a:ext cx="11532637" cy="3108543"/>
          </a:xfrm>
          <a:prstGeom prst="rect">
            <a:avLst/>
          </a:prstGeom>
          <a:noFill/>
        </p:spPr>
        <p:txBody>
          <a:bodyPr wrap="square" rtlCol="0">
            <a:spAutoFit/>
          </a:bodyPr>
          <a:lstStyle/>
          <a:p>
            <a:r>
              <a:rPr lang="en-US" sz="2800" dirty="0"/>
              <a:t>Training set to train your models</a:t>
            </a:r>
          </a:p>
          <a:p>
            <a:r>
              <a:rPr lang="en-US" sz="2800" dirty="0"/>
              <a:t>Cross Validation/Development Set to evaluate which model works the best </a:t>
            </a:r>
          </a:p>
          <a:p>
            <a:r>
              <a:rPr lang="en-US" sz="2800" dirty="0"/>
              <a:t>Test set to estimate of how well the model is doing</a:t>
            </a:r>
          </a:p>
          <a:p>
            <a:r>
              <a:rPr lang="en-US" sz="2800" dirty="0"/>
              <a:t>Common practice 60/20/20 percentage for each set (when total data point less than 10K )</a:t>
            </a:r>
          </a:p>
          <a:p>
            <a:r>
              <a:rPr lang="en-US" sz="2800" dirty="0"/>
              <a:t>In big data era, for example 1M example, 10K for Dev and 10K for test is enough   98/1/1</a:t>
            </a:r>
          </a:p>
        </p:txBody>
      </p:sp>
    </p:spTree>
    <p:extLst>
      <p:ext uri="{BB962C8B-B14F-4D97-AF65-F5344CB8AC3E}">
        <p14:creationId xmlns:p14="http://schemas.microsoft.com/office/powerpoint/2010/main" val="42385066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44B7B7-BC73-CCBC-C3D9-C8EB02E28CB8}"/>
              </a:ext>
            </a:extLst>
          </p:cNvPr>
          <p:cNvSpPr>
            <a:spLocks noGrp="1"/>
          </p:cNvSpPr>
          <p:nvPr>
            <p:ph type="title"/>
          </p:nvPr>
        </p:nvSpPr>
        <p:spPr/>
        <p:txBody>
          <a:bodyPr/>
          <a:lstStyle/>
          <a:p>
            <a:r>
              <a:rPr lang="en-US" dirty="0"/>
              <a:t>Mismatched train/test distribution</a:t>
            </a:r>
          </a:p>
        </p:txBody>
      </p:sp>
      <p:sp>
        <p:nvSpPr>
          <p:cNvPr id="3" name="Content Placeholder 2">
            <a:extLst>
              <a:ext uri="{FF2B5EF4-FFF2-40B4-BE49-F238E27FC236}">
                <a16:creationId xmlns:a16="http://schemas.microsoft.com/office/drawing/2014/main" id="{7B54EF50-9B13-850B-DE51-731DB98657DF}"/>
              </a:ext>
            </a:extLst>
          </p:cNvPr>
          <p:cNvSpPr>
            <a:spLocks noGrp="1"/>
          </p:cNvSpPr>
          <p:nvPr>
            <p:ph idx="1"/>
          </p:nvPr>
        </p:nvSpPr>
        <p:spPr/>
        <p:txBody>
          <a:bodyPr/>
          <a:lstStyle/>
          <a:p>
            <a:r>
              <a:rPr lang="en-US" dirty="0"/>
              <a:t>When we have mismatched train and test set, for example, different image quality for train and test set, the thumb of rule is to make sure Dev and train set should come from the same distribution.</a:t>
            </a:r>
          </a:p>
          <a:p>
            <a:r>
              <a:rPr lang="en-US" dirty="0"/>
              <a:t>Sometimes it is OK of not having test set, only Dev set is fine</a:t>
            </a:r>
          </a:p>
        </p:txBody>
      </p:sp>
    </p:spTree>
    <p:extLst>
      <p:ext uri="{BB962C8B-B14F-4D97-AF65-F5344CB8AC3E}">
        <p14:creationId xmlns:p14="http://schemas.microsoft.com/office/powerpoint/2010/main" val="41130963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94CC1-B0D4-C3F6-DF2E-0510CF148F18}"/>
              </a:ext>
            </a:extLst>
          </p:cNvPr>
          <p:cNvSpPr>
            <a:spLocks noGrp="1"/>
          </p:cNvSpPr>
          <p:nvPr>
            <p:ph type="title"/>
          </p:nvPr>
        </p:nvSpPr>
        <p:spPr>
          <a:xfrm>
            <a:off x="838200" y="365126"/>
            <a:ext cx="10515600" cy="773210"/>
          </a:xfrm>
        </p:spPr>
        <p:txBody>
          <a:bodyPr/>
          <a:lstStyle/>
          <a:p>
            <a:r>
              <a:rPr lang="en-US" dirty="0"/>
              <a:t>Bias and Variance</a:t>
            </a:r>
          </a:p>
        </p:txBody>
      </p:sp>
      <p:pic>
        <p:nvPicPr>
          <p:cNvPr id="5" name="Content Placeholder 4" descr="Chart, scatter chart&#10;&#10;Description automatically generated">
            <a:extLst>
              <a:ext uri="{FF2B5EF4-FFF2-40B4-BE49-F238E27FC236}">
                <a16:creationId xmlns:a16="http://schemas.microsoft.com/office/drawing/2014/main" id="{FA7D06FB-3BE7-B075-881B-E785F0142A9E}"/>
              </a:ext>
            </a:extLst>
          </p:cNvPr>
          <p:cNvPicPr>
            <a:picLocks noGrp="1" noChangeAspect="1"/>
          </p:cNvPicPr>
          <p:nvPr>
            <p:ph idx="1"/>
          </p:nvPr>
        </p:nvPicPr>
        <p:blipFill>
          <a:blip r:embed="rId3"/>
          <a:stretch>
            <a:fillRect/>
          </a:stretch>
        </p:blipFill>
        <p:spPr>
          <a:xfrm>
            <a:off x="1061874" y="1138336"/>
            <a:ext cx="9705651" cy="3695861"/>
          </a:xfrm>
        </p:spPr>
      </p:pic>
      <p:sp>
        <p:nvSpPr>
          <p:cNvPr id="6" name="TextBox 5">
            <a:extLst>
              <a:ext uri="{FF2B5EF4-FFF2-40B4-BE49-F238E27FC236}">
                <a16:creationId xmlns:a16="http://schemas.microsoft.com/office/drawing/2014/main" id="{EAAABDC1-AF56-9BCC-BA35-2FCF20746A5F}"/>
              </a:ext>
            </a:extLst>
          </p:cNvPr>
          <p:cNvSpPr txBox="1"/>
          <p:nvPr/>
        </p:nvSpPr>
        <p:spPr>
          <a:xfrm>
            <a:off x="335902" y="6438122"/>
            <a:ext cx="9869881" cy="369332"/>
          </a:xfrm>
          <a:prstGeom prst="rect">
            <a:avLst/>
          </a:prstGeom>
          <a:noFill/>
        </p:spPr>
        <p:txBody>
          <a:bodyPr wrap="none" rtlCol="0">
            <a:spAutoFit/>
          </a:bodyPr>
          <a:lstStyle/>
          <a:p>
            <a:r>
              <a:rPr lang="en-US" dirty="0"/>
              <a:t>https://</a:t>
            </a:r>
            <a:r>
              <a:rPr lang="en-US" dirty="0" err="1"/>
              <a:t>livebook.manning.com</a:t>
            </a:r>
            <a:r>
              <a:rPr lang="en-US" dirty="0"/>
              <a:t>/book/machine-learning-for-mortals-mere-and-otherwise/chapter-11/21</a:t>
            </a:r>
          </a:p>
        </p:txBody>
      </p:sp>
      <p:sp>
        <p:nvSpPr>
          <p:cNvPr id="7" name="TextBox 6">
            <a:extLst>
              <a:ext uri="{FF2B5EF4-FFF2-40B4-BE49-F238E27FC236}">
                <a16:creationId xmlns:a16="http://schemas.microsoft.com/office/drawing/2014/main" id="{21B36EAA-C917-CB5B-4B76-4C858D5A66EE}"/>
              </a:ext>
            </a:extLst>
          </p:cNvPr>
          <p:cNvSpPr txBox="1"/>
          <p:nvPr/>
        </p:nvSpPr>
        <p:spPr>
          <a:xfrm>
            <a:off x="2034073" y="5075853"/>
            <a:ext cx="1519968" cy="523220"/>
          </a:xfrm>
          <a:prstGeom prst="rect">
            <a:avLst/>
          </a:prstGeom>
          <a:noFill/>
        </p:spPr>
        <p:txBody>
          <a:bodyPr wrap="none" rtlCol="0">
            <a:spAutoFit/>
          </a:bodyPr>
          <a:lstStyle/>
          <a:p>
            <a:r>
              <a:rPr lang="en-US" sz="2800" dirty="0"/>
              <a:t>High Bias</a:t>
            </a:r>
          </a:p>
        </p:txBody>
      </p:sp>
      <p:sp>
        <p:nvSpPr>
          <p:cNvPr id="8" name="TextBox 7">
            <a:extLst>
              <a:ext uri="{FF2B5EF4-FFF2-40B4-BE49-F238E27FC236}">
                <a16:creationId xmlns:a16="http://schemas.microsoft.com/office/drawing/2014/main" id="{77484C09-14AD-73EA-9654-72EF508B830F}"/>
              </a:ext>
            </a:extLst>
          </p:cNvPr>
          <p:cNvSpPr txBox="1"/>
          <p:nvPr/>
        </p:nvSpPr>
        <p:spPr>
          <a:xfrm>
            <a:off x="5489508" y="5134948"/>
            <a:ext cx="1507785" cy="523220"/>
          </a:xfrm>
          <a:prstGeom prst="rect">
            <a:avLst/>
          </a:prstGeom>
          <a:noFill/>
        </p:spPr>
        <p:txBody>
          <a:bodyPr wrap="none" rtlCol="0">
            <a:spAutoFit/>
          </a:bodyPr>
          <a:lstStyle/>
          <a:p>
            <a:r>
              <a:rPr lang="en-US" sz="2800" dirty="0"/>
              <a:t>Just right</a:t>
            </a:r>
          </a:p>
        </p:txBody>
      </p:sp>
      <p:sp>
        <p:nvSpPr>
          <p:cNvPr id="9" name="TextBox 8">
            <a:extLst>
              <a:ext uri="{FF2B5EF4-FFF2-40B4-BE49-F238E27FC236}">
                <a16:creationId xmlns:a16="http://schemas.microsoft.com/office/drawing/2014/main" id="{02CA039B-FA01-F4B7-043E-DC057030FA99}"/>
              </a:ext>
            </a:extLst>
          </p:cNvPr>
          <p:cNvSpPr txBox="1"/>
          <p:nvPr/>
        </p:nvSpPr>
        <p:spPr>
          <a:xfrm>
            <a:off x="8888958" y="4988769"/>
            <a:ext cx="2182842" cy="523220"/>
          </a:xfrm>
          <a:prstGeom prst="rect">
            <a:avLst/>
          </a:prstGeom>
          <a:noFill/>
        </p:spPr>
        <p:txBody>
          <a:bodyPr wrap="none" rtlCol="0">
            <a:spAutoFit/>
          </a:bodyPr>
          <a:lstStyle/>
          <a:p>
            <a:r>
              <a:rPr lang="en-US" sz="2800" dirty="0"/>
              <a:t>High Variance</a:t>
            </a:r>
          </a:p>
        </p:txBody>
      </p:sp>
    </p:spTree>
    <p:extLst>
      <p:ext uri="{BB962C8B-B14F-4D97-AF65-F5344CB8AC3E}">
        <p14:creationId xmlns:p14="http://schemas.microsoft.com/office/powerpoint/2010/main" val="306476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7F9C9-EBAD-1EF6-3FD5-722A58C972C1}"/>
              </a:ext>
            </a:extLst>
          </p:cNvPr>
          <p:cNvSpPr>
            <a:spLocks noGrp="1"/>
          </p:cNvSpPr>
          <p:nvPr>
            <p:ph type="title"/>
          </p:nvPr>
        </p:nvSpPr>
        <p:spPr/>
        <p:txBody>
          <a:bodyPr/>
          <a:lstStyle/>
          <a:p>
            <a:r>
              <a:rPr lang="en-US" dirty="0"/>
              <a:t>Bias and Variance</a:t>
            </a:r>
          </a:p>
        </p:txBody>
      </p:sp>
      <p:sp>
        <p:nvSpPr>
          <p:cNvPr id="3" name="Content Placeholder 2">
            <a:extLst>
              <a:ext uri="{FF2B5EF4-FFF2-40B4-BE49-F238E27FC236}">
                <a16:creationId xmlns:a16="http://schemas.microsoft.com/office/drawing/2014/main" id="{FF73DA60-442E-3CAA-3AAA-0AE37567D9A9}"/>
              </a:ext>
            </a:extLst>
          </p:cNvPr>
          <p:cNvSpPr>
            <a:spLocks noGrp="1"/>
          </p:cNvSpPr>
          <p:nvPr>
            <p:ph idx="1"/>
          </p:nvPr>
        </p:nvSpPr>
        <p:spPr>
          <a:xfrm>
            <a:off x="838200" y="1825625"/>
            <a:ext cx="10515600" cy="656318"/>
          </a:xfrm>
        </p:spPr>
        <p:txBody>
          <a:bodyPr>
            <a:normAutofit/>
          </a:bodyPr>
          <a:lstStyle/>
          <a:p>
            <a:r>
              <a:rPr lang="en-US" dirty="0"/>
              <a:t>Picture classification: Cat  or Dog. Human optimal error is close to  0%</a:t>
            </a:r>
          </a:p>
          <a:p>
            <a:endParaRPr lang="en-US" dirty="0"/>
          </a:p>
        </p:txBody>
      </p:sp>
      <p:graphicFrame>
        <p:nvGraphicFramePr>
          <p:cNvPr id="4" name="Table 4">
            <a:extLst>
              <a:ext uri="{FF2B5EF4-FFF2-40B4-BE49-F238E27FC236}">
                <a16:creationId xmlns:a16="http://schemas.microsoft.com/office/drawing/2014/main" id="{A6D9AADB-590C-F2FE-72C0-253D02DBC104}"/>
              </a:ext>
            </a:extLst>
          </p:cNvPr>
          <p:cNvGraphicFramePr>
            <a:graphicFrameLocks noGrp="1"/>
          </p:cNvGraphicFramePr>
          <p:nvPr>
            <p:extLst>
              <p:ext uri="{D42A27DB-BD31-4B8C-83A1-F6EECF244321}">
                <p14:modId xmlns:p14="http://schemas.microsoft.com/office/powerpoint/2010/main" val="1155532369"/>
              </p:ext>
            </p:extLst>
          </p:nvPr>
        </p:nvGraphicFramePr>
        <p:xfrm>
          <a:off x="970384" y="2884005"/>
          <a:ext cx="11010122" cy="2407920"/>
        </p:xfrm>
        <a:graphic>
          <a:graphicData uri="http://schemas.openxmlformats.org/drawingml/2006/table">
            <a:tbl>
              <a:tblPr firstRow="1" bandRow="1">
                <a:tableStyleId>{5C22544A-7EE6-4342-B048-85BDC9FD1C3A}</a:tableStyleId>
              </a:tblPr>
              <a:tblGrid>
                <a:gridCol w="2125629">
                  <a:extLst>
                    <a:ext uri="{9D8B030D-6E8A-4147-A177-3AD203B41FA5}">
                      <a16:colId xmlns:a16="http://schemas.microsoft.com/office/drawing/2014/main" val="1562639433"/>
                    </a:ext>
                  </a:extLst>
                </a:gridCol>
                <a:gridCol w="2278421">
                  <a:extLst>
                    <a:ext uri="{9D8B030D-6E8A-4147-A177-3AD203B41FA5}">
                      <a16:colId xmlns:a16="http://schemas.microsoft.com/office/drawing/2014/main" val="2262468008"/>
                    </a:ext>
                  </a:extLst>
                </a:gridCol>
                <a:gridCol w="2202024">
                  <a:extLst>
                    <a:ext uri="{9D8B030D-6E8A-4147-A177-3AD203B41FA5}">
                      <a16:colId xmlns:a16="http://schemas.microsoft.com/office/drawing/2014/main" val="3148177930"/>
                    </a:ext>
                  </a:extLst>
                </a:gridCol>
                <a:gridCol w="2202024">
                  <a:extLst>
                    <a:ext uri="{9D8B030D-6E8A-4147-A177-3AD203B41FA5}">
                      <a16:colId xmlns:a16="http://schemas.microsoft.com/office/drawing/2014/main" val="2649800896"/>
                    </a:ext>
                  </a:extLst>
                </a:gridCol>
                <a:gridCol w="2202024">
                  <a:extLst>
                    <a:ext uri="{9D8B030D-6E8A-4147-A177-3AD203B41FA5}">
                      <a16:colId xmlns:a16="http://schemas.microsoft.com/office/drawing/2014/main" val="3100765777"/>
                    </a:ext>
                  </a:extLst>
                </a:gridCol>
              </a:tblGrid>
              <a:tr h="370840">
                <a:tc>
                  <a:txBody>
                    <a:bodyPr/>
                    <a:lstStyle/>
                    <a:p>
                      <a:pPr algn="ctr"/>
                      <a:r>
                        <a:rPr lang="en-US" sz="2800" dirty="0"/>
                        <a:t>Training set error</a:t>
                      </a:r>
                    </a:p>
                  </a:txBody>
                  <a:tcPr/>
                </a:tc>
                <a:tc>
                  <a:txBody>
                    <a:bodyPr/>
                    <a:lstStyle/>
                    <a:p>
                      <a:pPr algn="ctr"/>
                      <a:r>
                        <a:rPr lang="en-US" sz="2800" dirty="0"/>
                        <a:t>1%</a:t>
                      </a:r>
                    </a:p>
                  </a:txBody>
                  <a:tcPr/>
                </a:tc>
                <a:tc>
                  <a:txBody>
                    <a:bodyPr/>
                    <a:lstStyle/>
                    <a:p>
                      <a:pPr algn="ctr"/>
                      <a:r>
                        <a:rPr lang="en-US" sz="2800" dirty="0"/>
                        <a:t>20%</a:t>
                      </a:r>
                    </a:p>
                  </a:txBody>
                  <a:tcPr/>
                </a:tc>
                <a:tc>
                  <a:txBody>
                    <a:bodyPr/>
                    <a:lstStyle/>
                    <a:p>
                      <a:pPr algn="ctr"/>
                      <a:r>
                        <a:rPr lang="en-US" sz="2800" dirty="0"/>
                        <a:t>0.5%</a:t>
                      </a:r>
                    </a:p>
                  </a:txBody>
                  <a:tcPr/>
                </a:tc>
                <a:tc>
                  <a:txBody>
                    <a:bodyPr/>
                    <a:lstStyle/>
                    <a:p>
                      <a:pPr algn="ctr"/>
                      <a:r>
                        <a:rPr lang="en-US" sz="2800" dirty="0"/>
                        <a:t>10%</a:t>
                      </a:r>
                    </a:p>
                  </a:txBody>
                  <a:tcPr/>
                </a:tc>
                <a:extLst>
                  <a:ext uri="{0D108BD9-81ED-4DB2-BD59-A6C34878D82A}">
                    <a16:rowId xmlns:a16="http://schemas.microsoft.com/office/drawing/2014/main" val="626740226"/>
                  </a:ext>
                </a:extLst>
              </a:tr>
              <a:tr h="370840">
                <a:tc>
                  <a:txBody>
                    <a:bodyPr/>
                    <a:lstStyle/>
                    <a:p>
                      <a:pPr algn="ctr"/>
                      <a:r>
                        <a:rPr lang="en-US" sz="2800" dirty="0"/>
                        <a:t>Dev set error</a:t>
                      </a:r>
                    </a:p>
                  </a:txBody>
                  <a:tcPr/>
                </a:tc>
                <a:tc>
                  <a:txBody>
                    <a:bodyPr/>
                    <a:lstStyle/>
                    <a:p>
                      <a:pPr algn="ctr"/>
                      <a:r>
                        <a:rPr lang="en-US" sz="2800" dirty="0"/>
                        <a:t>10%</a:t>
                      </a:r>
                    </a:p>
                  </a:txBody>
                  <a:tcPr/>
                </a:tc>
                <a:tc>
                  <a:txBody>
                    <a:bodyPr/>
                    <a:lstStyle/>
                    <a:p>
                      <a:pPr algn="ctr"/>
                      <a:r>
                        <a:rPr lang="en-US" sz="2800" dirty="0"/>
                        <a:t>21%</a:t>
                      </a:r>
                    </a:p>
                  </a:txBody>
                  <a:tcPr/>
                </a:tc>
                <a:tc>
                  <a:txBody>
                    <a:bodyPr/>
                    <a:lstStyle/>
                    <a:p>
                      <a:pPr algn="ctr"/>
                      <a:r>
                        <a:rPr lang="en-US" sz="2800" dirty="0"/>
                        <a:t>1%</a:t>
                      </a:r>
                    </a:p>
                  </a:txBody>
                  <a:tcPr/>
                </a:tc>
                <a:tc>
                  <a:txBody>
                    <a:bodyPr/>
                    <a:lstStyle/>
                    <a:p>
                      <a:pPr algn="ctr"/>
                      <a:r>
                        <a:rPr lang="en-US" sz="2800" dirty="0"/>
                        <a:t>20%</a:t>
                      </a:r>
                    </a:p>
                  </a:txBody>
                  <a:tcPr/>
                </a:tc>
                <a:extLst>
                  <a:ext uri="{0D108BD9-81ED-4DB2-BD59-A6C34878D82A}">
                    <a16:rowId xmlns:a16="http://schemas.microsoft.com/office/drawing/2014/main" val="2150989863"/>
                  </a:ext>
                </a:extLst>
              </a:tr>
              <a:tr h="370840">
                <a:tc>
                  <a:txBody>
                    <a:bodyPr/>
                    <a:lstStyle/>
                    <a:p>
                      <a:pPr algn="ctr"/>
                      <a:endParaRPr lang="en-US" sz="2800" dirty="0"/>
                    </a:p>
                  </a:txBody>
                  <a:tcPr/>
                </a:tc>
                <a:tc>
                  <a:txBody>
                    <a:bodyPr/>
                    <a:lstStyle/>
                    <a:p>
                      <a:pPr algn="ctr"/>
                      <a:r>
                        <a:rPr lang="en-US" sz="2800" dirty="0"/>
                        <a:t>High variance</a:t>
                      </a:r>
                    </a:p>
                  </a:txBody>
                  <a:tcPr/>
                </a:tc>
                <a:tc>
                  <a:txBody>
                    <a:bodyPr/>
                    <a:lstStyle/>
                    <a:p>
                      <a:pPr algn="ctr"/>
                      <a:r>
                        <a:rPr lang="en-US" sz="2800" dirty="0"/>
                        <a:t>High bias</a:t>
                      </a:r>
                    </a:p>
                  </a:txBody>
                  <a:tcPr/>
                </a:tc>
                <a:tc>
                  <a:txBody>
                    <a:bodyPr/>
                    <a:lstStyle/>
                    <a:p>
                      <a:pPr algn="ctr"/>
                      <a:r>
                        <a:rPr lang="en-US" sz="2800" dirty="0"/>
                        <a:t>Low bias</a:t>
                      </a:r>
                    </a:p>
                    <a:p>
                      <a:pPr algn="ctr"/>
                      <a:r>
                        <a:rPr lang="en-US" sz="2800" dirty="0"/>
                        <a:t>Low variance</a:t>
                      </a:r>
                    </a:p>
                  </a:txBody>
                  <a:tcPr/>
                </a:tc>
                <a:tc>
                  <a:txBody>
                    <a:bodyPr/>
                    <a:lstStyle/>
                    <a:p>
                      <a:pPr algn="ctr"/>
                      <a:r>
                        <a:rPr lang="en-US" sz="2800" dirty="0"/>
                        <a:t>High bias</a:t>
                      </a:r>
                    </a:p>
                    <a:p>
                      <a:pPr algn="ctr"/>
                      <a:r>
                        <a:rPr lang="en-US" sz="2800" dirty="0"/>
                        <a:t>High variance</a:t>
                      </a:r>
                    </a:p>
                  </a:txBody>
                  <a:tcPr/>
                </a:tc>
                <a:extLst>
                  <a:ext uri="{0D108BD9-81ED-4DB2-BD59-A6C34878D82A}">
                    <a16:rowId xmlns:a16="http://schemas.microsoft.com/office/drawing/2014/main" val="2638748612"/>
                  </a:ext>
                </a:extLst>
              </a:tr>
            </a:tbl>
          </a:graphicData>
        </a:graphic>
      </p:graphicFrame>
    </p:spTree>
    <p:extLst>
      <p:ext uri="{BB962C8B-B14F-4D97-AF65-F5344CB8AC3E}">
        <p14:creationId xmlns:p14="http://schemas.microsoft.com/office/powerpoint/2010/main" val="5437728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3B93F451-B5E0-216D-44D2-A0A4365C1A3D}"/>
              </a:ext>
            </a:extLst>
          </p:cNvPr>
          <p:cNvGraphicFramePr>
            <a:graphicFrameLocks noGrp="1"/>
          </p:cNvGraphicFramePr>
          <p:nvPr>
            <p:ph idx="1"/>
            <p:extLst>
              <p:ext uri="{D42A27DB-BD31-4B8C-83A1-F6EECF244321}">
                <p14:modId xmlns:p14="http://schemas.microsoft.com/office/powerpoint/2010/main" val="1112017696"/>
              </p:ext>
            </p:extLst>
          </p:nvPr>
        </p:nvGraphicFramePr>
        <p:xfrm>
          <a:off x="726234" y="1253480"/>
          <a:ext cx="9711922" cy="18256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Arrow 5">
            <a:extLst>
              <a:ext uri="{FF2B5EF4-FFF2-40B4-BE49-F238E27FC236}">
                <a16:creationId xmlns:a16="http://schemas.microsoft.com/office/drawing/2014/main" id="{D5F18A68-CB2E-40F5-E406-DF3954AF17E0}"/>
              </a:ext>
            </a:extLst>
          </p:cNvPr>
          <p:cNvSpPr/>
          <p:nvPr/>
        </p:nvSpPr>
        <p:spPr>
          <a:xfrm rot="5400000">
            <a:off x="2176718" y="3077609"/>
            <a:ext cx="896589" cy="1086187"/>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r>
              <a:rPr lang="en-US" sz="2800" dirty="0"/>
              <a:t>No</a:t>
            </a:r>
          </a:p>
        </p:txBody>
      </p:sp>
      <p:grpSp>
        <p:nvGrpSpPr>
          <p:cNvPr id="8" name="Group 7">
            <a:extLst>
              <a:ext uri="{FF2B5EF4-FFF2-40B4-BE49-F238E27FC236}">
                <a16:creationId xmlns:a16="http://schemas.microsoft.com/office/drawing/2014/main" id="{03AD9469-987E-64F7-3F02-2A550C833E1B}"/>
              </a:ext>
            </a:extLst>
          </p:cNvPr>
          <p:cNvGrpSpPr/>
          <p:nvPr/>
        </p:nvGrpSpPr>
        <p:grpSpPr>
          <a:xfrm>
            <a:off x="435120" y="3999670"/>
            <a:ext cx="4379788" cy="1732832"/>
            <a:chOff x="2053" y="-211353"/>
            <a:chExt cx="4379788" cy="1962604"/>
          </a:xfrm>
        </p:grpSpPr>
        <p:sp>
          <p:nvSpPr>
            <p:cNvPr id="9" name="Rounded Rectangle 8">
              <a:extLst>
                <a:ext uri="{FF2B5EF4-FFF2-40B4-BE49-F238E27FC236}">
                  <a16:creationId xmlns:a16="http://schemas.microsoft.com/office/drawing/2014/main" id="{4C9E26E2-7084-6155-A6DF-DB947E837838}"/>
                </a:ext>
              </a:extLst>
            </p:cNvPr>
            <p:cNvSpPr/>
            <p:nvPr/>
          </p:nvSpPr>
          <p:spPr>
            <a:xfrm>
              <a:off x="2053" y="-211353"/>
              <a:ext cx="4379788" cy="196260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0" name="Rounded Rectangle 4">
              <a:extLst>
                <a:ext uri="{FF2B5EF4-FFF2-40B4-BE49-F238E27FC236}">
                  <a16:creationId xmlns:a16="http://schemas.microsoft.com/office/drawing/2014/main" id="{85E4B3D0-785A-48D2-C6B6-9112733F332F}"/>
                </a:ext>
              </a:extLst>
            </p:cNvPr>
            <p:cNvSpPr txBox="1"/>
            <p:nvPr/>
          </p:nvSpPr>
          <p:spPr>
            <a:xfrm>
              <a:off x="59536" y="-192034"/>
              <a:ext cx="4264822" cy="18476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4800" kern="1200" dirty="0"/>
                <a:t>High </a:t>
              </a:r>
              <a:r>
                <a:rPr lang="en-US" sz="4800" dirty="0"/>
                <a:t>Variance?</a:t>
              </a:r>
            </a:p>
            <a:p>
              <a:pPr marL="0" lvl="0" indent="0" algn="ctr" defTabSz="2889250">
                <a:lnSpc>
                  <a:spcPct val="90000"/>
                </a:lnSpc>
                <a:spcBef>
                  <a:spcPct val="0"/>
                </a:spcBef>
                <a:spcAft>
                  <a:spcPct val="35000"/>
                </a:spcAft>
                <a:buNone/>
              </a:pPr>
              <a:r>
                <a:rPr lang="en-US" sz="3600" kern="1200" dirty="0"/>
                <a:t>Dev performance</a:t>
              </a:r>
            </a:p>
          </p:txBody>
        </p:sp>
      </p:grpSp>
      <p:sp>
        <p:nvSpPr>
          <p:cNvPr id="11" name="Right Arrow 10">
            <a:extLst>
              <a:ext uri="{FF2B5EF4-FFF2-40B4-BE49-F238E27FC236}">
                <a16:creationId xmlns:a16="http://schemas.microsoft.com/office/drawing/2014/main" id="{65286BE0-A249-814F-4F17-D3CD519896FB}"/>
              </a:ext>
            </a:extLst>
          </p:cNvPr>
          <p:cNvSpPr/>
          <p:nvPr/>
        </p:nvSpPr>
        <p:spPr>
          <a:xfrm>
            <a:off x="4851919" y="4217440"/>
            <a:ext cx="1145179" cy="1082348"/>
          </a:xfrm>
          <a:prstGeom prst="rightArrow">
            <a:avLst/>
          </a:prstGeom>
          <a:solidFill>
            <a:schemeClr val="accent1">
              <a:lumMod val="40000"/>
              <a:lumOff val="60000"/>
            </a:schemeClr>
          </a:solidFill>
          <a:ln>
            <a:solidFill>
              <a:schemeClr val="accent1">
                <a:shade val="50000"/>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Yes</a:t>
            </a:r>
          </a:p>
        </p:txBody>
      </p:sp>
      <p:grpSp>
        <p:nvGrpSpPr>
          <p:cNvPr id="13" name="Group 12">
            <a:extLst>
              <a:ext uri="{FF2B5EF4-FFF2-40B4-BE49-F238E27FC236}">
                <a16:creationId xmlns:a16="http://schemas.microsoft.com/office/drawing/2014/main" id="{13C9E1BE-2BA1-7A1B-670D-B4B6CEB1221B}"/>
              </a:ext>
            </a:extLst>
          </p:cNvPr>
          <p:cNvGrpSpPr/>
          <p:nvPr/>
        </p:nvGrpSpPr>
        <p:grpSpPr>
          <a:xfrm>
            <a:off x="5997099" y="3906102"/>
            <a:ext cx="4379788" cy="1919967"/>
            <a:chOff x="2053" y="0"/>
            <a:chExt cx="4379788" cy="1962604"/>
          </a:xfrm>
        </p:grpSpPr>
        <p:sp>
          <p:nvSpPr>
            <p:cNvPr id="14" name="Rounded Rectangle 13">
              <a:extLst>
                <a:ext uri="{FF2B5EF4-FFF2-40B4-BE49-F238E27FC236}">
                  <a16:creationId xmlns:a16="http://schemas.microsoft.com/office/drawing/2014/main" id="{B360A1D3-AF9E-E2E7-BFE4-907E15758086}"/>
                </a:ext>
              </a:extLst>
            </p:cNvPr>
            <p:cNvSpPr/>
            <p:nvPr/>
          </p:nvSpPr>
          <p:spPr>
            <a:xfrm>
              <a:off x="2053" y="0"/>
              <a:ext cx="4379788" cy="1962604"/>
            </a:xfrm>
            <a:prstGeom prst="roundRect">
              <a:avLst>
                <a:gd name="adj" fmla="val 1000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Rounded Rectangle 4">
              <a:extLst>
                <a:ext uri="{FF2B5EF4-FFF2-40B4-BE49-F238E27FC236}">
                  <a16:creationId xmlns:a16="http://schemas.microsoft.com/office/drawing/2014/main" id="{FCE58A9A-4D80-DEFF-BBAB-F00A85F34D72}"/>
                </a:ext>
              </a:extLst>
            </p:cNvPr>
            <p:cNvSpPr txBox="1"/>
            <p:nvPr/>
          </p:nvSpPr>
          <p:spPr>
            <a:xfrm>
              <a:off x="59536" y="19320"/>
              <a:ext cx="4264822" cy="184763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47650" tIns="247650" rIns="247650" bIns="247650" numCol="1" spcCol="1270" anchor="ctr" anchorCtr="0">
              <a:noAutofit/>
            </a:bodyPr>
            <a:lstStyle/>
            <a:p>
              <a:pPr marL="0" lvl="0" indent="0" algn="ctr" defTabSz="2889250">
                <a:lnSpc>
                  <a:spcPct val="90000"/>
                </a:lnSpc>
                <a:spcBef>
                  <a:spcPct val="0"/>
                </a:spcBef>
                <a:spcAft>
                  <a:spcPct val="35000"/>
                </a:spcAft>
                <a:buNone/>
              </a:pPr>
              <a:r>
                <a:rPr lang="en-US" sz="3600" kern="1200" dirty="0"/>
                <a:t>Get more data</a:t>
              </a:r>
            </a:p>
            <a:p>
              <a:pPr marL="0" lvl="0" indent="0" algn="ctr" defTabSz="2889250">
                <a:lnSpc>
                  <a:spcPct val="90000"/>
                </a:lnSpc>
                <a:spcBef>
                  <a:spcPct val="0"/>
                </a:spcBef>
                <a:spcAft>
                  <a:spcPct val="35000"/>
                </a:spcAft>
                <a:buNone/>
              </a:pPr>
              <a:r>
                <a:rPr lang="en-US" sz="3600" dirty="0"/>
                <a:t>Regularization</a:t>
              </a:r>
            </a:p>
            <a:p>
              <a:pPr marL="0" lvl="0" indent="0" algn="ctr" defTabSz="2889250">
                <a:lnSpc>
                  <a:spcPct val="90000"/>
                </a:lnSpc>
                <a:spcBef>
                  <a:spcPct val="0"/>
                </a:spcBef>
                <a:spcAft>
                  <a:spcPct val="35000"/>
                </a:spcAft>
                <a:buNone/>
              </a:pPr>
              <a:r>
                <a:rPr lang="en-US" sz="3600" dirty="0"/>
                <a:t>NN architecture</a:t>
              </a:r>
              <a:endParaRPr lang="en-US" sz="3600" kern="1200" dirty="0"/>
            </a:p>
          </p:txBody>
        </p:sp>
      </p:grpSp>
      <p:sp>
        <p:nvSpPr>
          <p:cNvPr id="16" name="Down Arrow 15">
            <a:extLst>
              <a:ext uri="{FF2B5EF4-FFF2-40B4-BE49-F238E27FC236}">
                <a16:creationId xmlns:a16="http://schemas.microsoft.com/office/drawing/2014/main" id="{ECDF3792-BA94-B203-9D55-14C7B87125DA}"/>
              </a:ext>
            </a:extLst>
          </p:cNvPr>
          <p:cNvSpPr/>
          <p:nvPr/>
        </p:nvSpPr>
        <p:spPr>
          <a:xfrm>
            <a:off x="2177146" y="5708013"/>
            <a:ext cx="933061" cy="61601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a:t>
            </a:r>
          </a:p>
        </p:txBody>
      </p:sp>
      <p:sp>
        <p:nvSpPr>
          <p:cNvPr id="17" name="Rectangle 16">
            <a:extLst>
              <a:ext uri="{FF2B5EF4-FFF2-40B4-BE49-F238E27FC236}">
                <a16:creationId xmlns:a16="http://schemas.microsoft.com/office/drawing/2014/main" id="{DBE64006-AACD-B4D1-424C-23AECD24E1FD}"/>
              </a:ext>
            </a:extLst>
          </p:cNvPr>
          <p:cNvSpPr/>
          <p:nvPr/>
        </p:nvSpPr>
        <p:spPr>
          <a:xfrm>
            <a:off x="989045" y="6324031"/>
            <a:ext cx="3545633" cy="5339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Done</a:t>
            </a:r>
          </a:p>
        </p:txBody>
      </p:sp>
      <p:sp>
        <p:nvSpPr>
          <p:cNvPr id="32" name="Curved Up Arrow 31">
            <a:extLst>
              <a:ext uri="{FF2B5EF4-FFF2-40B4-BE49-F238E27FC236}">
                <a16:creationId xmlns:a16="http://schemas.microsoft.com/office/drawing/2014/main" id="{DFB63F4D-3365-E886-8861-1FBB34C389CA}"/>
              </a:ext>
            </a:extLst>
          </p:cNvPr>
          <p:cNvSpPr/>
          <p:nvPr/>
        </p:nvSpPr>
        <p:spPr>
          <a:xfrm rot="16200000">
            <a:off x="8336132" y="2650220"/>
            <a:ext cx="5196190" cy="999714"/>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Curved Up Arrow 32">
            <a:extLst>
              <a:ext uri="{FF2B5EF4-FFF2-40B4-BE49-F238E27FC236}">
                <a16:creationId xmlns:a16="http://schemas.microsoft.com/office/drawing/2014/main" id="{497EC0A7-9793-F95F-E7DF-A72F51A03E1C}"/>
              </a:ext>
            </a:extLst>
          </p:cNvPr>
          <p:cNvSpPr/>
          <p:nvPr/>
        </p:nvSpPr>
        <p:spPr>
          <a:xfrm rot="10800000">
            <a:off x="2570275" y="332913"/>
            <a:ext cx="7237018" cy="6990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2052473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08C80-7688-E882-6736-513A6B6BC8F3}"/>
              </a:ext>
            </a:extLst>
          </p:cNvPr>
          <p:cNvSpPr>
            <a:spLocks noGrp="1"/>
          </p:cNvSpPr>
          <p:nvPr>
            <p:ph type="title"/>
          </p:nvPr>
        </p:nvSpPr>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00EBF8D-71E4-6074-DE9A-289C29C7CF5B}"/>
                  </a:ext>
                </a:extLst>
              </p:cNvPr>
              <p:cNvSpPr>
                <a:spLocks noGrp="1"/>
              </p:cNvSpPr>
              <p:nvPr>
                <p:ph idx="1"/>
              </p:nvPr>
            </p:nvSpPr>
            <p:spPr>
              <a:xfrm>
                <a:off x="297025" y="1690688"/>
                <a:ext cx="10515600" cy="4351338"/>
              </a:xfrm>
            </p:spPr>
            <p:txBody>
              <a:bodyPr>
                <a:normAutofit/>
              </a:bodyPr>
              <a:lstStyle/>
              <a:p>
                <a14:m>
                  <m:oMath xmlns:m="http://schemas.openxmlformats.org/officeDocument/2006/math">
                    <m:func>
                      <m:funcPr>
                        <m:ctrlPr>
                          <a:rPr lang="en-US" i="1" smtClean="0">
                            <a:latin typeface="Cambria Math" panose="02040503050406030204" pitchFamily="18" charset="0"/>
                          </a:rPr>
                        </m:ctrlPr>
                      </m:funcPr>
                      <m:fName>
                        <m:limLow>
                          <m:limLowPr>
                            <m:ctrlPr>
                              <a:rPr lang="en-US" i="1" smtClean="0">
                                <a:latin typeface="Cambria Math" panose="02040503050406030204" pitchFamily="18" charset="0"/>
                              </a:rPr>
                            </m:ctrlPr>
                          </m:limLowPr>
                          <m:e>
                            <m:r>
                              <m:rPr>
                                <m:sty m:val="p"/>
                              </m:rPr>
                              <a:rPr lang="en-US" i="0" smtClean="0">
                                <a:latin typeface="Cambria Math" panose="02040503050406030204" pitchFamily="18" charset="0"/>
                              </a:rPr>
                              <m:t>min</m:t>
                            </m:r>
                          </m:e>
                          <m:lim>
                            <m:r>
                              <a:rPr lang="en-CA" b="0" i="1" smtClean="0">
                                <a:latin typeface="Cambria Math" panose="02040503050406030204" pitchFamily="18" charset="0"/>
                              </a:rPr>
                              <m:t>𝑤</m:t>
                            </m:r>
                            <m:r>
                              <a:rPr lang="en-CA" b="0" i="1" smtClean="0">
                                <a:latin typeface="Cambria Math" panose="02040503050406030204" pitchFamily="18" charset="0"/>
                              </a:rPr>
                              <m:t>,</m:t>
                            </m:r>
                            <m:r>
                              <a:rPr lang="en-CA" b="0" i="1" smtClean="0">
                                <a:latin typeface="Cambria Math" panose="02040503050406030204" pitchFamily="18" charset="0"/>
                              </a:rPr>
                              <m:t>𝑏</m:t>
                            </m:r>
                          </m:lim>
                        </m:limLow>
                      </m:fName>
                      <m:e>
                        <m:r>
                          <a:rPr lang="en-CA" b="0" i="1" smtClean="0">
                            <a:latin typeface="Cambria Math" panose="02040503050406030204" pitchFamily="18" charset="0"/>
                          </a:rPr>
                          <m:t>𝐽</m:t>
                        </m:r>
                        <m:r>
                          <a:rPr lang="en-CA" b="0" i="1" smtClean="0">
                            <a:latin typeface="Cambria Math" panose="02040503050406030204" pitchFamily="18" charset="0"/>
                          </a:rPr>
                          <m:t>(</m:t>
                        </m:r>
                        <m:r>
                          <a:rPr lang="en-CA" b="0" i="1" smtClean="0">
                            <a:latin typeface="Cambria Math" panose="02040503050406030204" pitchFamily="18" charset="0"/>
                          </a:rPr>
                          <m:t>𝑤</m:t>
                        </m:r>
                        <m:r>
                          <a:rPr lang="en-CA" b="0" i="1" smtClean="0">
                            <a:latin typeface="Cambria Math" panose="02040503050406030204" pitchFamily="18" charset="0"/>
                          </a:rPr>
                          <m:t>,</m:t>
                        </m:r>
                        <m:r>
                          <a:rPr lang="en-CA" b="0" i="1" smtClean="0">
                            <a:latin typeface="Cambria Math" panose="02040503050406030204" pitchFamily="18" charset="0"/>
                          </a:rPr>
                          <m:t>𝑏</m:t>
                        </m:r>
                        <m:r>
                          <a:rPr lang="en-CA" b="0" i="1" smtClean="0">
                            <a:latin typeface="Cambria Math" panose="02040503050406030204" pitchFamily="18" charset="0"/>
                          </a:rPr>
                          <m:t>)</m:t>
                        </m:r>
                      </m:e>
                    </m:func>
                  </m:oMath>
                </a14:m>
                <a:endParaRPr lang="en-CA" dirty="0"/>
              </a:p>
              <a:p>
                <a14:m>
                  <m:oMath xmlns:m="http://schemas.openxmlformats.org/officeDocument/2006/math">
                    <m:r>
                      <a:rPr lang="en-CA" b="0" i="1" smtClean="0">
                        <a:latin typeface="Cambria Math" panose="02040503050406030204" pitchFamily="18" charset="0"/>
                      </a:rPr>
                      <m:t>𝐽</m:t>
                    </m:r>
                    <m:d>
                      <m:dPr>
                        <m:ctrlPr>
                          <a:rPr lang="en-CA" b="0" i="1" smtClean="0">
                            <a:latin typeface="Cambria Math" panose="02040503050406030204" pitchFamily="18" charset="0"/>
                          </a:rPr>
                        </m:ctrlPr>
                      </m:dPr>
                      <m:e>
                        <m:r>
                          <a:rPr lang="en-CA" b="0" i="1" smtClean="0">
                            <a:latin typeface="Cambria Math" panose="02040503050406030204" pitchFamily="18" charset="0"/>
                          </a:rPr>
                          <m:t>𝑤</m:t>
                        </m:r>
                        <m:r>
                          <a:rPr lang="en-CA" b="0" i="1" smtClean="0">
                            <a:latin typeface="Cambria Math" panose="02040503050406030204" pitchFamily="18" charset="0"/>
                          </a:rPr>
                          <m:t>,</m:t>
                        </m:r>
                        <m:r>
                          <a:rPr lang="en-CA" b="0" i="1" smtClean="0">
                            <a:latin typeface="Cambria Math" panose="02040503050406030204" pitchFamily="18" charset="0"/>
                          </a:rPr>
                          <m:t>𝑏</m:t>
                        </m:r>
                      </m:e>
                    </m:d>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𝑚</m:t>
                        </m:r>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𝑚</m:t>
                        </m:r>
                      </m:sup>
                      <m:e>
                        <m:r>
                          <a:rPr lang="en-CA" b="0" i="1" smtClean="0">
                            <a:latin typeface="Cambria Math" panose="02040503050406030204" pitchFamily="18" charset="0"/>
                            <a:ea typeface="Cambria Math" panose="02040503050406030204" pitchFamily="18" charset="0"/>
                          </a:rPr>
                          <m:t>ℒ</m:t>
                        </m:r>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acc>
                              <m:accPr>
                                <m:chr m:val="̂"/>
                                <m:ctrlPr>
                                  <a:rPr lang="en-CA" b="0" i="1" smtClean="0">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𝑦</m:t>
                                </m:r>
                              </m:e>
                            </m:acc>
                          </m:e>
                          <m:sup>
                            <m:d>
                              <m:dPr>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𝑖</m:t>
                                </m:r>
                              </m:e>
                            </m:d>
                          </m:sup>
                        </m:sSup>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𝑦</m:t>
                            </m:r>
                          </m:e>
                          <m: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𝑖</m:t>
                            </m:r>
                            <m:r>
                              <a:rPr lang="en-CA" b="0" i="1" smtClean="0">
                                <a:latin typeface="Cambria Math" panose="02040503050406030204" pitchFamily="18" charset="0"/>
                                <a:ea typeface="Cambria Math" panose="02040503050406030204" pitchFamily="18" charset="0"/>
                              </a:rPr>
                              <m:t>)</m:t>
                            </m:r>
                          </m:sup>
                        </m:sSup>
                        <m:r>
                          <a:rPr lang="en-CA" b="0" i="1" smtClean="0">
                            <a:latin typeface="Cambria Math" panose="02040503050406030204" pitchFamily="18" charset="0"/>
                            <a:ea typeface="Cambria Math" panose="02040503050406030204" pitchFamily="18" charset="0"/>
                          </a:rPr>
                          <m:t>)</m:t>
                        </m:r>
                      </m:e>
                    </m:nary>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𝜆</m:t>
                        </m:r>
                      </m:num>
                      <m:den>
                        <m:r>
                          <a:rPr lang="en-CA" b="0" i="1" smtClean="0">
                            <a:latin typeface="Cambria Math" panose="02040503050406030204" pitchFamily="18" charset="0"/>
                          </a:rPr>
                          <m:t>2</m:t>
                        </m:r>
                        <m:r>
                          <a:rPr lang="en-CA" b="0" i="1" smtClean="0">
                            <a:latin typeface="Cambria Math" panose="02040503050406030204" pitchFamily="18" charset="0"/>
                          </a:rPr>
                          <m:t>𝑚</m:t>
                        </m:r>
                      </m:den>
                    </m:f>
                    <m:sSubSup>
                      <m:sSubSupPr>
                        <m:ctrlPr>
                          <a:rPr lang="en-CA" b="0" i="1" smtClean="0">
                            <a:latin typeface="Cambria Math" panose="02040503050406030204" pitchFamily="18" charset="0"/>
                          </a:rPr>
                        </m:ctrlPr>
                      </m:sSubSupPr>
                      <m:e>
                        <m:d>
                          <m:dPr>
                            <m:begChr m:val="‖"/>
                            <m:endChr m:val="‖"/>
                            <m:ctrlPr>
                              <a:rPr lang="en-CA" i="1" smtClean="0">
                                <a:latin typeface="Cambria Math" panose="02040503050406030204" pitchFamily="18" charset="0"/>
                              </a:rPr>
                            </m:ctrlPr>
                          </m:dPr>
                          <m:e>
                            <m:r>
                              <a:rPr lang="en-CA" i="1">
                                <a:latin typeface="Cambria Math" panose="02040503050406030204" pitchFamily="18" charset="0"/>
                              </a:rPr>
                              <m:t>𝑤</m:t>
                            </m:r>
                          </m:e>
                        </m:d>
                      </m:e>
                      <m:sub>
                        <m:r>
                          <a:rPr lang="en-CA" b="0" i="1" smtClean="0">
                            <a:latin typeface="Cambria Math" panose="02040503050406030204" pitchFamily="18" charset="0"/>
                          </a:rPr>
                          <m:t>2</m:t>
                        </m:r>
                      </m:sub>
                      <m:sup>
                        <m:r>
                          <a:rPr lang="en-CA" b="0" i="1" smtClean="0">
                            <a:latin typeface="Cambria Math" panose="02040503050406030204" pitchFamily="18" charset="0"/>
                          </a:rPr>
                          <m:t>2</m:t>
                        </m:r>
                      </m:sup>
                    </m:sSubSup>
                  </m:oMath>
                </a14:m>
                <a:endParaRPr lang="en-US" dirty="0"/>
              </a:p>
              <a:p>
                <a:endParaRPr lang="en-US" dirty="0"/>
              </a:p>
              <a:p>
                <a:r>
                  <a:rPr lang="en-US" dirty="0"/>
                  <a:t>L1 regularization: </a:t>
                </a:r>
                <a14:m>
                  <m:oMath xmlns:m="http://schemas.openxmlformats.org/officeDocument/2006/math">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𝜆</m:t>
                        </m:r>
                      </m:num>
                      <m:den>
                        <m:r>
                          <a:rPr lang="en-CA" i="1">
                            <a:latin typeface="Cambria Math" panose="02040503050406030204" pitchFamily="18" charset="0"/>
                          </a:rPr>
                          <m:t>2</m:t>
                        </m:r>
                        <m:r>
                          <a:rPr lang="en-CA" i="1">
                            <a:latin typeface="Cambria Math" panose="02040503050406030204" pitchFamily="18" charset="0"/>
                          </a:rPr>
                          <m:t>𝑚</m:t>
                        </m:r>
                      </m:den>
                    </m:f>
                    <m:nary>
                      <m:naryPr>
                        <m:chr m:val="∑"/>
                        <m:ctrlPr>
                          <a:rPr lang="en-CA"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=1</m:t>
                        </m:r>
                      </m:sub>
                      <m:sup>
                        <m:sSub>
                          <m:sSubPr>
                            <m:ctrlPr>
                              <a:rPr lang="en-CA" i="1" smtClean="0">
                                <a:latin typeface="Cambria Math" panose="02040503050406030204" pitchFamily="18" charset="0"/>
                              </a:rPr>
                            </m:ctrlPr>
                          </m:sSubPr>
                          <m:e>
                            <m:r>
                              <a:rPr lang="en-CA" b="0" i="1" smtClean="0">
                                <a:latin typeface="Cambria Math" panose="02040503050406030204" pitchFamily="18" charset="0"/>
                              </a:rPr>
                              <m:t>𝑛</m:t>
                            </m:r>
                          </m:e>
                          <m:sub>
                            <m:r>
                              <a:rPr lang="en-CA" b="0" i="1" smtClean="0">
                                <a:latin typeface="Cambria Math" panose="02040503050406030204" pitchFamily="18" charset="0"/>
                              </a:rPr>
                              <m:t>𝑥</m:t>
                            </m:r>
                          </m:sub>
                        </m:sSub>
                      </m:sup>
                      <m:e>
                        <m:d>
                          <m:dPr>
                            <m:begChr m:val="‖"/>
                            <m:endChr m:val="‖"/>
                            <m:ctrlPr>
                              <a:rPr lang="en-CA" i="1" smtClean="0">
                                <a:latin typeface="Cambria Math" panose="02040503050406030204" pitchFamily="18" charset="0"/>
                              </a:rPr>
                            </m:ctrlPr>
                          </m:dPr>
                          <m:e>
                            <m:r>
                              <a:rPr lang="en-CA" b="0" i="1" smtClean="0">
                                <a:latin typeface="Cambria Math" panose="02040503050406030204" pitchFamily="18" charset="0"/>
                              </a:rPr>
                              <m:t>𝑤</m:t>
                            </m:r>
                          </m:e>
                        </m:d>
                      </m:e>
                    </m:nary>
                  </m:oMath>
                </a14:m>
                <a:endParaRPr lang="en-US" dirty="0"/>
              </a:p>
              <a:p>
                <a:r>
                  <a:rPr lang="en-US" dirty="0"/>
                  <a:t>L1 regularization w will be sparse</a:t>
                </a:r>
              </a:p>
              <a:p>
                <a:r>
                  <a:rPr lang="en-US" dirty="0"/>
                  <a:t>L2 regularization:  </a:t>
                </a:r>
              </a:p>
              <a:p>
                <a:r>
                  <a:rPr lang="en-US" dirty="0"/>
                  <a:t> </a:t>
                </a:r>
                <a14:m>
                  <m:oMath xmlns:m="http://schemas.openxmlformats.org/officeDocument/2006/math">
                    <m:sSubSup>
                      <m:sSubSupPr>
                        <m:ctrlPr>
                          <a:rPr lang="en-CA" i="1">
                            <a:latin typeface="Cambria Math" panose="02040503050406030204" pitchFamily="18" charset="0"/>
                          </a:rPr>
                        </m:ctrlPr>
                      </m:sSubSupPr>
                      <m:e>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𝜆</m:t>
                            </m:r>
                          </m:num>
                          <m:den>
                            <m:r>
                              <a:rPr lang="en-CA" i="1">
                                <a:latin typeface="Cambria Math" panose="02040503050406030204" pitchFamily="18" charset="0"/>
                              </a:rPr>
                              <m:t>2</m:t>
                            </m:r>
                            <m:r>
                              <a:rPr lang="en-CA" i="1">
                                <a:latin typeface="Cambria Math" panose="02040503050406030204" pitchFamily="18" charset="0"/>
                              </a:rPr>
                              <m:t>𝑚</m:t>
                            </m:r>
                          </m:den>
                        </m:f>
                        <m:d>
                          <m:dPr>
                            <m:begChr m:val="‖"/>
                            <m:endChr m:val="‖"/>
                            <m:ctrlPr>
                              <a:rPr lang="en-CA" i="1">
                                <a:latin typeface="Cambria Math" panose="02040503050406030204" pitchFamily="18" charset="0"/>
                              </a:rPr>
                            </m:ctrlPr>
                          </m:dPr>
                          <m:e>
                            <m:r>
                              <a:rPr lang="en-CA" i="1">
                                <a:latin typeface="Cambria Math" panose="02040503050406030204" pitchFamily="18" charset="0"/>
                              </a:rPr>
                              <m:t>𝑤</m:t>
                            </m:r>
                          </m:e>
                        </m:d>
                      </m:e>
                      <m:sub>
                        <m:r>
                          <a:rPr lang="en-CA" i="1">
                            <a:latin typeface="Cambria Math" panose="02040503050406030204" pitchFamily="18" charset="0"/>
                          </a:rPr>
                          <m:t>2</m:t>
                        </m:r>
                      </m:sub>
                      <m:sup>
                        <m:r>
                          <a:rPr lang="en-CA" i="1">
                            <a:latin typeface="Cambria Math" panose="02040503050406030204" pitchFamily="18" charset="0"/>
                          </a:rPr>
                          <m:t>2</m:t>
                        </m:r>
                      </m:sup>
                    </m:sSubSup>
                    <m:r>
                      <a:rPr lang="en-CA">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𝑗</m:t>
                        </m:r>
                        <m:r>
                          <a:rPr lang="en-CA" i="1">
                            <a:latin typeface="Cambria Math" panose="02040503050406030204" pitchFamily="18" charset="0"/>
                          </a:rPr>
                          <m:t>=1</m:t>
                        </m:r>
                      </m:sub>
                      <m:sup>
                        <m:sSub>
                          <m:sSubPr>
                            <m:ctrlPr>
                              <a:rPr lang="en-CA" i="1">
                                <a:latin typeface="Cambria Math" panose="02040503050406030204" pitchFamily="18" charset="0"/>
                              </a:rPr>
                            </m:ctrlPr>
                          </m:sSubPr>
                          <m:e>
                            <m:r>
                              <a:rPr lang="en-CA" i="1">
                                <a:latin typeface="Cambria Math" panose="02040503050406030204" pitchFamily="18" charset="0"/>
                              </a:rPr>
                              <m:t>𝑛</m:t>
                            </m:r>
                          </m:e>
                          <m:sub>
                            <m:r>
                              <a:rPr lang="en-CA" i="1">
                                <a:latin typeface="Cambria Math" panose="02040503050406030204" pitchFamily="18" charset="0"/>
                              </a:rPr>
                              <m:t>𝑥</m:t>
                            </m:r>
                          </m:sub>
                        </m:sSub>
                      </m:sup>
                      <m:e>
                        <m:sSubSup>
                          <m:sSubSupPr>
                            <m:ctrlPr>
                              <a:rPr lang="en-CA" i="1">
                                <a:latin typeface="Cambria Math" panose="02040503050406030204" pitchFamily="18" charset="0"/>
                              </a:rPr>
                            </m:ctrlPr>
                          </m:sSubSupPr>
                          <m:e>
                            <m:r>
                              <a:rPr lang="en-CA" i="1">
                                <a:latin typeface="Cambria Math" panose="02040503050406030204" pitchFamily="18" charset="0"/>
                              </a:rPr>
                              <m:t>𝑤</m:t>
                            </m:r>
                          </m:e>
                          <m:sub>
                            <m:r>
                              <a:rPr lang="en-CA" i="1">
                                <a:latin typeface="Cambria Math" panose="02040503050406030204" pitchFamily="18" charset="0"/>
                              </a:rPr>
                              <m:t>𝑗</m:t>
                            </m:r>
                          </m:sub>
                          <m:sup>
                            <m:r>
                              <a:rPr lang="en-CA" i="1">
                                <a:latin typeface="Cambria Math" panose="02040503050406030204" pitchFamily="18" charset="0"/>
                              </a:rPr>
                              <m:t>2</m:t>
                            </m:r>
                          </m:sup>
                        </m:sSub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𝑇</m:t>
                            </m:r>
                          </m:sup>
                        </m:sSup>
                        <m:r>
                          <a:rPr lang="en-CA" i="1">
                            <a:latin typeface="Cambria Math" panose="02040503050406030204" pitchFamily="18" charset="0"/>
                          </a:rPr>
                          <m:t>𝑤</m:t>
                        </m:r>
                      </m:e>
                    </m:nary>
                  </m:oMath>
                </a14:m>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700EBF8D-71E4-6074-DE9A-289C29C7CF5B}"/>
                  </a:ext>
                </a:extLst>
              </p:cNvPr>
              <p:cNvSpPr>
                <a:spLocks noGrp="1" noRot="1" noChangeAspect="1" noMove="1" noResize="1" noEditPoints="1" noAdjustHandles="1" noChangeArrowheads="1" noChangeShapeType="1" noTextEdit="1"/>
              </p:cNvSpPr>
              <p:nvPr>
                <p:ph idx="1"/>
              </p:nvPr>
            </p:nvSpPr>
            <p:spPr>
              <a:xfrm>
                <a:off x="297025" y="1690688"/>
                <a:ext cx="10515600" cy="4351338"/>
              </a:xfrm>
              <a:blipFill>
                <a:blip r:embed="rId3"/>
                <a:stretch>
                  <a:fillRect l="-1086" t="-1744" b="-16279"/>
                </a:stretch>
              </a:blipFill>
            </p:spPr>
            <p:txBody>
              <a:bodyPr/>
              <a:lstStyle/>
              <a:p>
                <a:r>
                  <a:rPr lang="en-US">
                    <a:noFill/>
                  </a:rPr>
                  <a:t> </a:t>
                </a:r>
              </a:p>
            </p:txBody>
          </p:sp>
        </mc:Fallback>
      </mc:AlternateContent>
      <p:pic>
        <p:nvPicPr>
          <p:cNvPr id="7" name="Picture 6" descr="Shape&#10;&#10;Description automatically generated">
            <a:extLst>
              <a:ext uri="{FF2B5EF4-FFF2-40B4-BE49-F238E27FC236}">
                <a16:creationId xmlns:a16="http://schemas.microsoft.com/office/drawing/2014/main" id="{EE0159F4-B62F-2471-1022-2CA89D3571AB}"/>
              </a:ext>
            </a:extLst>
          </p:cNvPr>
          <p:cNvPicPr>
            <a:picLocks noChangeAspect="1"/>
          </p:cNvPicPr>
          <p:nvPr/>
        </p:nvPicPr>
        <p:blipFill>
          <a:blip r:embed="rId4"/>
          <a:stretch>
            <a:fillRect/>
          </a:stretch>
        </p:blipFill>
        <p:spPr>
          <a:xfrm>
            <a:off x="5424884" y="3429001"/>
            <a:ext cx="6762187" cy="3063874"/>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B7D113F-9401-FAAA-4E64-5D4C390E27D3}"/>
                  </a:ext>
                </a:extLst>
              </p:cNvPr>
              <p:cNvSpPr txBox="1"/>
              <p:nvPr/>
            </p:nvSpPr>
            <p:spPr>
              <a:xfrm>
                <a:off x="6077164" y="1125026"/>
                <a:ext cx="5817811"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𝜆</m:t>
                      </m:r>
                      <m:r>
                        <a:rPr lang="en-CA" sz="2800" b="0" i="1" smtClean="0">
                          <a:latin typeface="Cambria Math" panose="02040503050406030204" pitchFamily="18" charset="0"/>
                          <a:ea typeface="Cambria Math" panose="02040503050406030204" pitchFamily="18" charset="0"/>
                        </a:rPr>
                        <m:t>  </m:t>
                      </m:r>
                      <m:r>
                        <a:rPr lang="en-CA" sz="2800" b="0" i="1" smtClean="0">
                          <a:latin typeface="Cambria Math" panose="02040503050406030204" pitchFamily="18" charset="0"/>
                          <a:ea typeface="Cambria Math" panose="02040503050406030204" pitchFamily="18" charset="0"/>
                        </a:rPr>
                        <m:t>𝑖𝑠</m:t>
                      </m:r>
                      <m:r>
                        <a:rPr lang="en-CA" sz="2800" b="0" i="1" smtClean="0">
                          <a:latin typeface="Cambria Math" panose="02040503050406030204" pitchFamily="18" charset="0"/>
                          <a:ea typeface="Cambria Math" panose="02040503050406030204" pitchFamily="18" charset="0"/>
                        </a:rPr>
                        <m:t> </m:t>
                      </m:r>
                      <m:r>
                        <a:rPr lang="en-CA" sz="2800" b="0" i="1" smtClean="0">
                          <a:latin typeface="Cambria Math" panose="02040503050406030204" pitchFamily="18" charset="0"/>
                          <a:ea typeface="Cambria Math" panose="02040503050406030204" pitchFamily="18" charset="0"/>
                        </a:rPr>
                        <m:t>𝑡h𝑒</m:t>
                      </m:r>
                      <m:r>
                        <a:rPr lang="en-CA" sz="2800" b="0" i="1" smtClean="0">
                          <a:latin typeface="Cambria Math" panose="02040503050406030204" pitchFamily="18" charset="0"/>
                          <a:ea typeface="Cambria Math" panose="02040503050406030204" pitchFamily="18" charset="0"/>
                        </a:rPr>
                        <m:t> </m:t>
                      </m:r>
                      <m:r>
                        <a:rPr lang="en-CA" sz="2800" b="0" i="1" smtClean="0">
                          <a:latin typeface="Cambria Math" panose="02040503050406030204" pitchFamily="18" charset="0"/>
                          <a:ea typeface="Cambria Math" panose="02040503050406030204" pitchFamily="18" charset="0"/>
                        </a:rPr>
                        <m:t>𝑟𝑒𝑔𝑢𝑙𝑎𝑟𝑖𝑧𝑎𝑡𝑖𝑜𝑛</m:t>
                      </m:r>
                      <m:r>
                        <a:rPr lang="en-CA" sz="2800" b="0" i="1" smtClean="0">
                          <a:latin typeface="Cambria Math" panose="02040503050406030204" pitchFamily="18" charset="0"/>
                          <a:ea typeface="Cambria Math" panose="02040503050406030204" pitchFamily="18" charset="0"/>
                        </a:rPr>
                        <m:t> </m:t>
                      </m:r>
                      <m:r>
                        <a:rPr lang="en-CA" sz="2800" b="0" i="1" smtClean="0">
                          <a:latin typeface="Cambria Math" panose="02040503050406030204" pitchFamily="18" charset="0"/>
                          <a:ea typeface="Cambria Math" panose="02040503050406030204" pitchFamily="18" charset="0"/>
                        </a:rPr>
                        <m:t>𝑝𝑎𝑟𝑎𝑚𝑒𝑡𝑒𝑟</m:t>
                      </m:r>
                    </m:oMath>
                  </m:oMathPara>
                </a14:m>
                <a:endParaRPr lang="en-US" sz="2800" dirty="0"/>
              </a:p>
            </p:txBody>
          </p:sp>
        </mc:Choice>
        <mc:Fallback xmlns="">
          <p:sp>
            <p:nvSpPr>
              <p:cNvPr id="8" name="TextBox 7">
                <a:extLst>
                  <a:ext uri="{FF2B5EF4-FFF2-40B4-BE49-F238E27FC236}">
                    <a16:creationId xmlns:a16="http://schemas.microsoft.com/office/drawing/2014/main" id="{CB7D113F-9401-FAAA-4E64-5D4C390E27D3}"/>
                  </a:ext>
                </a:extLst>
              </p:cNvPr>
              <p:cNvSpPr txBox="1">
                <a:spLocks noRot="1" noChangeAspect="1" noMove="1" noResize="1" noEditPoints="1" noAdjustHandles="1" noChangeArrowheads="1" noChangeShapeType="1" noTextEdit="1"/>
              </p:cNvSpPr>
              <p:nvPr/>
            </p:nvSpPr>
            <p:spPr>
              <a:xfrm>
                <a:off x="6077164" y="1125026"/>
                <a:ext cx="5817811" cy="523220"/>
              </a:xfrm>
              <a:prstGeom prst="rect">
                <a:avLst/>
              </a:prstGeom>
              <a:blipFill>
                <a:blip r:embed="rId5"/>
                <a:stretch>
                  <a:fillRect b="-21429"/>
                </a:stretch>
              </a:blipFill>
            </p:spPr>
            <p:txBody>
              <a:bodyPr/>
              <a:lstStyle/>
              <a:p>
                <a:r>
                  <a:rPr lang="en-US">
                    <a:noFill/>
                  </a:rPr>
                  <a:t> </a:t>
                </a:r>
              </a:p>
            </p:txBody>
          </p:sp>
        </mc:Fallback>
      </mc:AlternateContent>
    </p:spTree>
    <p:extLst>
      <p:ext uri="{BB962C8B-B14F-4D97-AF65-F5344CB8AC3E}">
        <p14:creationId xmlns:p14="http://schemas.microsoft.com/office/powerpoint/2010/main" val="35789923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1C1526-921E-B208-2AE3-EDB5326519C3}"/>
              </a:ext>
            </a:extLst>
          </p:cNvPr>
          <p:cNvSpPr>
            <a:spLocks noGrp="1"/>
          </p:cNvSpPr>
          <p:nvPr>
            <p:ph type="title"/>
          </p:nvPr>
        </p:nvSpPr>
        <p:spPr/>
        <p:txBody>
          <a:bodyPr/>
          <a:lstStyle/>
          <a:p>
            <a:r>
              <a:rPr lang="en-US" dirty="0"/>
              <a:t>Regularization in Neural Network</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0FF2CAC-D5A0-9E0B-9D13-975F18F22CE1}"/>
                  </a:ext>
                </a:extLst>
              </p:cNvPr>
              <p:cNvSpPr>
                <a:spLocks noGrp="1"/>
              </p:cNvSpPr>
              <p:nvPr>
                <p:ph idx="1"/>
              </p:nvPr>
            </p:nvSpPr>
            <p:spPr/>
            <p:txBody>
              <a:bodyPr/>
              <a:lstStyle/>
              <a:p>
                <a14:m>
                  <m:oMath xmlns:m="http://schemas.openxmlformats.org/officeDocument/2006/math">
                    <m:r>
                      <a:rPr lang="en-CA" i="1" smtClean="0">
                        <a:latin typeface="Cambria Math" panose="02040503050406030204" pitchFamily="18" charset="0"/>
                      </a:rPr>
                      <m:t>𝐽</m:t>
                    </m:r>
                    <m:d>
                      <m:dPr>
                        <m:ctrlPr>
                          <a:rPr lang="en-CA" i="1">
                            <a:latin typeface="Cambria Math" panose="02040503050406030204" pitchFamily="18" charset="0"/>
                          </a:rPr>
                        </m:ctrlPr>
                      </m:dPr>
                      <m:e>
                        <m:r>
                          <a:rPr lang="en-CA" i="1">
                            <a:latin typeface="Cambria Math" panose="02040503050406030204" pitchFamily="18" charset="0"/>
                          </a:rPr>
                          <m:t>𝑤</m:t>
                        </m:r>
                        <m:r>
                          <a:rPr lang="en-CA" i="1">
                            <a:latin typeface="Cambria Math" panose="02040503050406030204" pitchFamily="18" charset="0"/>
                          </a:rPr>
                          <m:t>,</m:t>
                        </m:r>
                        <m:r>
                          <a:rPr lang="en-CA" i="1">
                            <a:latin typeface="Cambria Math" panose="02040503050406030204" pitchFamily="18" charset="0"/>
                          </a:rPr>
                          <m:t>𝑏</m:t>
                        </m:r>
                      </m:e>
                    </m:d>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𝑚</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𝑚</m:t>
                        </m:r>
                      </m:sup>
                      <m:e>
                        <m:r>
                          <a:rPr lang="en-CA" i="1">
                            <a:latin typeface="Cambria Math" panose="02040503050406030204" pitchFamily="18" charset="0"/>
                            <a:ea typeface="Cambria Math" panose="02040503050406030204" pitchFamily="18" charset="0"/>
                          </a:rPr>
                          <m:t>ℒ</m:t>
                        </m:r>
                        <m:r>
                          <a:rPr lang="en-CA" i="1">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𝑦</m:t>
                                </m:r>
                              </m:e>
                            </m:acc>
                          </m:e>
                          <m:sup>
                            <m:d>
                              <m:dPr>
                                <m:ctrlPr>
                                  <a:rPr lang="en-CA" i="1">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𝑖</m:t>
                                </m:r>
                              </m:e>
                            </m:d>
                          </m:sup>
                        </m:sSup>
                        <m:r>
                          <a:rPr lang="en-CA" i="1">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𝑦</m:t>
                            </m:r>
                          </m:e>
                          <m:sup>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m:t>
                            </m:r>
                          </m:sup>
                        </m:sSup>
                        <m:r>
                          <a:rPr lang="en-CA" i="1">
                            <a:latin typeface="Cambria Math" panose="02040503050406030204" pitchFamily="18" charset="0"/>
                            <a:ea typeface="Cambria Math" panose="02040503050406030204" pitchFamily="18" charset="0"/>
                          </a:rPr>
                          <m:t>)</m:t>
                        </m:r>
                      </m:e>
                    </m:nary>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𝜆</m:t>
                        </m:r>
                      </m:num>
                      <m:den>
                        <m:r>
                          <a:rPr lang="en-CA" i="1">
                            <a:latin typeface="Cambria Math" panose="02040503050406030204" pitchFamily="18" charset="0"/>
                          </a:rPr>
                          <m:t>2</m:t>
                        </m:r>
                        <m:r>
                          <a:rPr lang="en-CA" i="1">
                            <a:latin typeface="Cambria Math" panose="02040503050406030204" pitchFamily="18" charset="0"/>
                          </a:rPr>
                          <m:t>𝑚</m:t>
                        </m:r>
                      </m:den>
                    </m:f>
                    <m:nary>
                      <m:naryPr>
                        <m:chr m:val="∑"/>
                        <m:ctrlPr>
                          <a:rPr lang="en-CA" i="1" smtClean="0">
                            <a:latin typeface="Cambria Math" panose="02040503050406030204" pitchFamily="18" charset="0"/>
                          </a:rPr>
                        </m:ctrlPr>
                      </m:naryPr>
                      <m:sub>
                        <m:r>
                          <m:rPr>
                            <m:brk m:alnAt="23"/>
                          </m:rPr>
                          <a:rPr lang="en-CA" b="0" i="1" smtClean="0">
                            <a:latin typeface="Cambria Math" panose="02040503050406030204" pitchFamily="18" charset="0"/>
                          </a:rPr>
                          <m:t>𝑙</m:t>
                        </m:r>
                        <m:r>
                          <a:rPr lang="en-CA" b="0" i="1" smtClean="0">
                            <a:latin typeface="Cambria Math" panose="02040503050406030204" pitchFamily="18" charset="0"/>
                          </a:rPr>
                          <m:t>=1</m:t>
                        </m:r>
                      </m:sub>
                      <m:sup>
                        <m:r>
                          <a:rPr lang="en-CA" b="0" i="1" smtClean="0">
                            <a:latin typeface="Cambria Math" panose="02040503050406030204" pitchFamily="18" charset="0"/>
                          </a:rPr>
                          <m:t>𝐿</m:t>
                        </m:r>
                      </m:sup>
                      <m:e>
                        <m:sSubSup>
                          <m:sSubSupPr>
                            <m:ctrlPr>
                              <a:rPr lang="en-CA" i="1">
                                <a:latin typeface="Cambria Math" panose="02040503050406030204" pitchFamily="18" charset="0"/>
                              </a:rPr>
                            </m:ctrlPr>
                          </m:sSubSupPr>
                          <m:e>
                            <m:d>
                              <m:dPr>
                                <m:begChr m:val="‖"/>
                                <m:endChr m:val="‖"/>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m:t>
                                    </m:r>
                                  </m:sup>
                                </m:sSup>
                              </m:e>
                            </m:d>
                          </m:e>
                          <m:sub>
                            <m:r>
                              <a:rPr lang="en-CA" i="1">
                                <a:latin typeface="Cambria Math" panose="02040503050406030204" pitchFamily="18" charset="0"/>
                              </a:rPr>
                              <m:t>2</m:t>
                            </m:r>
                          </m:sub>
                          <m:sup>
                            <m:r>
                              <a:rPr lang="en-CA" i="1">
                                <a:latin typeface="Cambria Math" panose="02040503050406030204" pitchFamily="18" charset="0"/>
                              </a:rPr>
                              <m:t>2</m:t>
                            </m:r>
                          </m:sup>
                        </m:sSubSup>
                      </m:e>
                    </m:nary>
                  </m:oMath>
                </a14:m>
                <a:endParaRPr lang="en-US" dirty="0"/>
              </a:p>
              <a:p>
                <a:endParaRPr lang="en-US" dirty="0"/>
              </a:p>
              <a:p>
                <a:endParaRPr lang="en-US" dirty="0"/>
              </a:p>
              <a:p>
                <a:endParaRPr lang="en-US" dirty="0"/>
              </a:p>
              <a:p>
                <a:endParaRPr lang="en-US" dirty="0"/>
              </a:p>
              <a:p>
                <a:r>
                  <a:rPr lang="en-CA" dirty="0" err="1"/>
                  <a:t>Frobenius</a:t>
                </a:r>
                <a:r>
                  <a:rPr lang="en-CA" dirty="0"/>
                  <a:t> Norm</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E0FF2CAC-D5A0-9E0B-9D13-975F18F22CE1}"/>
                  </a:ext>
                </a:extLst>
              </p:cNvPr>
              <p:cNvSpPr>
                <a:spLocks noGrp="1" noRot="1" noChangeAspect="1" noMove="1" noResize="1" noEditPoints="1" noAdjustHandles="1" noChangeArrowheads="1" noChangeShapeType="1" noTextEdit="1"/>
              </p:cNvSpPr>
              <p:nvPr>
                <p:ph idx="1"/>
              </p:nvPr>
            </p:nvSpPr>
            <p:spPr>
              <a:blipFill>
                <a:blip r:embed="rId3"/>
                <a:stretch>
                  <a:fillRect l="-1086" t="-13663"/>
                </a:stretch>
              </a:blipFill>
            </p:spPr>
            <p:txBody>
              <a:bodyPr/>
              <a:lstStyle/>
              <a:p>
                <a:r>
                  <a:rPr lang="en-US">
                    <a:noFill/>
                  </a:rPr>
                  <a:t> </a:t>
                </a:r>
              </a:p>
            </p:txBody>
          </p:sp>
        </mc:Fallback>
      </mc:AlternateContent>
      <p:pic>
        <p:nvPicPr>
          <p:cNvPr id="5" name="Picture 4" descr="A picture containing text, watch&#10;&#10;Description automatically generated">
            <a:extLst>
              <a:ext uri="{FF2B5EF4-FFF2-40B4-BE49-F238E27FC236}">
                <a16:creationId xmlns:a16="http://schemas.microsoft.com/office/drawing/2014/main" id="{3FE4E4C0-2FC1-F7A2-53E4-5F51AEB853A0}"/>
              </a:ext>
            </a:extLst>
          </p:cNvPr>
          <p:cNvPicPr>
            <a:picLocks noChangeAspect="1"/>
          </p:cNvPicPr>
          <p:nvPr/>
        </p:nvPicPr>
        <p:blipFill>
          <a:blip r:embed="rId4"/>
          <a:stretch>
            <a:fillRect/>
          </a:stretch>
        </p:blipFill>
        <p:spPr>
          <a:xfrm>
            <a:off x="1821284" y="3113571"/>
            <a:ext cx="6352331" cy="1237466"/>
          </a:xfrm>
          <a:prstGeom prst="rect">
            <a:avLst/>
          </a:prstGeom>
        </p:spPr>
      </p:pic>
      <p:pic>
        <p:nvPicPr>
          <p:cNvPr id="7" name="Picture 6" descr="Text&#10;&#10;Description automatically generated with low confidence">
            <a:extLst>
              <a:ext uri="{FF2B5EF4-FFF2-40B4-BE49-F238E27FC236}">
                <a16:creationId xmlns:a16="http://schemas.microsoft.com/office/drawing/2014/main" id="{F3DC9F7E-31D7-DD99-8D51-7C86A497A303}"/>
              </a:ext>
            </a:extLst>
          </p:cNvPr>
          <p:cNvPicPr>
            <a:picLocks noChangeAspect="1"/>
          </p:cNvPicPr>
          <p:nvPr/>
        </p:nvPicPr>
        <p:blipFill>
          <a:blip r:embed="rId5"/>
          <a:stretch>
            <a:fillRect/>
          </a:stretch>
        </p:blipFill>
        <p:spPr>
          <a:xfrm>
            <a:off x="4149530" y="4454762"/>
            <a:ext cx="4807857" cy="2038113"/>
          </a:xfrm>
          <a:prstGeom prst="rect">
            <a:avLst/>
          </a:prstGeom>
        </p:spPr>
      </p:pic>
    </p:spTree>
    <p:extLst>
      <p:ext uri="{BB962C8B-B14F-4D97-AF65-F5344CB8AC3E}">
        <p14:creationId xmlns:p14="http://schemas.microsoft.com/office/powerpoint/2010/main" val="1318429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30BB72-CDD5-F149-1A69-5499B78CE59D}"/>
                  </a:ext>
                </a:extLst>
              </p:cNvPr>
              <p:cNvSpPr>
                <a:spLocks noGrp="1"/>
              </p:cNvSpPr>
              <p:nvPr>
                <p:ph idx="1"/>
              </p:nvPr>
            </p:nvSpPr>
            <p:spPr>
              <a:xfrm>
                <a:off x="838200" y="429208"/>
                <a:ext cx="10515600" cy="5747755"/>
              </a:xfrm>
            </p:spPr>
            <p:txBody>
              <a:bodyPr/>
              <a:lstStyle/>
              <a:p>
                <a14:m>
                  <m:oMath xmlns:m="http://schemas.openxmlformats.org/officeDocument/2006/math">
                    <m:r>
                      <a:rPr lang="en-CA" sz="3200" b="0" i="1" smtClean="0">
                        <a:latin typeface="Cambria Math" panose="02040503050406030204" pitchFamily="18" charset="0"/>
                      </a:rPr>
                      <m:t>𝑑</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𝑤</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f>
                      <m:fPr>
                        <m:ctrlPr>
                          <a:rPr lang="en-CA" sz="3200" b="0" i="1" smtClean="0">
                            <a:latin typeface="Cambria Math" panose="02040503050406030204" pitchFamily="18" charset="0"/>
                          </a:rPr>
                        </m:ctrlPr>
                      </m:fPr>
                      <m:num>
                        <m:r>
                          <a:rPr lang="en-CA" sz="3200" b="0" i="1" smtClean="0">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𝐽</m:t>
                        </m:r>
                      </m:num>
                      <m:den>
                        <m:r>
                          <a:rPr lang="en-CA" sz="3200" b="0" i="1" smtClean="0">
                            <a:latin typeface="Cambria Math" panose="02040503050406030204" pitchFamily="18" charset="0"/>
                            <a:ea typeface="Cambria Math" panose="02040503050406030204" pitchFamily="18" charset="0"/>
                          </a:rPr>
                          <m:t>𝜕</m:t>
                        </m:r>
                        <m:sSup>
                          <m:sSupPr>
                            <m:ctrlPr>
                              <a:rPr lang="en-CA" sz="3200" b="0" i="1" smtClean="0">
                                <a:latin typeface="Cambria Math" panose="02040503050406030204" pitchFamily="18" charset="0"/>
                                <a:ea typeface="Cambria Math" panose="02040503050406030204" pitchFamily="18" charset="0"/>
                              </a:rPr>
                            </m:ctrlPr>
                          </m:sSupPr>
                          <m:e>
                            <m:r>
                              <a:rPr lang="en-CA" sz="3200" b="0" i="1" smtClean="0">
                                <a:latin typeface="Cambria Math" panose="02040503050406030204" pitchFamily="18" charset="0"/>
                                <a:ea typeface="Cambria Math" panose="02040503050406030204" pitchFamily="18" charset="0"/>
                              </a:rPr>
                              <m:t>𝑤</m:t>
                            </m:r>
                          </m:e>
                          <m:sup>
                            <m:r>
                              <a:rPr lang="en-CA" sz="3200" b="0" i="1" smtClean="0">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𝑙</m:t>
                            </m:r>
                            <m:r>
                              <a:rPr lang="en-CA" sz="3200" b="0" i="1" smtClean="0">
                                <a:latin typeface="Cambria Math" panose="02040503050406030204" pitchFamily="18" charset="0"/>
                                <a:ea typeface="Cambria Math" panose="02040503050406030204" pitchFamily="18" charset="0"/>
                              </a:rPr>
                              <m:t>]</m:t>
                            </m:r>
                          </m:sup>
                        </m:sSup>
                      </m:den>
                    </m:f>
                  </m:oMath>
                </a14:m>
                <a:endParaRPr lang="en-US" sz="3200" dirty="0"/>
              </a:p>
              <a:p>
                <a14:m>
                  <m:oMath xmlns:m="http://schemas.openxmlformats.org/officeDocument/2006/math">
                    <m:sSup>
                      <m:sSupPr>
                        <m:ctrlPr>
                          <a:rPr lang="en-US" sz="3200" i="1" smtClean="0">
                            <a:latin typeface="Cambria Math" panose="02040503050406030204" pitchFamily="18" charset="0"/>
                          </a:rPr>
                        </m:ctrlPr>
                      </m:sSupPr>
                      <m:e>
                        <m:r>
                          <a:rPr lang="en-CA" sz="3200" b="0" i="1" smtClean="0">
                            <a:latin typeface="Cambria Math" panose="02040503050406030204" pitchFamily="18" charset="0"/>
                          </a:rPr>
                          <m:t>𝑤</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sSup>
                      <m:sSupPr>
                        <m:ctrlPr>
                          <a:rPr lang="en-CA" sz="3200" b="0" i="1" smtClean="0">
                            <a:latin typeface="Cambria Math" panose="02040503050406030204" pitchFamily="18" charset="0"/>
                          </a:rPr>
                        </m:ctrlPr>
                      </m:sSupPr>
                      <m:e>
                        <m:r>
                          <a:rPr lang="en-CA" sz="3200" b="0" i="1" smtClean="0">
                            <a:latin typeface="Cambria Math" panose="02040503050406030204" pitchFamily="18" charset="0"/>
                          </a:rPr>
                          <m:t>𝑤</m:t>
                        </m:r>
                      </m:e>
                      <m:sup>
                        <m:r>
                          <a:rPr lang="en-CA" sz="3200" b="0" i="1" smtClean="0">
                            <a:latin typeface="Cambria Math" panose="02040503050406030204" pitchFamily="18" charset="0"/>
                          </a:rPr>
                          <m:t>[</m:t>
                        </m:r>
                        <m:r>
                          <a:rPr lang="en-CA" sz="3200" b="0" i="1" smtClean="0">
                            <a:latin typeface="Cambria Math" panose="02040503050406030204" pitchFamily="18" charset="0"/>
                          </a:rPr>
                          <m:t>𝑙</m:t>
                        </m:r>
                        <m:r>
                          <a:rPr lang="en-CA" sz="3200" b="0" i="1" smtClean="0">
                            <a:latin typeface="Cambria Math" panose="02040503050406030204" pitchFamily="18" charset="0"/>
                          </a:rPr>
                          <m:t>]</m:t>
                        </m:r>
                      </m:sup>
                    </m:sSup>
                    <m:r>
                      <a:rPr lang="en-CA" sz="3200" b="0" i="1" smtClean="0">
                        <a:latin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𝛼</m:t>
                    </m:r>
                    <m:sSup>
                      <m:sSupPr>
                        <m:ctrlPr>
                          <a:rPr lang="en-CA" sz="3200" b="0" i="1" smtClean="0">
                            <a:latin typeface="Cambria Math" panose="02040503050406030204" pitchFamily="18" charset="0"/>
                            <a:ea typeface="Cambria Math" panose="02040503050406030204" pitchFamily="18" charset="0"/>
                          </a:rPr>
                        </m:ctrlPr>
                      </m:sSupPr>
                      <m:e>
                        <m:r>
                          <a:rPr lang="en-CA" sz="3200" b="0" i="1" smtClean="0">
                            <a:latin typeface="Cambria Math" panose="02040503050406030204" pitchFamily="18" charset="0"/>
                            <a:ea typeface="Cambria Math" panose="02040503050406030204" pitchFamily="18" charset="0"/>
                          </a:rPr>
                          <m:t>𝑑𝑤</m:t>
                        </m:r>
                      </m:e>
                      <m:sup>
                        <m:r>
                          <a:rPr lang="en-CA" sz="3200" b="0" i="1" smtClean="0">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𝑙</m:t>
                        </m:r>
                        <m:r>
                          <a:rPr lang="en-CA" sz="3200" b="0" i="1" smtClean="0">
                            <a:latin typeface="Cambria Math" panose="02040503050406030204" pitchFamily="18" charset="0"/>
                            <a:ea typeface="Cambria Math" panose="02040503050406030204" pitchFamily="18" charset="0"/>
                          </a:rPr>
                          <m:t>]</m:t>
                        </m:r>
                      </m:sup>
                    </m:sSup>
                  </m:oMath>
                </a14:m>
                <a:endParaRPr lang="en-US" sz="3200" dirty="0"/>
              </a:p>
              <a:p>
                <a:endParaRPr lang="en-US" sz="3200" dirty="0"/>
              </a:p>
              <a:p>
                <a:r>
                  <a:rPr lang="en-US" sz="3200" dirty="0"/>
                  <a:t>With regularization term</a:t>
                </a:r>
              </a:p>
              <a:p>
                <a14:m>
                  <m:oMath xmlns:m="http://schemas.openxmlformats.org/officeDocument/2006/math">
                    <m:r>
                      <a:rPr lang="en-CA" sz="3200" i="1">
                        <a:latin typeface="Cambria Math" panose="02040503050406030204" pitchFamily="18" charset="0"/>
                      </a:rPr>
                      <m:t>𝑑</m:t>
                    </m:r>
                    <m:sSup>
                      <m:sSupPr>
                        <m:ctrlPr>
                          <a:rPr lang="en-CA" sz="3200" i="1">
                            <a:latin typeface="Cambria Math" panose="02040503050406030204" pitchFamily="18" charset="0"/>
                          </a:rPr>
                        </m:ctrlPr>
                      </m:sSupPr>
                      <m:e>
                        <m:r>
                          <a:rPr lang="en-CA" sz="3200" i="1">
                            <a:latin typeface="Cambria Math" panose="02040503050406030204" pitchFamily="18" charset="0"/>
                          </a:rPr>
                          <m:t>𝑤</m:t>
                        </m:r>
                      </m:e>
                      <m:sup>
                        <m:r>
                          <a:rPr lang="en-CA" sz="3200" i="1">
                            <a:latin typeface="Cambria Math" panose="02040503050406030204" pitchFamily="18" charset="0"/>
                          </a:rPr>
                          <m:t>[</m:t>
                        </m:r>
                        <m:r>
                          <a:rPr lang="en-CA" sz="3200" i="1">
                            <a:latin typeface="Cambria Math" panose="02040503050406030204" pitchFamily="18" charset="0"/>
                          </a:rPr>
                          <m:t>𝑙</m:t>
                        </m:r>
                        <m:r>
                          <a:rPr lang="en-CA" sz="3200" i="1">
                            <a:latin typeface="Cambria Math" panose="02040503050406030204" pitchFamily="18" charset="0"/>
                          </a:rPr>
                          <m:t>]</m:t>
                        </m:r>
                      </m:sup>
                    </m:sSup>
                    <m:r>
                      <a:rPr lang="en-CA" sz="3200" i="1">
                        <a:latin typeface="Cambria Math" panose="02040503050406030204" pitchFamily="18" charset="0"/>
                      </a:rPr>
                      <m:t>=</m:t>
                    </m:r>
                    <m:f>
                      <m:fPr>
                        <m:ctrlPr>
                          <a:rPr lang="en-CA" sz="3200" i="1">
                            <a:latin typeface="Cambria Math" panose="02040503050406030204" pitchFamily="18" charset="0"/>
                          </a:rPr>
                        </m:ctrlPr>
                      </m:fPr>
                      <m:num>
                        <m:r>
                          <a:rPr lang="en-CA" sz="3200" i="1">
                            <a:latin typeface="Cambria Math" panose="02040503050406030204" pitchFamily="18" charset="0"/>
                            <a:ea typeface="Cambria Math" panose="02040503050406030204" pitchFamily="18" charset="0"/>
                          </a:rPr>
                          <m:t>𝜕</m:t>
                        </m:r>
                        <m:r>
                          <a:rPr lang="en-CA" sz="3200" i="1">
                            <a:latin typeface="Cambria Math" panose="02040503050406030204" pitchFamily="18" charset="0"/>
                            <a:ea typeface="Cambria Math" panose="02040503050406030204" pitchFamily="18" charset="0"/>
                          </a:rPr>
                          <m:t>𝐽</m:t>
                        </m:r>
                      </m:num>
                      <m:den>
                        <m:r>
                          <a:rPr lang="en-CA" sz="3200" i="1">
                            <a:latin typeface="Cambria Math" panose="02040503050406030204" pitchFamily="18" charset="0"/>
                            <a:ea typeface="Cambria Math" panose="02040503050406030204" pitchFamily="18" charset="0"/>
                          </a:rPr>
                          <m:t>𝜕</m:t>
                        </m:r>
                        <m:sSup>
                          <m:sSupPr>
                            <m:ctrlPr>
                              <a:rPr lang="en-CA" sz="3200" i="1">
                                <a:latin typeface="Cambria Math" panose="02040503050406030204" pitchFamily="18" charset="0"/>
                                <a:ea typeface="Cambria Math" panose="02040503050406030204" pitchFamily="18" charset="0"/>
                              </a:rPr>
                            </m:ctrlPr>
                          </m:sSupPr>
                          <m:e>
                            <m:r>
                              <a:rPr lang="en-CA" sz="3200" i="1">
                                <a:latin typeface="Cambria Math" panose="02040503050406030204" pitchFamily="18" charset="0"/>
                                <a:ea typeface="Cambria Math" panose="02040503050406030204" pitchFamily="18" charset="0"/>
                              </a:rPr>
                              <m:t>𝑤</m:t>
                            </m:r>
                          </m:e>
                          <m:sup>
                            <m:r>
                              <a:rPr lang="en-CA" sz="3200" i="1">
                                <a:latin typeface="Cambria Math" panose="02040503050406030204" pitchFamily="18" charset="0"/>
                                <a:ea typeface="Cambria Math" panose="02040503050406030204" pitchFamily="18" charset="0"/>
                              </a:rPr>
                              <m:t>[</m:t>
                            </m:r>
                            <m:r>
                              <a:rPr lang="en-CA" sz="3200" i="1">
                                <a:latin typeface="Cambria Math" panose="02040503050406030204" pitchFamily="18" charset="0"/>
                                <a:ea typeface="Cambria Math" panose="02040503050406030204" pitchFamily="18" charset="0"/>
                              </a:rPr>
                              <m:t>𝑙</m:t>
                            </m:r>
                            <m:r>
                              <a:rPr lang="en-CA" sz="3200" i="1">
                                <a:latin typeface="Cambria Math" panose="02040503050406030204" pitchFamily="18" charset="0"/>
                                <a:ea typeface="Cambria Math" panose="02040503050406030204" pitchFamily="18" charset="0"/>
                              </a:rPr>
                              <m:t>]</m:t>
                            </m:r>
                          </m:sup>
                        </m:sSup>
                      </m:den>
                    </m:f>
                    <m:r>
                      <a:rPr lang="en-CA" sz="3200" b="0" i="1" smtClean="0">
                        <a:latin typeface="Cambria Math" panose="02040503050406030204" pitchFamily="18" charset="0"/>
                        <a:ea typeface="Cambria Math" panose="02040503050406030204" pitchFamily="18" charset="0"/>
                      </a:rPr>
                      <m:t>+</m:t>
                    </m:r>
                    <m:f>
                      <m:fPr>
                        <m:ctrlPr>
                          <a:rPr lang="en-CA" sz="3200" b="0" i="1" smtClean="0">
                            <a:latin typeface="Cambria Math" panose="02040503050406030204" pitchFamily="18" charset="0"/>
                            <a:ea typeface="Cambria Math" panose="02040503050406030204" pitchFamily="18" charset="0"/>
                          </a:rPr>
                        </m:ctrlPr>
                      </m:fPr>
                      <m:num>
                        <m:r>
                          <a:rPr lang="en-CA" sz="3200" b="0" i="1" smtClean="0">
                            <a:latin typeface="Cambria Math" panose="02040503050406030204" pitchFamily="18" charset="0"/>
                            <a:ea typeface="Cambria Math" panose="02040503050406030204" pitchFamily="18" charset="0"/>
                          </a:rPr>
                          <m:t>𝜆</m:t>
                        </m:r>
                      </m:num>
                      <m:den>
                        <m:r>
                          <a:rPr lang="en-CA" sz="3200" b="0" i="1" smtClean="0">
                            <a:latin typeface="Cambria Math" panose="02040503050406030204" pitchFamily="18" charset="0"/>
                            <a:ea typeface="Cambria Math" panose="02040503050406030204" pitchFamily="18" charset="0"/>
                          </a:rPr>
                          <m:t>2</m:t>
                        </m:r>
                        <m:r>
                          <a:rPr lang="en-CA" sz="3200" b="0" i="1" smtClean="0">
                            <a:latin typeface="Cambria Math" panose="02040503050406030204" pitchFamily="18" charset="0"/>
                            <a:ea typeface="Cambria Math" panose="02040503050406030204" pitchFamily="18" charset="0"/>
                          </a:rPr>
                          <m:t>𝑚</m:t>
                        </m:r>
                      </m:den>
                    </m:f>
                    <m:sSup>
                      <m:sSupPr>
                        <m:ctrlPr>
                          <a:rPr lang="en-CA" sz="3200" b="0" i="1" smtClean="0">
                            <a:latin typeface="Cambria Math" panose="02040503050406030204" pitchFamily="18" charset="0"/>
                            <a:ea typeface="Cambria Math" panose="02040503050406030204" pitchFamily="18" charset="0"/>
                          </a:rPr>
                        </m:ctrlPr>
                      </m:sSupPr>
                      <m:e>
                        <m:r>
                          <a:rPr lang="en-CA" sz="3200" b="0" i="1" smtClean="0">
                            <a:latin typeface="Cambria Math" panose="02040503050406030204" pitchFamily="18" charset="0"/>
                            <a:ea typeface="Cambria Math" panose="02040503050406030204" pitchFamily="18" charset="0"/>
                          </a:rPr>
                          <m:t>𝑤</m:t>
                        </m:r>
                      </m:e>
                      <m:sup>
                        <m:r>
                          <a:rPr lang="en-CA" sz="3200" b="0" i="1" smtClean="0">
                            <a:latin typeface="Cambria Math" panose="02040503050406030204" pitchFamily="18" charset="0"/>
                            <a:ea typeface="Cambria Math" panose="02040503050406030204" pitchFamily="18" charset="0"/>
                          </a:rPr>
                          <m:t>[</m:t>
                        </m:r>
                        <m:r>
                          <a:rPr lang="en-CA" sz="3200" b="0" i="1" smtClean="0">
                            <a:latin typeface="Cambria Math" panose="02040503050406030204" pitchFamily="18" charset="0"/>
                            <a:ea typeface="Cambria Math" panose="02040503050406030204" pitchFamily="18" charset="0"/>
                          </a:rPr>
                          <m:t>𝑙</m:t>
                        </m:r>
                        <m:r>
                          <a:rPr lang="en-CA" sz="3200" b="0" i="1" smtClean="0">
                            <a:latin typeface="Cambria Math" panose="02040503050406030204" pitchFamily="18" charset="0"/>
                            <a:ea typeface="Cambria Math" panose="02040503050406030204" pitchFamily="18" charset="0"/>
                          </a:rPr>
                          <m:t>]</m:t>
                        </m:r>
                      </m:sup>
                    </m:sSup>
                  </m:oMath>
                </a14:m>
                <a:endParaRPr lang="en-US" sz="3200" dirty="0"/>
              </a:p>
              <a:p>
                <a14:m>
                  <m:oMath xmlns:m="http://schemas.openxmlformats.org/officeDocument/2006/math">
                    <m:sSup>
                      <m:sSupPr>
                        <m:ctrlPr>
                          <a:rPr lang="en-US" sz="3200" i="1">
                            <a:latin typeface="Cambria Math" panose="02040503050406030204" pitchFamily="18" charset="0"/>
                          </a:rPr>
                        </m:ctrlPr>
                      </m:sSupPr>
                      <m:e>
                        <m:r>
                          <a:rPr lang="en-CA" sz="3200" i="1">
                            <a:latin typeface="Cambria Math" panose="02040503050406030204" pitchFamily="18" charset="0"/>
                          </a:rPr>
                          <m:t>𝑤</m:t>
                        </m:r>
                      </m:e>
                      <m:sup>
                        <m:r>
                          <a:rPr lang="en-CA" sz="3200" i="1">
                            <a:latin typeface="Cambria Math" panose="02040503050406030204" pitchFamily="18" charset="0"/>
                          </a:rPr>
                          <m:t>[</m:t>
                        </m:r>
                        <m:r>
                          <a:rPr lang="en-CA" sz="3200" i="1">
                            <a:latin typeface="Cambria Math" panose="02040503050406030204" pitchFamily="18" charset="0"/>
                          </a:rPr>
                          <m:t>𝑙</m:t>
                        </m:r>
                        <m:r>
                          <a:rPr lang="en-CA" sz="3200" i="1">
                            <a:latin typeface="Cambria Math" panose="02040503050406030204" pitchFamily="18" charset="0"/>
                          </a:rPr>
                          <m:t>]</m:t>
                        </m:r>
                      </m:sup>
                    </m:sSup>
                    <m:r>
                      <a:rPr lang="en-CA" sz="3200" i="1">
                        <a:latin typeface="Cambria Math" panose="02040503050406030204" pitchFamily="18" charset="0"/>
                      </a:rPr>
                      <m:t>=</m:t>
                    </m:r>
                    <m:sSup>
                      <m:sSupPr>
                        <m:ctrlPr>
                          <a:rPr lang="en-CA" sz="3200" i="1">
                            <a:latin typeface="Cambria Math" panose="02040503050406030204" pitchFamily="18" charset="0"/>
                          </a:rPr>
                        </m:ctrlPr>
                      </m:sSupPr>
                      <m:e>
                        <m:r>
                          <a:rPr lang="en-CA" sz="3200" i="1">
                            <a:latin typeface="Cambria Math" panose="02040503050406030204" pitchFamily="18" charset="0"/>
                          </a:rPr>
                          <m:t>𝑤</m:t>
                        </m:r>
                      </m:e>
                      <m:sup>
                        <m:r>
                          <a:rPr lang="en-CA" sz="3200" i="1">
                            <a:latin typeface="Cambria Math" panose="02040503050406030204" pitchFamily="18" charset="0"/>
                          </a:rPr>
                          <m:t>[</m:t>
                        </m:r>
                        <m:r>
                          <a:rPr lang="en-CA" sz="3200" i="1">
                            <a:latin typeface="Cambria Math" panose="02040503050406030204" pitchFamily="18" charset="0"/>
                          </a:rPr>
                          <m:t>𝑙</m:t>
                        </m:r>
                        <m:r>
                          <a:rPr lang="en-CA" sz="3200" i="1">
                            <a:latin typeface="Cambria Math" panose="02040503050406030204" pitchFamily="18" charset="0"/>
                          </a:rPr>
                          <m:t>]</m:t>
                        </m:r>
                      </m:sup>
                    </m:sSup>
                    <m:r>
                      <a:rPr lang="en-CA" sz="3200" i="1">
                        <a:latin typeface="Cambria Math" panose="02040503050406030204" pitchFamily="18" charset="0"/>
                      </a:rPr>
                      <m:t>−</m:t>
                    </m:r>
                    <m:r>
                      <a:rPr lang="en-CA" sz="3200" i="1">
                        <a:latin typeface="Cambria Math" panose="02040503050406030204" pitchFamily="18" charset="0"/>
                        <a:ea typeface="Cambria Math" panose="02040503050406030204" pitchFamily="18" charset="0"/>
                      </a:rPr>
                      <m:t>𝛼</m:t>
                    </m:r>
                    <m:r>
                      <a:rPr lang="en-CA" sz="3200" b="0" i="1" smtClean="0">
                        <a:latin typeface="Cambria Math" panose="02040503050406030204" pitchFamily="18" charset="0"/>
                        <a:ea typeface="Cambria Math" panose="02040503050406030204" pitchFamily="18" charset="0"/>
                      </a:rPr>
                      <m:t>(</m:t>
                    </m:r>
                    <m:f>
                      <m:fPr>
                        <m:ctrlPr>
                          <a:rPr lang="en-CA" sz="3200" i="1">
                            <a:latin typeface="Cambria Math" panose="02040503050406030204" pitchFamily="18" charset="0"/>
                          </a:rPr>
                        </m:ctrlPr>
                      </m:fPr>
                      <m:num>
                        <m:r>
                          <a:rPr lang="en-CA" sz="3200" i="1">
                            <a:latin typeface="Cambria Math" panose="02040503050406030204" pitchFamily="18" charset="0"/>
                            <a:ea typeface="Cambria Math" panose="02040503050406030204" pitchFamily="18" charset="0"/>
                          </a:rPr>
                          <m:t>𝜕</m:t>
                        </m:r>
                        <m:r>
                          <a:rPr lang="en-CA" sz="3200" i="1">
                            <a:latin typeface="Cambria Math" panose="02040503050406030204" pitchFamily="18" charset="0"/>
                            <a:ea typeface="Cambria Math" panose="02040503050406030204" pitchFamily="18" charset="0"/>
                          </a:rPr>
                          <m:t>𝐽</m:t>
                        </m:r>
                      </m:num>
                      <m:den>
                        <m:r>
                          <a:rPr lang="en-CA" sz="3200" i="1">
                            <a:latin typeface="Cambria Math" panose="02040503050406030204" pitchFamily="18" charset="0"/>
                            <a:ea typeface="Cambria Math" panose="02040503050406030204" pitchFamily="18" charset="0"/>
                          </a:rPr>
                          <m:t>𝜕</m:t>
                        </m:r>
                        <m:sSup>
                          <m:sSupPr>
                            <m:ctrlPr>
                              <a:rPr lang="en-CA" sz="3200" i="1">
                                <a:latin typeface="Cambria Math" panose="02040503050406030204" pitchFamily="18" charset="0"/>
                                <a:ea typeface="Cambria Math" panose="02040503050406030204" pitchFamily="18" charset="0"/>
                              </a:rPr>
                            </m:ctrlPr>
                          </m:sSupPr>
                          <m:e>
                            <m:r>
                              <a:rPr lang="en-CA" sz="3200" i="1">
                                <a:latin typeface="Cambria Math" panose="02040503050406030204" pitchFamily="18" charset="0"/>
                                <a:ea typeface="Cambria Math" panose="02040503050406030204" pitchFamily="18" charset="0"/>
                              </a:rPr>
                              <m:t>𝑤</m:t>
                            </m:r>
                          </m:e>
                          <m:sup>
                            <m:d>
                              <m:dPr>
                                <m:begChr m:val="["/>
                                <m:endChr m:val="]"/>
                                <m:ctrlPr>
                                  <a:rPr lang="en-CA" sz="3200" i="1">
                                    <a:latin typeface="Cambria Math" panose="02040503050406030204" pitchFamily="18" charset="0"/>
                                    <a:ea typeface="Cambria Math" panose="02040503050406030204" pitchFamily="18" charset="0"/>
                                  </a:rPr>
                                </m:ctrlPr>
                              </m:dPr>
                              <m:e>
                                <m:r>
                                  <a:rPr lang="en-CA" sz="3200" i="1">
                                    <a:latin typeface="Cambria Math" panose="02040503050406030204" pitchFamily="18" charset="0"/>
                                    <a:ea typeface="Cambria Math" panose="02040503050406030204" pitchFamily="18" charset="0"/>
                                  </a:rPr>
                                  <m:t>𝑙</m:t>
                                </m:r>
                              </m:e>
                            </m:d>
                          </m:sup>
                        </m:sSup>
                      </m:den>
                    </m:f>
                    <m:r>
                      <a:rPr lang="en-CA" sz="3200" i="1">
                        <a:latin typeface="Cambria Math" panose="02040503050406030204" pitchFamily="18" charset="0"/>
                        <a:ea typeface="Cambria Math" panose="02040503050406030204" pitchFamily="18" charset="0"/>
                      </a:rPr>
                      <m:t>+</m:t>
                    </m:r>
                    <m:f>
                      <m:fPr>
                        <m:ctrlPr>
                          <a:rPr lang="en-CA" sz="3200" i="1">
                            <a:latin typeface="Cambria Math" panose="02040503050406030204" pitchFamily="18" charset="0"/>
                            <a:ea typeface="Cambria Math" panose="02040503050406030204" pitchFamily="18" charset="0"/>
                          </a:rPr>
                        </m:ctrlPr>
                      </m:fPr>
                      <m:num>
                        <m:r>
                          <a:rPr lang="en-CA" sz="3200" i="1">
                            <a:latin typeface="Cambria Math" panose="02040503050406030204" pitchFamily="18" charset="0"/>
                            <a:ea typeface="Cambria Math" panose="02040503050406030204" pitchFamily="18" charset="0"/>
                          </a:rPr>
                          <m:t>𝜆</m:t>
                        </m:r>
                      </m:num>
                      <m:den>
                        <m:r>
                          <a:rPr lang="en-CA" sz="3200" i="1">
                            <a:latin typeface="Cambria Math" panose="02040503050406030204" pitchFamily="18" charset="0"/>
                            <a:ea typeface="Cambria Math" panose="02040503050406030204" pitchFamily="18" charset="0"/>
                          </a:rPr>
                          <m:t>2</m:t>
                        </m:r>
                        <m:r>
                          <a:rPr lang="en-CA" sz="3200" i="1">
                            <a:latin typeface="Cambria Math" panose="02040503050406030204" pitchFamily="18" charset="0"/>
                            <a:ea typeface="Cambria Math" panose="02040503050406030204" pitchFamily="18" charset="0"/>
                          </a:rPr>
                          <m:t>𝑚</m:t>
                        </m:r>
                      </m:den>
                    </m:f>
                    <m:sSup>
                      <m:sSupPr>
                        <m:ctrlPr>
                          <a:rPr lang="en-CA" sz="3200" i="1">
                            <a:latin typeface="Cambria Math" panose="02040503050406030204" pitchFamily="18" charset="0"/>
                            <a:ea typeface="Cambria Math" panose="02040503050406030204" pitchFamily="18" charset="0"/>
                          </a:rPr>
                        </m:ctrlPr>
                      </m:sSupPr>
                      <m:e>
                        <m:r>
                          <a:rPr lang="en-CA" sz="3200" i="1">
                            <a:latin typeface="Cambria Math" panose="02040503050406030204" pitchFamily="18" charset="0"/>
                            <a:ea typeface="Cambria Math" panose="02040503050406030204" pitchFamily="18" charset="0"/>
                          </a:rPr>
                          <m:t>𝑤</m:t>
                        </m:r>
                      </m:e>
                      <m:sup>
                        <m:d>
                          <m:dPr>
                            <m:begChr m:val="["/>
                            <m:endChr m:val="]"/>
                            <m:ctrlPr>
                              <a:rPr lang="en-CA" sz="3200" i="1">
                                <a:latin typeface="Cambria Math" panose="02040503050406030204" pitchFamily="18" charset="0"/>
                                <a:ea typeface="Cambria Math" panose="02040503050406030204" pitchFamily="18" charset="0"/>
                              </a:rPr>
                            </m:ctrlPr>
                          </m:dPr>
                          <m:e>
                            <m:r>
                              <a:rPr lang="en-CA" sz="3200" i="1">
                                <a:latin typeface="Cambria Math" panose="02040503050406030204" pitchFamily="18" charset="0"/>
                                <a:ea typeface="Cambria Math" panose="02040503050406030204" pitchFamily="18" charset="0"/>
                              </a:rPr>
                              <m:t>𝑙</m:t>
                            </m:r>
                          </m:e>
                        </m:d>
                      </m:sup>
                    </m:sSup>
                    <m:r>
                      <a:rPr lang="en-CA" sz="3200" b="0" i="1" smtClean="0">
                        <a:latin typeface="Cambria Math" panose="02040503050406030204" pitchFamily="18" charset="0"/>
                        <a:ea typeface="Cambria Math" panose="02040503050406030204" pitchFamily="18" charset="0"/>
                      </a:rPr>
                      <m:t>)</m:t>
                    </m:r>
                  </m:oMath>
                </a14:m>
                <a:endParaRPr lang="en-US" sz="3200" dirty="0"/>
              </a:p>
              <a:p>
                <a14:m>
                  <m:oMath xmlns:m="http://schemas.openxmlformats.org/officeDocument/2006/math">
                    <m:sSup>
                      <m:sSupPr>
                        <m:ctrlPr>
                          <a:rPr lang="en-US" sz="3200" i="1">
                            <a:latin typeface="Cambria Math" panose="02040503050406030204" pitchFamily="18" charset="0"/>
                          </a:rPr>
                        </m:ctrlPr>
                      </m:sSupPr>
                      <m:e>
                        <m:r>
                          <a:rPr lang="en-CA" sz="3200" i="1">
                            <a:latin typeface="Cambria Math" panose="02040503050406030204" pitchFamily="18" charset="0"/>
                          </a:rPr>
                          <m:t>𝑤</m:t>
                        </m:r>
                      </m:e>
                      <m:sup>
                        <m:r>
                          <a:rPr lang="en-CA" sz="3200" i="1">
                            <a:latin typeface="Cambria Math" panose="02040503050406030204" pitchFamily="18" charset="0"/>
                          </a:rPr>
                          <m:t>[</m:t>
                        </m:r>
                        <m:r>
                          <a:rPr lang="en-CA" sz="3200" i="1">
                            <a:latin typeface="Cambria Math" panose="02040503050406030204" pitchFamily="18" charset="0"/>
                          </a:rPr>
                          <m:t>𝑙</m:t>
                        </m:r>
                        <m:r>
                          <a:rPr lang="en-CA" sz="3200" i="1">
                            <a:latin typeface="Cambria Math" panose="02040503050406030204" pitchFamily="18" charset="0"/>
                          </a:rPr>
                          <m:t>]</m:t>
                        </m:r>
                      </m:sup>
                    </m:sSup>
                    <m:r>
                      <a:rPr lang="en-CA" sz="3200" i="1">
                        <a:latin typeface="Cambria Math" panose="02040503050406030204" pitchFamily="18" charset="0"/>
                      </a:rPr>
                      <m:t>=</m:t>
                    </m:r>
                    <m:sSup>
                      <m:sSupPr>
                        <m:ctrlPr>
                          <a:rPr lang="en-CA" sz="3200" i="1">
                            <a:latin typeface="Cambria Math" panose="02040503050406030204" pitchFamily="18" charset="0"/>
                          </a:rPr>
                        </m:ctrlPr>
                      </m:sSupPr>
                      <m:e>
                        <m:r>
                          <a:rPr lang="en-CA" sz="3200" i="1">
                            <a:latin typeface="Cambria Math" panose="02040503050406030204" pitchFamily="18" charset="0"/>
                          </a:rPr>
                          <m:t>𝑤</m:t>
                        </m:r>
                      </m:e>
                      <m:sup>
                        <m:r>
                          <a:rPr lang="en-CA" sz="3200" i="1">
                            <a:latin typeface="Cambria Math" panose="02040503050406030204" pitchFamily="18" charset="0"/>
                          </a:rPr>
                          <m:t>[</m:t>
                        </m:r>
                        <m:r>
                          <a:rPr lang="en-CA" sz="3200" i="1">
                            <a:latin typeface="Cambria Math" panose="02040503050406030204" pitchFamily="18" charset="0"/>
                          </a:rPr>
                          <m:t>𝑙</m:t>
                        </m:r>
                        <m:r>
                          <a:rPr lang="en-CA" sz="3200" i="1">
                            <a:latin typeface="Cambria Math" panose="02040503050406030204" pitchFamily="18" charset="0"/>
                          </a:rPr>
                          <m:t>]</m:t>
                        </m:r>
                      </m:sup>
                    </m:sSup>
                    <m:r>
                      <a:rPr lang="en-CA" sz="3200" i="1">
                        <a:latin typeface="Cambria Math" panose="02040503050406030204" pitchFamily="18" charset="0"/>
                      </a:rPr>
                      <m:t>−</m:t>
                    </m:r>
                    <m:r>
                      <a:rPr lang="en-CA" sz="3200" i="1">
                        <a:latin typeface="Cambria Math" panose="02040503050406030204" pitchFamily="18" charset="0"/>
                        <a:ea typeface="Cambria Math" panose="02040503050406030204" pitchFamily="18" charset="0"/>
                      </a:rPr>
                      <m:t>𝛼</m:t>
                    </m:r>
                    <m:f>
                      <m:fPr>
                        <m:ctrlPr>
                          <a:rPr lang="en-CA" sz="3200" i="1">
                            <a:latin typeface="Cambria Math" panose="02040503050406030204" pitchFamily="18" charset="0"/>
                            <a:ea typeface="Cambria Math" panose="02040503050406030204" pitchFamily="18" charset="0"/>
                          </a:rPr>
                        </m:ctrlPr>
                      </m:fPr>
                      <m:num>
                        <m:r>
                          <a:rPr lang="en-CA" sz="3200" i="1">
                            <a:latin typeface="Cambria Math" panose="02040503050406030204" pitchFamily="18" charset="0"/>
                            <a:ea typeface="Cambria Math" panose="02040503050406030204" pitchFamily="18" charset="0"/>
                          </a:rPr>
                          <m:t>𝜆</m:t>
                        </m:r>
                      </m:num>
                      <m:den>
                        <m:r>
                          <a:rPr lang="en-CA" sz="3200" i="1">
                            <a:latin typeface="Cambria Math" panose="02040503050406030204" pitchFamily="18" charset="0"/>
                            <a:ea typeface="Cambria Math" panose="02040503050406030204" pitchFamily="18" charset="0"/>
                          </a:rPr>
                          <m:t>2</m:t>
                        </m:r>
                        <m:r>
                          <a:rPr lang="en-CA" sz="3200" i="1">
                            <a:latin typeface="Cambria Math" panose="02040503050406030204" pitchFamily="18" charset="0"/>
                            <a:ea typeface="Cambria Math" panose="02040503050406030204" pitchFamily="18" charset="0"/>
                          </a:rPr>
                          <m:t>𝑚</m:t>
                        </m:r>
                      </m:den>
                    </m:f>
                    <m:sSup>
                      <m:sSupPr>
                        <m:ctrlPr>
                          <a:rPr lang="en-CA" sz="3200" i="1">
                            <a:latin typeface="Cambria Math" panose="02040503050406030204" pitchFamily="18" charset="0"/>
                            <a:ea typeface="Cambria Math" panose="02040503050406030204" pitchFamily="18" charset="0"/>
                          </a:rPr>
                        </m:ctrlPr>
                      </m:sSupPr>
                      <m:e>
                        <m:r>
                          <a:rPr lang="en-CA" sz="3200" i="1">
                            <a:latin typeface="Cambria Math" panose="02040503050406030204" pitchFamily="18" charset="0"/>
                            <a:ea typeface="Cambria Math" panose="02040503050406030204" pitchFamily="18" charset="0"/>
                          </a:rPr>
                          <m:t>𝑤</m:t>
                        </m:r>
                      </m:e>
                      <m:sup>
                        <m:d>
                          <m:dPr>
                            <m:begChr m:val="["/>
                            <m:endChr m:val="]"/>
                            <m:ctrlPr>
                              <a:rPr lang="en-CA" sz="3200" i="1">
                                <a:latin typeface="Cambria Math" panose="02040503050406030204" pitchFamily="18" charset="0"/>
                                <a:ea typeface="Cambria Math" panose="02040503050406030204" pitchFamily="18" charset="0"/>
                              </a:rPr>
                            </m:ctrlPr>
                          </m:dPr>
                          <m:e>
                            <m:r>
                              <a:rPr lang="en-CA" sz="3200" i="1">
                                <a:latin typeface="Cambria Math" panose="02040503050406030204" pitchFamily="18" charset="0"/>
                                <a:ea typeface="Cambria Math" panose="02040503050406030204" pitchFamily="18" charset="0"/>
                              </a:rPr>
                              <m:t>𝑙</m:t>
                            </m:r>
                          </m:e>
                        </m:d>
                      </m:sup>
                    </m:sSup>
                    <m:r>
                      <a:rPr lang="en-CA" sz="3200" b="0" i="1" smtClean="0">
                        <a:latin typeface="Cambria Math" panose="02040503050406030204" pitchFamily="18" charset="0"/>
                        <a:ea typeface="Cambria Math" panose="02040503050406030204" pitchFamily="18" charset="0"/>
                      </a:rPr>
                      <m:t>−</m:t>
                    </m:r>
                    <m:r>
                      <a:rPr lang="en-CA" sz="3200" i="1">
                        <a:latin typeface="Cambria Math" panose="02040503050406030204" pitchFamily="18" charset="0"/>
                        <a:ea typeface="Cambria Math" panose="02040503050406030204" pitchFamily="18" charset="0"/>
                      </a:rPr>
                      <m:t>𝛼</m:t>
                    </m:r>
                    <m:f>
                      <m:fPr>
                        <m:ctrlPr>
                          <a:rPr lang="en-CA" sz="3200" i="1">
                            <a:latin typeface="Cambria Math" panose="02040503050406030204" pitchFamily="18" charset="0"/>
                          </a:rPr>
                        </m:ctrlPr>
                      </m:fPr>
                      <m:num>
                        <m:r>
                          <a:rPr lang="en-CA" sz="3200" i="1">
                            <a:latin typeface="Cambria Math" panose="02040503050406030204" pitchFamily="18" charset="0"/>
                            <a:ea typeface="Cambria Math" panose="02040503050406030204" pitchFamily="18" charset="0"/>
                          </a:rPr>
                          <m:t>𝜕</m:t>
                        </m:r>
                        <m:r>
                          <a:rPr lang="en-CA" sz="3200" i="1">
                            <a:latin typeface="Cambria Math" panose="02040503050406030204" pitchFamily="18" charset="0"/>
                            <a:ea typeface="Cambria Math" panose="02040503050406030204" pitchFamily="18" charset="0"/>
                          </a:rPr>
                          <m:t>𝐽</m:t>
                        </m:r>
                      </m:num>
                      <m:den>
                        <m:r>
                          <a:rPr lang="en-CA" sz="3200" i="1">
                            <a:latin typeface="Cambria Math" panose="02040503050406030204" pitchFamily="18" charset="0"/>
                            <a:ea typeface="Cambria Math" panose="02040503050406030204" pitchFamily="18" charset="0"/>
                          </a:rPr>
                          <m:t>𝜕</m:t>
                        </m:r>
                        <m:sSup>
                          <m:sSupPr>
                            <m:ctrlPr>
                              <a:rPr lang="en-CA" sz="3200" i="1">
                                <a:latin typeface="Cambria Math" panose="02040503050406030204" pitchFamily="18" charset="0"/>
                                <a:ea typeface="Cambria Math" panose="02040503050406030204" pitchFamily="18" charset="0"/>
                              </a:rPr>
                            </m:ctrlPr>
                          </m:sSupPr>
                          <m:e>
                            <m:r>
                              <a:rPr lang="en-CA" sz="3200" i="1">
                                <a:latin typeface="Cambria Math" panose="02040503050406030204" pitchFamily="18" charset="0"/>
                                <a:ea typeface="Cambria Math" panose="02040503050406030204" pitchFamily="18" charset="0"/>
                              </a:rPr>
                              <m:t>𝑤</m:t>
                            </m:r>
                          </m:e>
                          <m:sup>
                            <m:d>
                              <m:dPr>
                                <m:begChr m:val="["/>
                                <m:endChr m:val="]"/>
                                <m:ctrlPr>
                                  <a:rPr lang="en-CA" sz="3200" i="1">
                                    <a:latin typeface="Cambria Math" panose="02040503050406030204" pitchFamily="18" charset="0"/>
                                    <a:ea typeface="Cambria Math" panose="02040503050406030204" pitchFamily="18" charset="0"/>
                                  </a:rPr>
                                </m:ctrlPr>
                              </m:dPr>
                              <m:e>
                                <m:r>
                                  <a:rPr lang="en-CA" sz="3200" i="1">
                                    <a:latin typeface="Cambria Math" panose="02040503050406030204" pitchFamily="18" charset="0"/>
                                    <a:ea typeface="Cambria Math" panose="02040503050406030204" pitchFamily="18" charset="0"/>
                                  </a:rPr>
                                  <m:t>𝑙</m:t>
                                </m:r>
                              </m:e>
                            </m:d>
                          </m:sup>
                        </m:sSup>
                      </m:den>
                    </m:f>
                  </m:oMath>
                </a14:m>
                <a:endParaRPr lang="en-US" sz="3200" dirty="0"/>
              </a:p>
              <a:p>
                <a:r>
                  <a:rPr lang="en-US" sz="3200" dirty="0"/>
                  <a:t>Weight decay</a:t>
                </a:r>
              </a:p>
            </p:txBody>
          </p:sp>
        </mc:Choice>
        <mc:Fallback xmlns="">
          <p:sp>
            <p:nvSpPr>
              <p:cNvPr id="3" name="Content Placeholder 2">
                <a:extLst>
                  <a:ext uri="{FF2B5EF4-FFF2-40B4-BE49-F238E27FC236}">
                    <a16:creationId xmlns:a16="http://schemas.microsoft.com/office/drawing/2014/main" id="{7130BB72-CDD5-F149-1A69-5499B78CE59D}"/>
                  </a:ext>
                </a:extLst>
              </p:cNvPr>
              <p:cNvSpPr>
                <a:spLocks noGrp="1" noRot="1" noChangeAspect="1" noMove="1" noResize="1" noEditPoints="1" noAdjustHandles="1" noChangeArrowheads="1" noChangeShapeType="1" noTextEdit="1"/>
              </p:cNvSpPr>
              <p:nvPr>
                <p:ph idx="1"/>
              </p:nvPr>
            </p:nvSpPr>
            <p:spPr>
              <a:xfrm>
                <a:off x="838200" y="429208"/>
                <a:ext cx="10515600" cy="5747755"/>
              </a:xfrm>
              <a:blipFill>
                <a:blip r:embed="rId3"/>
                <a:stretch>
                  <a:fillRect l="-1327" t="-220"/>
                </a:stretch>
              </a:blipFill>
            </p:spPr>
            <p:txBody>
              <a:bodyPr/>
              <a:lstStyle/>
              <a:p>
                <a:r>
                  <a:rPr lang="en-US">
                    <a:noFill/>
                  </a:rPr>
                  <a:t> </a:t>
                </a:r>
              </a:p>
            </p:txBody>
          </p:sp>
        </mc:Fallback>
      </mc:AlternateContent>
    </p:spTree>
    <p:extLst>
      <p:ext uri="{BB962C8B-B14F-4D97-AF65-F5344CB8AC3E}">
        <p14:creationId xmlns:p14="http://schemas.microsoft.com/office/powerpoint/2010/main" val="39587631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E4367-AEA8-3AB6-93E7-504153BE6CD9}"/>
              </a:ext>
            </a:extLst>
          </p:cNvPr>
          <p:cNvSpPr>
            <a:spLocks noGrp="1"/>
          </p:cNvSpPr>
          <p:nvPr>
            <p:ph type="title"/>
          </p:nvPr>
        </p:nvSpPr>
        <p:spPr>
          <a:xfrm>
            <a:off x="838200" y="365125"/>
            <a:ext cx="10515600" cy="779463"/>
          </a:xfrm>
        </p:spPr>
        <p:txBody>
          <a:bodyPr/>
          <a:lstStyle/>
          <a:p>
            <a:r>
              <a:rPr lang="en-US" dirty="0"/>
              <a:t>Why regularization prevent overfitting?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62A97A0-0416-F43A-771E-58F8182510EA}"/>
                  </a:ext>
                </a:extLst>
              </p:cNvPr>
              <p:cNvSpPr>
                <a:spLocks noGrp="1"/>
              </p:cNvSpPr>
              <p:nvPr>
                <p:ph idx="1"/>
              </p:nvPr>
            </p:nvSpPr>
            <p:spPr>
              <a:xfrm>
                <a:off x="838200" y="1144588"/>
                <a:ext cx="10515600" cy="5032375"/>
              </a:xfrm>
            </p:spPr>
            <p:txBody>
              <a:bodyPr/>
              <a:lstStyle/>
              <a:p>
                <a14:m>
                  <m:oMath xmlns:m="http://schemas.openxmlformats.org/officeDocument/2006/math">
                    <m:r>
                      <a:rPr lang="en-CA" i="1">
                        <a:latin typeface="Cambria Math" panose="02040503050406030204" pitchFamily="18" charset="0"/>
                      </a:rPr>
                      <m:t>𝐽</m:t>
                    </m:r>
                    <m:d>
                      <m:dPr>
                        <m:ctrlPr>
                          <a:rPr lang="en-CA" i="1">
                            <a:latin typeface="Cambria Math" panose="02040503050406030204" pitchFamily="18" charset="0"/>
                          </a:rPr>
                        </m:ctrlPr>
                      </m:dPr>
                      <m:e>
                        <m:r>
                          <a:rPr lang="en-CA" i="1">
                            <a:latin typeface="Cambria Math" panose="02040503050406030204" pitchFamily="18" charset="0"/>
                          </a:rPr>
                          <m:t>𝑤</m:t>
                        </m:r>
                        <m:r>
                          <a:rPr lang="en-CA" i="1">
                            <a:latin typeface="Cambria Math" panose="02040503050406030204" pitchFamily="18" charset="0"/>
                          </a:rPr>
                          <m:t>,</m:t>
                        </m:r>
                        <m:r>
                          <a:rPr lang="en-CA" i="1">
                            <a:latin typeface="Cambria Math" panose="02040503050406030204" pitchFamily="18" charset="0"/>
                          </a:rPr>
                          <m:t>𝑏</m:t>
                        </m:r>
                      </m:e>
                    </m:d>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𝑚</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𝑚</m:t>
                        </m:r>
                      </m:sup>
                      <m:e>
                        <m:r>
                          <a:rPr lang="en-CA" i="1">
                            <a:latin typeface="Cambria Math" panose="02040503050406030204" pitchFamily="18" charset="0"/>
                            <a:ea typeface="Cambria Math" panose="02040503050406030204" pitchFamily="18" charset="0"/>
                          </a:rPr>
                          <m:t>ℒ</m:t>
                        </m:r>
                        <m:r>
                          <a:rPr lang="en-CA" i="1">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𝑦</m:t>
                                </m:r>
                              </m:e>
                            </m:acc>
                          </m:e>
                          <m:sup>
                            <m:d>
                              <m:dPr>
                                <m:ctrlPr>
                                  <a:rPr lang="en-CA" i="1">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𝑖</m:t>
                                </m:r>
                              </m:e>
                            </m:d>
                          </m:sup>
                        </m:sSup>
                        <m:r>
                          <a:rPr lang="en-CA" i="1">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𝑦</m:t>
                            </m:r>
                          </m:e>
                          <m:sup>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m:t>
                            </m:r>
                          </m:sup>
                        </m:sSup>
                        <m:r>
                          <a:rPr lang="en-CA" i="1">
                            <a:latin typeface="Cambria Math" panose="02040503050406030204" pitchFamily="18" charset="0"/>
                            <a:ea typeface="Cambria Math" panose="02040503050406030204" pitchFamily="18" charset="0"/>
                          </a:rPr>
                          <m:t>)</m:t>
                        </m:r>
                      </m:e>
                    </m:nary>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𝜆</m:t>
                        </m:r>
                      </m:num>
                      <m:den>
                        <m:r>
                          <a:rPr lang="en-CA" i="1">
                            <a:latin typeface="Cambria Math" panose="02040503050406030204" pitchFamily="18" charset="0"/>
                          </a:rPr>
                          <m:t>2</m:t>
                        </m:r>
                        <m:r>
                          <a:rPr lang="en-CA" i="1">
                            <a:latin typeface="Cambria Math" panose="02040503050406030204" pitchFamily="18" charset="0"/>
                          </a:rPr>
                          <m:t>𝑚</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𝑙</m:t>
                        </m:r>
                        <m:r>
                          <a:rPr lang="en-CA" i="1">
                            <a:latin typeface="Cambria Math" panose="02040503050406030204" pitchFamily="18" charset="0"/>
                          </a:rPr>
                          <m:t>=1</m:t>
                        </m:r>
                      </m:sub>
                      <m:sup>
                        <m:r>
                          <a:rPr lang="en-CA" i="1">
                            <a:latin typeface="Cambria Math" panose="02040503050406030204" pitchFamily="18" charset="0"/>
                          </a:rPr>
                          <m:t>𝐿</m:t>
                        </m:r>
                      </m:sup>
                      <m:e>
                        <m:sSubSup>
                          <m:sSubSupPr>
                            <m:ctrlPr>
                              <a:rPr lang="en-CA" i="1">
                                <a:latin typeface="Cambria Math" panose="02040503050406030204" pitchFamily="18" charset="0"/>
                              </a:rPr>
                            </m:ctrlPr>
                          </m:sSubSupPr>
                          <m:e>
                            <m:d>
                              <m:dPr>
                                <m:begChr m:val="‖"/>
                                <m:endChr m:val="‖"/>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m:t>
                                    </m:r>
                                  </m:sup>
                                </m:sSup>
                              </m:e>
                            </m:d>
                          </m:e>
                          <m:sub>
                            <m:r>
                              <a:rPr lang="en-CA" i="1">
                                <a:latin typeface="Cambria Math" panose="02040503050406030204" pitchFamily="18" charset="0"/>
                              </a:rPr>
                              <m:t>2</m:t>
                            </m:r>
                          </m:sub>
                          <m:sup>
                            <m:r>
                              <a:rPr lang="en-CA" i="1">
                                <a:latin typeface="Cambria Math" panose="02040503050406030204" pitchFamily="18" charset="0"/>
                              </a:rPr>
                              <m:t>2</m:t>
                            </m:r>
                          </m:sup>
                        </m:sSubSup>
                      </m:e>
                    </m:nary>
                  </m:oMath>
                </a14:m>
                <a:endParaRPr lang="en-US" dirty="0"/>
              </a:p>
              <a:p>
                <a:r>
                  <a:rPr lang="en-US" dirty="0"/>
                  <a:t>When </a:t>
                </a:r>
                <a14:m>
                  <m:oMath xmlns:m="http://schemas.openxmlformats.org/officeDocument/2006/math">
                    <m:r>
                      <a:rPr lang="en-US" i="1" smtClean="0">
                        <a:latin typeface="Cambria Math" panose="02040503050406030204" pitchFamily="18" charset="0"/>
                        <a:ea typeface="Cambria Math" panose="02040503050406030204" pitchFamily="18" charset="0"/>
                      </a:rPr>
                      <m:t>𝜆</m:t>
                    </m:r>
                    <m:r>
                      <a:rPr lang="en-CA" b="0" i="1" smtClean="0">
                        <a:latin typeface="Cambria Math" panose="02040503050406030204" pitchFamily="18" charset="0"/>
                        <a:ea typeface="Cambria Math" panose="02040503050406030204" pitchFamily="18" charset="0"/>
                      </a:rPr>
                      <m:t> </m:t>
                    </m:r>
                  </m:oMath>
                </a14:m>
                <a:r>
                  <a:rPr lang="en-US" dirty="0"/>
                  <a:t>is big, which will force </a:t>
                </a:r>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𝑤</m:t>
                        </m:r>
                      </m:e>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sup>
                    </m:sSup>
                    <m:r>
                      <a:rPr lang="en-US"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0, </m:t>
                    </m:r>
                  </m:oMath>
                </a14:m>
                <a:r>
                  <a:rPr lang="en-US" dirty="0"/>
                  <a:t> when </a:t>
                </a:r>
                <a14:m>
                  <m:oMath xmlns:m="http://schemas.openxmlformats.org/officeDocument/2006/math">
                    <m:sSup>
                      <m:sSupPr>
                        <m:ctrlPr>
                          <a:rPr lang="en-US"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0</m:t>
                    </m:r>
                  </m:oMath>
                </a14:m>
                <a:r>
                  <a:rPr lang="en-US" dirty="0"/>
                  <a:t> which means the complicated model will get simplified, make it closer to linear model</a:t>
                </a:r>
              </a:p>
              <a:p>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𝑍</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m:t>
                        </m:r>
                      </m:sup>
                    </m:sSup>
                    <m:sSup>
                      <m:sSupPr>
                        <m:ctrlPr>
                          <a:rPr lang="en-CA" i="1">
                            <a:latin typeface="Cambria Math" panose="02040503050406030204" pitchFamily="18" charset="0"/>
                          </a:rPr>
                        </m:ctrlPr>
                      </m:sSupPr>
                      <m:e>
                        <m:r>
                          <a:rPr lang="en-CA" i="1">
                            <a:latin typeface="Cambria Math" panose="02040503050406030204" pitchFamily="18" charset="0"/>
                          </a:rPr>
                          <m:t>𝐴</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−1</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𝑏</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m:t>
                        </m:r>
                      </m:sup>
                    </m:sSup>
                  </m:oMath>
                </a14:m>
                <a:endParaRPr lang="en-US" dirty="0"/>
              </a:p>
              <a:p>
                <a:r>
                  <a:rPr lang="en-US" dirty="0"/>
                  <a:t>When </a:t>
                </a:r>
                <a14:m>
                  <m:oMath xmlns:m="http://schemas.openxmlformats.org/officeDocument/2006/math">
                    <m:sSup>
                      <m:sSupPr>
                        <m:ctrlPr>
                          <a:rPr lang="en-US"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m:t>
                        </m:r>
                      </m:sup>
                    </m:sSup>
                    <m:r>
                      <a:rPr lang="en-US"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0</m:t>
                    </m:r>
                  </m:oMath>
                </a14:m>
                <a:r>
                  <a:rPr lang="en-US" dirty="0"/>
                  <a:t>,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𝑍</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m:t>
                        </m:r>
                      </m:sup>
                    </m:sSup>
                  </m:oMath>
                </a14:m>
                <a:r>
                  <a:rPr lang="en-US" dirty="0"/>
                  <a:t> is more likely </a:t>
                </a:r>
              </a:p>
              <a:p>
                <a:pPr marL="0" indent="0">
                  <a:buNone/>
                </a:pPr>
                <a:r>
                  <a:rPr lang="en-US" dirty="0"/>
                  <a:t>Fall in the range where the sigmoid</a:t>
                </a:r>
              </a:p>
              <a:p>
                <a:pPr marL="0" indent="0">
                  <a:buNone/>
                </a:pPr>
                <a:r>
                  <a:rPr lang="en-US" dirty="0"/>
                  <a:t>or tanh function at the linear</a:t>
                </a:r>
              </a:p>
              <a:p>
                <a:pPr marL="0" indent="0">
                  <a:buNone/>
                </a:pPr>
                <a:r>
                  <a:rPr lang="en-US" dirty="0"/>
                  <a:t>part</a:t>
                </a:r>
              </a:p>
              <a:p>
                <a:pPr marL="0" indent="0">
                  <a:buNone/>
                </a:pPr>
                <a:endParaRPr lang="en-US" dirty="0"/>
              </a:p>
            </p:txBody>
          </p:sp>
        </mc:Choice>
        <mc:Fallback xmlns="">
          <p:sp>
            <p:nvSpPr>
              <p:cNvPr id="3" name="Content Placeholder 2">
                <a:extLst>
                  <a:ext uri="{FF2B5EF4-FFF2-40B4-BE49-F238E27FC236}">
                    <a16:creationId xmlns:a16="http://schemas.microsoft.com/office/drawing/2014/main" id="{A62A97A0-0416-F43A-771E-58F8182510EA}"/>
                  </a:ext>
                </a:extLst>
              </p:cNvPr>
              <p:cNvSpPr>
                <a:spLocks noGrp="1" noRot="1" noChangeAspect="1" noMove="1" noResize="1" noEditPoints="1" noAdjustHandles="1" noChangeArrowheads="1" noChangeShapeType="1" noTextEdit="1"/>
              </p:cNvSpPr>
              <p:nvPr>
                <p:ph idx="1"/>
              </p:nvPr>
            </p:nvSpPr>
            <p:spPr>
              <a:xfrm>
                <a:off x="838200" y="1144588"/>
                <a:ext cx="10515600" cy="5032375"/>
              </a:xfrm>
              <a:blipFill>
                <a:blip r:embed="rId3"/>
                <a:stretch>
                  <a:fillRect l="-1206" t="-12091" r="-1206"/>
                </a:stretch>
              </a:blipFill>
            </p:spPr>
            <p:txBody>
              <a:bodyPr/>
              <a:lstStyle/>
              <a:p>
                <a:r>
                  <a:rPr lang="en-US">
                    <a:noFill/>
                  </a:rPr>
                  <a:t> </a:t>
                </a:r>
              </a:p>
            </p:txBody>
          </p:sp>
        </mc:Fallback>
      </mc:AlternateContent>
      <p:pic>
        <p:nvPicPr>
          <p:cNvPr id="5" name="Picture 4" descr="A picture containing diagram&#10;&#10;Description automatically generated">
            <a:extLst>
              <a:ext uri="{FF2B5EF4-FFF2-40B4-BE49-F238E27FC236}">
                <a16:creationId xmlns:a16="http://schemas.microsoft.com/office/drawing/2014/main" id="{EC8E4706-6873-47E9-01D8-8028275FB569}"/>
              </a:ext>
            </a:extLst>
          </p:cNvPr>
          <p:cNvPicPr>
            <a:picLocks noChangeAspect="1"/>
          </p:cNvPicPr>
          <p:nvPr/>
        </p:nvPicPr>
        <p:blipFill>
          <a:blip r:embed="rId4"/>
          <a:stretch>
            <a:fillRect/>
          </a:stretch>
        </p:blipFill>
        <p:spPr>
          <a:xfrm>
            <a:off x="6142175" y="2860821"/>
            <a:ext cx="5902087" cy="3632054"/>
          </a:xfrm>
          <a:prstGeom prst="rect">
            <a:avLst/>
          </a:prstGeom>
        </p:spPr>
      </p:pic>
      <p:cxnSp>
        <p:nvCxnSpPr>
          <p:cNvPr id="7" name="Straight Connector 6">
            <a:extLst>
              <a:ext uri="{FF2B5EF4-FFF2-40B4-BE49-F238E27FC236}">
                <a16:creationId xmlns:a16="http://schemas.microsoft.com/office/drawing/2014/main" id="{71D3C0BF-4793-C5DD-C7F8-BA480AB5FCCF}"/>
              </a:ext>
            </a:extLst>
          </p:cNvPr>
          <p:cNvCxnSpPr/>
          <p:nvPr/>
        </p:nvCxnSpPr>
        <p:spPr>
          <a:xfrm flipH="1">
            <a:off x="8248261" y="3750906"/>
            <a:ext cx="1287625" cy="2071396"/>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Left Brace 7">
            <a:extLst>
              <a:ext uri="{FF2B5EF4-FFF2-40B4-BE49-F238E27FC236}">
                <a16:creationId xmlns:a16="http://schemas.microsoft.com/office/drawing/2014/main" id="{DF831909-3335-A86F-9084-5A0C1638B403}"/>
              </a:ext>
            </a:extLst>
          </p:cNvPr>
          <p:cNvSpPr/>
          <p:nvPr/>
        </p:nvSpPr>
        <p:spPr>
          <a:xfrm rot="16200000">
            <a:off x="8787613" y="5853223"/>
            <a:ext cx="261366" cy="1540669"/>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6327506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E91EBC-61C2-C467-521C-F25D64B244E5}"/>
              </a:ext>
            </a:extLst>
          </p:cNvPr>
          <p:cNvSpPr>
            <a:spLocks noGrp="1"/>
          </p:cNvSpPr>
          <p:nvPr>
            <p:ph type="title"/>
          </p:nvPr>
        </p:nvSpPr>
        <p:spPr>
          <a:xfrm>
            <a:off x="838200" y="365126"/>
            <a:ext cx="10515600" cy="810532"/>
          </a:xfrm>
        </p:spPr>
        <p:txBody>
          <a:bodyPr/>
          <a:lstStyle/>
          <a:p>
            <a:r>
              <a:rPr lang="en-US" dirty="0"/>
              <a:t>Dropout regularization</a:t>
            </a:r>
          </a:p>
        </p:txBody>
      </p:sp>
      <p:pic>
        <p:nvPicPr>
          <p:cNvPr id="5" name="Content Placeholder 4" descr="Diagram&#10;&#10;Description automatically generated">
            <a:extLst>
              <a:ext uri="{FF2B5EF4-FFF2-40B4-BE49-F238E27FC236}">
                <a16:creationId xmlns:a16="http://schemas.microsoft.com/office/drawing/2014/main" id="{2CE453E6-97BD-9AA6-177C-9D239CDBA865}"/>
              </a:ext>
            </a:extLst>
          </p:cNvPr>
          <p:cNvPicPr>
            <a:picLocks noGrp="1" noChangeAspect="1"/>
          </p:cNvPicPr>
          <p:nvPr>
            <p:ph idx="1"/>
          </p:nvPr>
        </p:nvPicPr>
        <p:blipFill>
          <a:blip r:embed="rId2"/>
          <a:stretch>
            <a:fillRect/>
          </a:stretch>
        </p:blipFill>
        <p:spPr>
          <a:xfrm>
            <a:off x="1032944" y="1462271"/>
            <a:ext cx="8451265" cy="4351338"/>
          </a:xfrm>
        </p:spPr>
      </p:pic>
      <p:sp>
        <p:nvSpPr>
          <p:cNvPr id="6" name="TextBox 5">
            <a:extLst>
              <a:ext uri="{FF2B5EF4-FFF2-40B4-BE49-F238E27FC236}">
                <a16:creationId xmlns:a16="http://schemas.microsoft.com/office/drawing/2014/main" id="{794C9C3B-6664-B335-70F8-BF1C40D269D4}"/>
              </a:ext>
            </a:extLst>
          </p:cNvPr>
          <p:cNvSpPr txBox="1"/>
          <p:nvPr/>
        </p:nvSpPr>
        <p:spPr>
          <a:xfrm>
            <a:off x="3449993" y="5567224"/>
            <a:ext cx="705642" cy="584775"/>
          </a:xfrm>
          <a:prstGeom prst="rect">
            <a:avLst/>
          </a:prstGeom>
          <a:noFill/>
        </p:spPr>
        <p:txBody>
          <a:bodyPr wrap="none" rtlCol="0">
            <a:spAutoFit/>
          </a:bodyPr>
          <a:lstStyle/>
          <a:p>
            <a:r>
              <a:rPr lang="en-US" sz="3200" dirty="0"/>
              <a:t>0.5</a:t>
            </a:r>
          </a:p>
        </p:txBody>
      </p:sp>
      <p:sp>
        <p:nvSpPr>
          <p:cNvPr id="8" name="TextBox 7">
            <a:extLst>
              <a:ext uri="{FF2B5EF4-FFF2-40B4-BE49-F238E27FC236}">
                <a16:creationId xmlns:a16="http://schemas.microsoft.com/office/drawing/2014/main" id="{304FA1B2-E66D-CBE0-6448-87340E35624A}"/>
              </a:ext>
            </a:extLst>
          </p:cNvPr>
          <p:cNvSpPr txBox="1"/>
          <p:nvPr/>
        </p:nvSpPr>
        <p:spPr>
          <a:xfrm>
            <a:off x="5907877" y="5604669"/>
            <a:ext cx="705642" cy="584775"/>
          </a:xfrm>
          <a:prstGeom prst="rect">
            <a:avLst/>
          </a:prstGeom>
          <a:noFill/>
        </p:spPr>
        <p:txBody>
          <a:bodyPr wrap="none" rtlCol="0">
            <a:spAutoFit/>
          </a:bodyPr>
          <a:lstStyle/>
          <a:p>
            <a:r>
              <a:rPr lang="en-US" sz="3200" dirty="0"/>
              <a:t>0.8</a:t>
            </a:r>
          </a:p>
        </p:txBody>
      </p:sp>
      <p:sp>
        <p:nvSpPr>
          <p:cNvPr id="9" name="Multiply 8">
            <a:extLst>
              <a:ext uri="{FF2B5EF4-FFF2-40B4-BE49-F238E27FC236}">
                <a16:creationId xmlns:a16="http://schemas.microsoft.com/office/drawing/2014/main" id="{70BF51AE-6A17-ADD6-0576-47EC19C4EC17}"/>
              </a:ext>
            </a:extLst>
          </p:cNvPr>
          <p:cNvSpPr/>
          <p:nvPr/>
        </p:nvSpPr>
        <p:spPr>
          <a:xfrm>
            <a:off x="3345614" y="2600348"/>
            <a:ext cx="914400" cy="914400"/>
          </a:xfrm>
          <a:prstGeom prst="mathMultiply">
            <a:avLst>
              <a:gd name="adj1" fmla="val 12806"/>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Multiply 9">
            <a:extLst>
              <a:ext uri="{FF2B5EF4-FFF2-40B4-BE49-F238E27FC236}">
                <a16:creationId xmlns:a16="http://schemas.microsoft.com/office/drawing/2014/main" id="{A1786491-C4BD-463C-B499-EFF770C1CB6F}"/>
              </a:ext>
            </a:extLst>
          </p:cNvPr>
          <p:cNvSpPr/>
          <p:nvPr/>
        </p:nvSpPr>
        <p:spPr>
          <a:xfrm>
            <a:off x="5803498" y="1891406"/>
            <a:ext cx="914400" cy="914400"/>
          </a:xfrm>
          <a:prstGeom prst="mathMultiply">
            <a:avLst>
              <a:gd name="adj1" fmla="val 12806"/>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Multiply 10">
            <a:extLst>
              <a:ext uri="{FF2B5EF4-FFF2-40B4-BE49-F238E27FC236}">
                <a16:creationId xmlns:a16="http://schemas.microsoft.com/office/drawing/2014/main" id="{4BE1D1E1-6DFC-C27E-D1E2-BD0ACB6C2F07}"/>
              </a:ext>
            </a:extLst>
          </p:cNvPr>
          <p:cNvSpPr/>
          <p:nvPr/>
        </p:nvSpPr>
        <p:spPr>
          <a:xfrm>
            <a:off x="3411113" y="4149340"/>
            <a:ext cx="914400" cy="914400"/>
          </a:xfrm>
          <a:prstGeom prst="mathMultiply">
            <a:avLst>
              <a:gd name="adj1" fmla="val 12806"/>
            </a:avLst>
          </a:prstGeom>
          <a:solidFill>
            <a:schemeClr val="accent2"/>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248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11547-6C5D-41CA-7575-761292DDBF02}"/>
              </a:ext>
            </a:extLst>
          </p:cNvPr>
          <p:cNvSpPr>
            <a:spLocks noGrp="1"/>
          </p:cNvSpPr>
          <p:nvPr>
            <p:ph type="title"/>
          </p:nvPr>
        </p:nvSpPr>
        <p:spPr/>
        <p:txBody>
          <a:bodyPr/>
          <a:lstStyle/>
          <a:p>
            <a:r>
              <a:rPr lang="en-US" dirty="0"/>
              <a:t>Types of neural networks</a:t>
            </a:r>
          </a:p>
        </p:txBody>
      </p:sp>
      <p:sp>
        <p:nvSpPr>
          <p:cNvPr id="3" name="Content Placeholder 2">
            <a:extLst>
              <a:ext uri="{FF2B5EF4-FFF2-40B4-BE49-F238E27FC236}">
                <a16:creationId xmlns:a16="http://schemas.microsoft.com/office/drawing/2014/main" id="{C0076DF4-A582-D9E5-567B-3DD597D3C211}"/>
              </a:ext>
            </a:extLst>
          </p:cNvPr>
          <p:cNvSpPr>
            <a:spLocks noGrp="1"/>
          </p:cNvSpPr>
          <p:nvPr>
            <p:ph idx="1"/>
          </p:nvPr>
        </p:nvSpPr>
        <p:spPr>
          <a:xfrm>
            <a:off x="838200" y="1825624"/>
            <a:ext cx="10515600" cy="4355257"/>
          </a:xfrm>
        </p:spPr>
        <p:txBody>
          <a:bodyPr>
            <a:normAutofit/>
          </a:bodyPr>
          <a:lstStyle/>
          <a:p>
            <a:r>
              <a:rPr lang="en-CA" b="1" dirty="0"/>
              <a:t>The perceptron</a:t>
            </a:r>
            <a:r>
              <a:rPr lang="en-CA" dirty="0"/>
              <a:t>, the simplest NN, created by Frank Rosenblatt in 1958,  has a single neuron</a:t>
            </a:r>
          </a:p>
          <a:p>
            <a:r>
              <a:rPr lang="en-CA" b="1" dirty="0"/>
              <a:t>Feedforward neural networks</a:t>
            </a:r>
            <a:r>
              <a:rPr lang="en-CA" dirty="0"/>
              <a:t>, </a:t>
            </a:r>
            <a:r>
              <a:rPr lang="en-CA" b="1" dirty="0"/>
              <a:t>or multi-layer </a:t>
            </a:r>
            <a:r>
              <a:rPr lang="en-CA" b="1" dirty="0" err="1"/>
              <a:t>perceptrons</a:t>
            </a:r>
            <a:r>
              <a:rPr lang="en-CA" b="1" dirty="0"/>
              <a:t> (MLPs)</a:t>
            </a:r>
            <a:r>
              <a:rPr lang="en-CA" dirty="0"/>
              <a:t> are comprised of an input layer, a hidden layer or layers, and an output layer. they are actually comprised of sigmoid neurons.</a:t>
            </a:r>
          </a:p>
          <a:p>
            <a:pPr fontAlgn="base"/>
            <a:r>
              <a:rPr lang="en-CA" b="1" dirty="0"/>
              <a:t>Convolutional neural networks (CNNs) </a:t>
            </a:r>
            <a:r>
              <a:rPr lang="en-CA" dirty="0"/>
              <a:t>are utilized for image recognition, pattern recognition, and/or computer vision</a:t>
            </a:r>
          </a:p>
          <a:p>
            <a:pPr fontAlgn="base"/>
            <a:r>
              <a:rPr lang="en-CA" b="1" dirty="0"/>
              <a:t>Recurrent neural networks (RNNs) </a:t>
            </a:r>
            <a:r>
              <a:rPr lang="en-CA" dirty="0"/>
              <a:t>are identified by their feedback loops. These learning algorithms are primarily leveraged when using time-series data to make predictions about future outcomes, </a:t>
            </a:r>
            <a:endParaRPr lang="en-US" dirty="0"/>
          </a:p>
        </p:txBody>
      </p:sp>
      <p:sp>
        <p:nvSpPr>
          <p:cNvPr id="4" name="TextBox 3">
            <a:extLst>
              <a:ext uri="{FF2B5EF4-FFF2-40B4-BE49-F238E27FC236}">
                <a16:creationId xmlns:a16="http://schemas.microsoft.com/office/drawing/2014/main" id="{8A139771-B5B3-E93A-CB5D-A29FAD928005}"/>
              </a:ext>
            </a:extLst>
          </p:cNvPr>
          <p:cNvSpPr txBox="1"/>
          <p:nvPr/>
        </p:nvSpPr>
        <p:spPr>
          <a:xfrm>
            <a:off x="838200" y="6294474"/>
            <a:ext cx="5066900" cy="369332"/>
          </a:xfrm>
          <a:prstGeom prst="rect">
            <a:avLst/>
          </a:prstGeom>
          <a:noFill/>
        </p:spPr>
        <p:txBody>
          <a:bodyPr wrap="none" rtlCol="0">
            <a:spAutoFit/>
          </a:bodyPr>
          <a:lstStyle/>
          <a:p>
            <a:r>
              <a:rPr lang="en-US" dirty="0"/>
              <a:t>https://</a:t>
            </a:r>
            <a:r>
              <a:rPr lang="en-US" dirty="0" err="1"/>
              <a:t>www.ibm.com</a:t>
            </a:r>
            <a:r>
              <a:rPr lang="en-US" dirty="0"/>
              <a:t>/cloud/learn/neural-networks</a:t>
            </a:r>
          </a:p>
        </p:txBody>
      </p:sp>
    </p:spTree>
    <p:extLst>
      <p:ext uri="{BB962C8B-B14F-4D97-AF65-F5344CB8AC3E}">
        <p14:creationId xmlns:p14="http://schemas.microsoft.com/office/powerpoint/2010/main" val="24383805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ED995-3735-3949-1C68-E428FD48C897}"/>
              </a:ext>
            </a:extLst>
          </p:cNvPr>
          <p:cNvSpPr>
            <a:spLocks noGrp="1"/>
          </p:cNvSpPr>
          <p:nvPr>
            <p:ph type="title"/>
          </p:nvPr>
        </p:nvSpPr>
        <p:spPr/>
        <p:txBody>
          <a:bodyPr/>
          <a:lstStyle/>
          <a:p>
            <a:r>
              <a:rPr lang="en-US" dirty="0"/>
              <a:t>implement dropout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DD246E7-E676-4D49-FFD8-D6E3B9E49805}"/>
                  </a:ext>
                </a:extLst>
              </p:cNvPr>
              <p:cNvSpPr>
                <a:spLocks noGrp="1"/>
              </p:cNvSpPr>
              <p:nvPr>
                <p:ph idx="1"/>
              </p:nvPr>
            </p:nvSpPr>
            <p:spPr/>
            <p:txBody>
              <a:bodyPr>
                <a:normAutofit/>
              </a:bodyPr>
              <a:lstStyle/>
              <a:p>
                <a:r>
                  <a:rPr lang="en-US" dirty="0"/>
                  <a:t>Layer 2, keep-prob=0.6</a:t>
                </a:r>
              </a:p>
              <a:p>
                <a:r>
                  <a:rPr lang="en-US" dirty="0"/>
                  <a:t>d2=</a:t>
                </a:r>
                <a:r>
                  <a:rPr lang="en-US" dirty="0" err="1"/>
                  <a:t>np.random.rand</a:t>
                </a:r>
                <a:r>
                  <a:rPr lang="en-US" dirty="0"/>
                  <a:t>(A2.shape[0], A2.shape[1])&lt;keep-prob</a:t>
                </a:r>
              </a:p>
              <a:p>
                <a:r>
                  <a:rPr lang="en-US" dirty="0"/>
                  <a:t>D2 will be a Boolean array</a:t>
                </a:r>
              </a:p>
              <a:p>
                <a:r>
                  <a:rPr lang="en-US" dirty="0"/>
                  <a:t>A</a:t>
                </a:r>
                <a:r>
                  <a:rPr lang="en-US" baseline="30000" dirty="0"/>
                  <a:t>[2]</a:t>
                </a:r>
                <a:r>
                  <a:rPr lang="en-US" dirty="0"/>
                  <a:t>=</a:t>
                </a:r>
                <a:r>
                  <a:rPr lang="en-US" dirty="0" err="1"/>
                  <a:t>np.multiply</a:t>
                </a:r>
                <a:r>
                  <a:rPr lang="en-US" dirty="0"/>
                  <a:t>(A</a:t>
                </a:r>
                <a:r>
                  <a:rPr lang="en-US" baseline="30000" dirty="0"/>
                  <a:t>[2]</a:t>
                </a:r>
                <a:r>
                  <a:rPr lang="en-US" dirty="0"/>
                  <a:t>, d2) #elementwise multiplication</a:t>
                </a:r>
              </a:p>
              <a:p>
                <a:r>
                  <a:rPr lang="en-US" dirty="0"/>
                  <a:t>A</a:t>
                </a:r>
                <a:r>
                  <a:rPr lang="en-US" baseline="30000" dirty="0"/>
                  <a:t>[2]</a:t>
                </a:r>
                <a:r>
                  <a:rPr lang="en-US" dirty="0"/>
                  <a:t>/=keep-prob (Inverted dropout ) to maintain the expected value</a:t>
                </a:r>
              </a:p>
              <a:p>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𝑍</m:t>
                        </m:r>
                      </m:e>
                      <m:sup>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𝑊</m:t>
                        </m:r>
                      </m:e>
                      <m:sup>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m:t>
                        </m:r>
                      </m:sup>
                    </m:sSup>
                    <m:sSup>
                      <m:sSupPr>
                        <m:ctrlPr>
                          <a:rPr lang="en-CA" i="1">
                            <a:latin typeface="Cambria Math" panose="02040503050406030204" pitchFamily="18" charset="0"/>
                          </a:rPr>
                        </m:ctrlPr>
                      </m:sSupPr>
                      <m:e>
                        <m:r>
                          <a:rPr lang="en-CA" i="1">
                            <a:latin typeface="Cambria Math" panose="02040503050406030204" pitchFamily="18" charset="0"/>
                          </a:rPr>
                          <m:t>𝐴</m:t>
                        </m:r>
                      </m:e>
                      <m:sup>
                        <m:r>
                          <a:rPr lang="en-CA" i="1">
                            <a:latin typeface="Cambria Math" panose="02040503050406030204" pitchFamily="18" charset="0"/>
                          </a:rPr>
                          <m:t>[</m:t>
                        </m:r>
                        <m:r>
                          <a:rPr lang="en-CA" b="0" i="1" smtClean="0">
                            <a:latin typeface="Cambria Math" panose="02040503050406030204" pitchFamily="18" charset="0"/>
                          </a:rPr>
                          <m:t>2]</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𝑏</m:t>
                        </m:r>
                      </m:e>
                      <m:sup>
                        <m:r>
                          <a:rPr lang="en-CA" i="1">
                            <a:latin typeface="Cambria Math" panose="02040503050406030204" pitchFamily="18" charset="0"/>
                          </a:rPr>
                          <m:t>[</m:t>
                        </m:r>
                        <m:r>
                          <a:rPr lang="en-CA" b="0" i="1" smtClean="0">
                            <a:latin typeface="Cambria Math" panose="02040503050406030204" pitchFamily="18" charset="0"/>
                          </a:rPr>
                          <m:t>3</m:t>
                        </m:r>
                        <m:r>
                          <a:rPr lang="en-CA" i="1">
                            <a:latin typeface="Cambria Math" panose="02040503050406030204" pitchFamily="18" charset="0"/>
                          </a:rPr>
                          <m:t>]</m:t>
                        </m:r>
                      </m:sup>
                    </m:sSup>
                  </m:oMath>
                </a14:m>
                <a:endParaRPr lang="en-US" dirty="0"/>
              </a:p>
              <a:p>
                <a:r>
                  <a:rPr lang="en-US" dirty="0"/>
                  <a:t>A</a:t>
                </a:r>
                <a:r>
                  <a:rPr lang="en-US" baseline="30000" dirty="0"/>
                  <a:t>[2] </a:t>
                </a:r>
                <a:r>
                  <a:rPr lang="en-US" dirty="0"/>
                  <a:t>reduced by 40%, so we use A</a:t>
                </a:r>
                <a:r>
                  <a:rPr lang="en-US" baseline="30000" dirty="0"/>
                  <a:t>[2]</a:t>
                </a:r>
                <a:r>
                  <a:rPr lang="en-US" dirty="0"/>
                  <a:t>/=keep-prob to bump back</a:t>
                </a:r>
              </a:p>
              <a:p>
                <a:r>
                  <a:rPr lang="en-US" dirty="0"/>
                  <a:t>At test time, we don’t use dropout.  </a:t>
                </a:r>
              </a:p>
              <a:p>
                <a:endParaRPr lang="en-US" dirty="0"/>
              </a:p>
              <a:p>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EDD246E7-E676-4D49-FFD8-D6E3B9E4980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Tree>
    <p:extLst>
      <p:ext uri="{BB962C8B-B14F-4D97-AF65-F5344CB8AC3E}">
        <p14:creationId xmlns:p14="http://schemas.microsoft.com/office/powerpoint/2010/main" val="2041527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88800-9FE6-700F-E73C-18E4EA1FFD79}"/>
              </a:ext>
            </a:extLst>
          </p:cNvPr>
          <p:cNvSpPr>
            <a:spLocks noGrp="1"/>
          </p:cNvSpPr>
          <p:nvPr>
            <p:ph type="title"/>
          </p:nvPr>
        </p:nvSpPr>
        <p:spPr/>
        <p:txBody>
          <a:bodyPr/>
          <a:lstStyle/>
          <a:p>
            <a:r>
              <a:rPr lang="en-US" dirty="0"/>
              <a:t>Why does dropout work?</a:t>
            </a:r>
          </a:p>
        </p:txBody>
      </p:sp>
      <p:sp>
        <p:nvSpPr>
          <p:cNvPr id="3" name="Content Placeholder 2">
            <a:extLst>
              <a:ext uri="{FF2B5EF4-FFF2-40B4-BE49-F238E27FC236}">
                <a16:creationId xmlns:a16="http://schemas.microsoft.com/office/drawing/2014/main" id="{4D3B3574-CCF8-5578-568D-AAC63D29F09F}"/>
              </a:ext>
            </a:extLst>
          </p:cNvPr>
          <p:cNvSpPr>
            <a:spLocks noGrp="1"/>
          </p:cNvSpPr>
          <p:nvPr>
            <p:ph idx="1"/>
          </p:nvPr>
        </p:nvSpPr>
        <p:spPr>
          <a:xfrm>
            <a:off x="838199" y="1825625"/>
            <a:ext cx="10804071" cy="4351338"/>
          </a:xfrm>
        </p:spPr>
        <p:txBody>
          <a:bodyPr/>
          <a:lstStyle/>
          <a:p>
            <a:r>
              <a:rPr lang="en-US" dirty="0"/>
              <a:t>Random knockout units in the network, the network is getting smaller.</a:t>
            </a:r>
          </a:p>
          <a:p>
            <a:r>
              <a:rPr lang="en-US" dirty="0"/>
              <a:t>With dropout, the inputs get randomly eliminated, it can’t rely on any one feature, so have to spread out weights, which will shrink the squared norm of the weight, similar to L</a:t>
            </a:r>
            <a:r>
              <a:rPr lang="en-US" baseline="-25000" dirty="0"/>
              <a:t>2</a:t>
            </a:r>
            <a:r>
              <a:rPr lang="en-US" dirty="0"/>
              <a:t> regularization</a:t>
            </a:r>
          </a:p>
          <a:p>
            <a:r>
              <a:rPr lang="en-US" dirty="0"/>
              <a:t>Different layer can have different keep-prob.</a:t>
            </a:r>
          </a:p>
          <a:p>
            <a:r>
              <a:rPr lang="en-US" dirty="0"/>
              <a:t>Computer vision input size is very big that you almost never have enough data, so dropout is widely used by computer vision. But not </a:t>
            </a:r>
            <a:r>
              <a:rPr lang="en-US" dirty="0" err="1"/>
              <a:t>neccessary</a:t>
            </a:r>
            <a:r>
              <a:rPr lang="en-US" dirty="0"/>
              <a:t> other type of data.</a:t>
            </a:r>
          </a:p>
        </p:txBody>
      </p:sp>
    </p:spTree>
    <p:extLst>
      <p:ext uri="{BB962C8B-B14F-4D97-AF65-F5344CB8AC3E}">
        <p14:creationId xmlns:p14="http://schemas.microsoft.com/office/powerpoint/2010/main" val="18179470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F3D10-E12F-B776-DC21-154E0F198D37}"/>
              </a:ext>
            </a:extLst>
          </p:cNvPr>
          <p:cNvSpPr>
            <a:spLocks noGrp="1"/>
          </p:cNvSpPr>
          <p:nvPr>
            <p:ph type="title"/>
          </p:nvPr>
        </p:nvSpPr>
        <p:spPr>
          <a:xfrm>
            <a:off x="838200" y="365126"/>
            <a:ext cx="10515600" cy="875846"/>
          </a:xfrm>
        </p:spPr>
        <p:txBody>
          <a:bodyPr/>
          <a:lstStyle/>
          <a:p>
            <a:r>
              <a:rPr lang="en-US" dirty="0"/>
              <a:t>Data augmentation</a:t>
            </a:r>
          </a:p>
        </p:txBody>
      </p:sp>
      <p:pic>
        <p:nvPicPr>
          <p:cNvPr id="5" name="Content Placeholder 4" descr="A group of kittens&#10;&#10;Description automatically generated">
            <a:extLst>
              <a:ext uri="{FF2B5EF4-FFF2-40B4-BE49-F238E27FC236}">
                <a16:creationId xmlns:a16="http://schemas.microsoft.com/office/drawing/2014/main" id="{D949DE6A-41D9-8264-CA19-E34F6107EA45}"/>
              </a:ext>
            </a:extLst>
          </p:cNvPr>
          <p:cNvPicPr>
            <a:picLocks noGrp="1" noChangeAspect="1"/>
          </p:cNvPicPr>
          <p:nvPr>
            <p:ph idx="1"/>
          </p:nvPr>
        </p:nvPicPr>
        <p:blipFill>
          <a:blip r:embed="rId3"/>
          <a:stretch>
            <a:fillRect/>
          </a:stretch>
        </p:blipFill>
        <p:spPr>
          <a:xfrm>
            <a:off x="1804269" y="1694997"/>
            <a:ext cx="8583461" cy="4351338"/>
          </a:xfrm>
        </p:spPr>
      </p:pic>
      <p:sp>
        <p:nvSpPr>
          <p:cNvPr id="6" name="TextBox 5">
            <a:extLst>
              <a:ext uri="{FF2B5EF4-FFF2-40B4-BE49-F238E27FC236}">
                <a16:creationId xmlns:a16="http://schemas.microsoft.com/office/drawing/2014/main" id="{46810472-DE09-BB3E-2B9D-D4C53E02D39B}"/>
              </a:ext>
            </a:extLst>
          </p:cNvPr>
          <p:cNvSpPr txBox="1"/>
          <p:nvPr/>
        </p:nvSpPr>
        <p:spPr>
          <a:xfrm>
            <a:off x="394447" y="6311153"/>
            <a:ext cx="10626050" cy="369332"/>
          </a:xfrm>
          <a:prstGeom prst="rect">
            <a:avLst/>
          </a:prstGeom>
          <a:noFill/>
        </p:spPr>
        <p:txBody>
          <a:bodyPr wrap="none" rtlCol="0">
            <a:spAutoFit/>
          </a:bodyPr>
          <a:lstStyle/>
          <a:p>
            <a:r>
              <a:rPr lang="en-US" dirty="0"/>
              <a:t>https://</a:t>
            </a:r>
            <a:r>
              <a:rPr lang="en-US" dirty="0" err="1"/>
              <a:t>nanonets.com</a:t>
            </a:r>
            <a:r>
              <a:rPr lang="en-US" dirty="0"/>
              <a:t>/blog/data-augmentation-how-to-use-deep-learning-when-you-have-limited-data-part-2/</a:t>
            </a:r>
          </a:p>
        </p:txBody>
      </p:sp>
    </p:spTree>
    <p:extLst>
      <p:ext uri="{BB962C8B-B14F-4D97-AF65-F5344CB8AC3E}">
        <p14:creationId xmlns:p14="http://schemas.microsoft.com/office/powerpoint/2010/main" val="14225524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Another approach: </a:t>
            </a:r>
            <a:r>
              <a:rPr lang="en-US" dirty="0">
                <a:solidFill>
                  <a:srgbClr val="FF0000"/>
                </a:solidFill>
              </a:rPr>
              <a:t>early stopping</a:t>
            </a:r>
          </a:p>
        </p:txBody>
      </p:sp>
      <p:sp>
        <p:nvSpPr>
          <p:cNvPr id="3" name="Content Placeholder 2"/>
          <p:cNvSpPr>
            <a:spLocks noGrp="1"/>
          </p:cNvSpPr>
          <p:nvPr>
            <p:ph idx="1"/>
          </p:nvPr>
        </p:nvSpPr>
        <p:spPr>
          <a:xfrm>
            <a:off x="1981200" y="1320580"/>
            <a:ext cx="8229600" cy="1618818"/>
          </a:xfrm>
        </p:spPr>
        <p:txBody>
          <a:bodyPr>
            <a:normAutofit/>
          </a:bodyPr>
          <a:lstStyle/>
          <a:p>
            <a:r>
              <a:rPr lang="en-US" dirty="0">
                <a:solidFill>
                  <a:srgbClr val="FF0000"/>
                </a:solidFill>
              </a:rPr>
              <a:t>Philosophy</a:t>
            </a:r>
            <a:r>
              <a:rPr lang="en-US" dirty="0"/>
              <a:t>: </a:t>
            </a:r>
            <a:r>
              <a:rPr lang="en-US" b="1" dirty="0"/>
              <a:t>Stop</a:t>
            </a:r>
            <a:r>
              <a:rPr lang="en-US" dirty="0"/>
              <a:t> if we may on a wrong way!</a:t>
            </a:r>
          </a:p>
          <a:p>
            <a:r>
              <a:rPr lang="en-US" dirty="0">
                <a:solidFill>
                  <a:srgbClr val="FF0000"/>
                </a:solidFill>
              </a:rPr>
              <a:t>Assumption</a:t>
            </a:r>
            <a:r>
              <a:rPr lang="en-US" dirty="0"/>
              <a:t>: we have an </a:t>
            </a:r>
            <a:r>
              <a:rPr lang="en-US" b="1" dirty="0"/>
              <a:t>independent</a:t>
            </a:r>
            <a:r>
              <a:rPr lang="en-US" dirty="0"/>
              <a:t> dataset</a:t>
            </a:r>
          </a:p>
        </p:txBody>
      </p:sp>
      <p:pic>
        <p:nvPicPr>
          <p:cNvPr id="5" name="Picture 4"/>
          <p:cNvPicPr>
            <a:picLocks noChangeAspect="1"/>
          </p:cNvPicPr>
          <p:nvPr/>
        </p:nvPicPr>
        <p:blipFill>
          <a:blip r:embed="rId3"/>
          <a:stretch>
            <a:fillRect/>
          </a:stretch>
        </p:blipFill>
        <p:spPr>
          <a:xfrm>
            <a:off x="1338963" y="2496946"/>
            <a:ext cx="5092603" cy="3177650"/>
          </a:xfrm>
          <a:prstGeom prst="rect">
            <a:avLst/>
          </a:prstGeom>
        </p:spPr>
      </p:pic>
      <p:cxnSp>
        <p:nvCxnSpPr>
          <p:cNvPr id="6" name="Straight Arrow Connector 5">
            <a:extLst>
              <a:ext uri="{FF2B5EF4-FFF2-40B4-BE49-F238E27FC236}">
                <a16:creationId xmlns:a16="http://schemas.microsoft.com/office/drawing/2014/main" id="{B01503FC-21E2-9744-2BD8-527E6CB98C38}"/>
              </a:ext>
            </a:extLst>
          </p:cNvPr>
          <p:cNvCxnSpPr/>
          <p:nvPr/>
        </p:nvCxnSpPr>
        <p:spPr>
          <a:xfrm>
            <a:off x="7423355" y="5437239"/>
            <a:ext cx="38444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AF100F9-578F-6128-EC3C-C223049F9860}"/>
              </a:ext>
            </a:extLst>
          </p:cNvPr>
          <p:cNvCxnSpPr>
            <a:cxnSpLocks/>
          </p:cNvCxnSpPr>
          <p:nvPr/>
        </p:nvCxnSpPr>
        <p:spPr>
          <a:xfrm flipV="1">
            <a:off x="7575755" y="2496946"/>
            <a:ext cx="0" cy="309269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Freeform 11">
            <a:extLst>
              <a:ext uri="{FF2B5EF4-FFF2-40B4-BE49-F238E27FC236}">
                <a16:creationId xmlns:a16="http://schemas.microsoft.com/office/drawing/2014/main" id="{3B7F09B8-0A08-005B-1572-EB3BA6DDAFCB}"/>
              </a:ext>
            </a:extLst>
          </p:cNvPr>
          <p:cNvSpPr/>
          <p:nvPr/>
        </p:nvSpPr>
        <p:spPr>
          <a:xfrm>
            <a:off x="7806813" y="2920181"/>
            <a:ext cx="3195484" cy="2104103"/>
          </a:xfrm>
          <a:custGeom>
            <a:avLst/>
            <a:gdLst>
              <a:gd name="connsiteX0" fmla="*/ 0 w 3195484"/>
              <a:gd name="connsiteY0" fmla="*/ 0 h 2104103"/>
              <a:gd name="connsiteX1" fmla="*/ 9832 w 3195484"/>
              <a:gd name="connsiteY1" fmla="*/ 49161 h 2104103"/>
              <a:gd name="connsiteX2" fmla="*/ 29497 w 3195484"/>
              <a:gd name="connsiteY2" fmla="*/ 334296 h 2104103"/>
              <a:gd name="connsiteX3" fmla="*/ 49161 w 3195484"/>
              <a:gd name="connsiteY3" fmla="*/ 393290 h 2104103"/>
              <a:gd name="connsiteX4" fmla="*/ 68826 w 3195484"/>
              <a:gd name="connsiteY4" fmla="*/ 452284 h 2104103"/>
              <a:gd name="connsiteX5" fmla="*/ 78658 w 3195484"/>
              <a:gd name="connsiteY5" fmla="*/ 481780 h 2104103"/>
              <a:gd name="connsiteX6" fmla="*/ 117987 w 3195484"/>
              <a:gd name="connsiteY6" fmla="*/ 540774 h 2104103"/>
              <a:gd name="connsiteX7" fmla="*/ 137652 w 3195484"/>
              <a:gd name="connsiteY7" fmla="*/ 599767 h 2104103"/>
              <a:gd name="connsiteX8" fmla="*/ 157316 w 3195484"/>
              <a:gd name="connsiteY8" fmla="*/ 629264 h 2104103"/>
              <a:gd name="connsiteX9" fmla="*/ 167148 w 3195484"/>
              <a:gd name="connsiteY9" fmla="*/ 658761 h 2104103"/>
              <a:gd name="connsiteX10" fmla="*/ 206477 w 3195484"/>
              <a:gd name="connsiteY10" fmla="*/ 717754 h 2104103"/>
              <a:gd name="connsiteX11" fmla="*/ 245806 w 3195484"/>
              <a:gd name="connsiteY11" fmla="*/ 766916 h 2104103"/>
              <a:gd name="connsiteX12" fmla="*/ 285135 w 3195484"/>
              <a:gd name="connsiteY12" fmla="*/ 816077 h 2104103"/>
              <a:gd name="connsiteX13" fmla="*/ 324464 w 3195484"/>
              <a:gd name="connsiteY13" fmla="*/ 875071 h 2104103"/>
              <a:gd name="connsiteX14" fmla="*/ 344129 w 3195484"/>
              <a:gd name="connsiteY14" fmla="*/ 904567 h 2104103"/>
              <a:gd name="connsiteX15" fmla="*/ 363793 w 3195484"/>
              <a:gd name="connsiteY15" fmla="*/ 934064 h 2104103"/>
              <a:gd name="connsiteX16" fmla="*/ 393290 w 3195484"/>
              <a:gd name="connsiteY16" fmla="*/ 953729 h 2104103"/>
              <a:gd name="connsiteX17" fmla="*/ 452284 w 3195484"/>
              <a:gd name="connsiteY17" fmla="*/ 1012722 h 2104103"/>
              <a:gd name="connsiteX18" fmla="*/ 511277 w 3195484"/>
              <a:gd name="connsiteY18" fmla="*/ 1052051 h 2104103"/>
              <a:gd name="connsiteX19" fmla="*/ 530942 w 3195484"/>
              <a:gd name="connsiteY19" fmla="*/ 1081548 h 2104103"/>
              <a:gd name="connsiteX20" fmla="*/ 589935 w 3195484"/>
              <a:gd name="connsiteY20" fmla="*/ 1120877 h 2104103"/>
              <a:gd name="connsiteX21" fmla="*/ 639097 w 3195484"/>
              <a:gd name="connsiteY21" fmla="*/ 1160206 h 2104103"/>
              <a:gd name="connsiteX22" fmla="*/ 688258 w 3195484"/>
              <a:gd name="connsiteY22" fmla="*/ 1199535 h 2104103"/>
              <a:gd name="connsiteX23" fmla="*/ 717755 w 3195484"/>
              <a:gd name="connsiteY23" fmla="*/ 1219200 h 2104103"/>
              <a:gd name="connsiteX24" fmla="*/ 737419 w 3195484"/>
              <a:gd name="connsiteY24" fmla="*/ 1248696 h 2104103"/>
              <a:gd name="connsiteX25" fmla="*/ 766916 w 3195484"/>
              <a:gd name="connsiteY25" fmla="*/ 1258529 h 2104103"/>
              <a:gd name="connsiteX26" fmla="*/ 816077 w 3195484"/>
              <a:gd name="connsiteY26" fmla="*/ 1317522 h 2104103"/>
              <a:gd name="connsiteX27" fmla="*/ 835742 w 3195484"/>
              <a:gd name="connsiteY27" fmla="*/ 1347019 h 2104103"/>
              <a:gd name="connsiteX28" fmla="*/ 865239 w 3195484"/>
              <a:gd name="connsiteY28" fmla="*/ 1356851 h 2104103"/>
              <a:gd name="connsiteX29" fmla="*/ 914400 w 3195484"/>
              <a:gd name="connsiteY29" fmla="*/ 1396180 h 2104103"/>
              <a:gd name="connsiteX30" fmla="*/ 934064 w 3195484"/>
              <a:gd name="connsiteY30" fmla="*/ 1425677 h 2104103"/>
              <a:gd name="connsiteX31" fmla="*/ 993058 w 3195484"/>
              <a:gd name="connsiteY31" fmla="*/ 1465006 h 2104103"/>
              <a:gd name="connsiteX32" fmla="*/ 1042219 w 3195484"/>
              <a:gd name="connsiteY32" fmla="*/ 1514167 h 2104103"/>
              <a:gd name="connsiteX33" fmla="*/ 1071716 w 3195484"/>
              <a:gd name="connsiteY33" fmla="*/ 1524000 h 2104103"/>
              <a:gd name="connsiteX34" fmla="*/ 1130710 w 3195484"/>
              <a:gd name="connsiteY34" fmla="*/ 1563329 h 2104103"/>
              <a:gd name="connsiteX35" fmla="*/ 1170039 w 3195484"/>
              <a:gd name="connsiteY35" fmla="*/ 1582993 h 2104103"/>
              <a:gd name="connsiteX36" fmla="*/ 1229032 w 3195484"/>
              <a:gd name="connsiteY36" fmla="*/ 1622322 h 2104103"/>
              <a:gd name="connsiteX37" fmla="*/ 1288026 w 3195484"/>
              <a:gd name="connsiteY37" fmla="*/ 1641987 h 2104103"/>
              <a:gd name="connsiteX38" fmla="*/ 1317522 w 3195484"/>
              <a:gd name="connsiteY38" fmla="*/ 1651819 h 2104103"/>
              <a:gd name="connsiteX39" fmla="*/ 1376516 w 3195484"/>
              <a:gd name="connsiteY39" fmla="*/ 1681316 h 2104103"/>
              <a:gd name="connsiteX40" fmla="*/ 1406013 w 3195484"/>
              <a:gd name="connsiteY40" fmla="*/ 1700980 h 2104103"/>
              <a:gd name="connsiteX41" fmla="*/ 1465006 w 3195484"/>
              <a:gd name="connsiteY41" fmla="*/ 1720645 h 2104103"/>
              <a:gd name="connsiteX42" fmla="*/ 1494503 w 3195484"/>
              <a:gd name="connsiteY42" fmla="*/ 1730477 h 2104103"/>
              <a:gd name="connsiteX43" fmla="*/ 1553497 w 3195484"/>
              <a:gd name="connsiteY43" fmla="*/ 1759974 h 2104103"/>
              <a:gd name="connsiteX44" fmla="*/ 1582993 w 3195484"/>
              <a:gd name="connsiteY44" fmla="*/ 1779638 h 2104103"/>
              <a:gd name="connsiteX45" fmla="*/ 1612490 w 3195484"/>
              <a:gd name="connsiteY45" fmla="*/ 1789471 h 2104103"/>
              <a:gd name="connsiteX46" fmla="*/ 1641987 w 3195484"/>
              <a:gd name="connsiteY46" fmla="*/ 1809135 h 2104103"/>
              <a:gd name="connsiteX47" fmla="*/ 1700981 w 3195484"/>
              <a:gd name="connsiteY47" fmla="*/ 1828800 h 2104103"/>
              <a:gd name="connsiteX48" fmla="*/ 1730477 w 3195484"/>
              <a:gd name="connsiteY48" fmla="*/ 1838632 h 2104103"/>
              <a:gd name="connsiteX49" fmla="*/ 1789471 w 3195484"/>
              <a:gd name="connsiteY49" fmla="*/ 1868129 h 2104103"/>
              <a:gd name="connsiteX50" fmla="*/ 1818968 w 3195484"/>
              <a:gd name="connsiteY50" fmla="*/ 1887793 h 2104103"/>
              <a:gd name="connsiteX51" fmla="*/ 1877961 w 3195484"/>
              <a:gd name="connsiteY51" fmla="*/ 1907458 h 2104103"/>
              <a:gd name="connsiteX52" fmla="*/ 1907458 w 3195484"/>
              <a:gd name="connsiteY52" fmla="*/ 1927122 h 2104103"/>
              <a:gd name="connsiteX53" fmla="*/ 1946787 w 3195484"/>
              <a:gd name="connsiteY53" fmla="*/ 1936954 h 2104103"/>
              <a:gd name="connsiteX54" fmla="*/ 2005781 w 3195484"/>
              <a:gd name="connsiteY54" fmla="*/ 1956619 h 2104103"/>
              <a:gd name="connsiteX55" fmla="*/ 2035277 w 3195484"/>
              <a:gd name="connsiteY55" fmla="*/ 1966451 h 2104103"/>
              <a:gd name="connsiteX56" fmla="*/ 2064774 w 3195484"/>
              <a:gd name="connsiteY56" fmla="*/ 1976284 h 2104103"/>
              <a:gd name="connsiteX57" fmla="*/ 2104103 w 3195484"/>
              <a:gd name="connsiteY57" fmla="*/ 1986116 h 2104103"/>
              <a:gd name="connsiteX58" fmla="*/ 2163097 w 3195484"/>
              <a:gd name="connsiteY58" fmla="*/ 2005780 h 2104103"/>
              <a:gd name="connsiteX59" fmla="*/ 2300748 w 3195484"/>
              <a:gd name="connsiteY59" fmla="*/ 2025445 h 2104103"/>
              <a:gd name="connsiteX60" fmla="*/ 2349910 w 3195484"/>
              <a:gd name="connsiteY60" fmla="*/ 2035277 h 2104103"/>
              <a:gd name="connsiteX61" fmla="*/ 2408903 w 3195484"/>
              <a:gd name="connsiteY61" fmla="*/ 2045109 h 2104103"/>
              <a:gd name="connsiteX62" fmla="*/ 2458064 w 3195484"/>
              <a:gd name="connsiteY62" fmla="*/ 2054942 h 2104103"/>
              <a:gd name="connsiteX63" fmla="*/ 2664542 w 3195484"/>
              <a:gd name="connsiteY63" fmla="*/ 2074606 h 2104103"/>
              <a:gd name="connsiteX64" fmla="*/ 2733368 w 3195484"/>
              <a:gd name="connsiteY64" fmla="*/ 2084438 h 2104103"/>
              <a:gd name="connsiteX65" fmla="*/ 3116826 w 3195484"/>
              <a:gd name="connsiteY65" fmla="*/ 2094271 h 2104103"/>
              <a:gd name="connsiteX66" fmla="*/ 3195484 w 3195484"/>
              <a:gd name="connsiteY66" fmla="*/ 2104103 h 2104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3195484" h="2104103">
                <a:moveTo>
                  <a:pt x="0" y="0"/>
                </a:moveTo>
                <a:cubicBezTo>
                  <a:pt x="3277" y="16387"/>
                  <a:pt x="8682" y="32489"/>
                  <a:pt x="9832" y="49161"/>
                </a:cubicBezTo>
                <a:cubicBezTo>
                  <a:pt x="14943" y="123267"/>
                  <a:pt x="5373" y="245843"/>
                  <a:pt x="29497" y="334296"/>
                </a:cubicBezTo>
                <a:cubicBezTo>
                  <a:pt x="34951" y="354294"/>
                  <a:pt x="42606" y="373625"/>
                  <a:pt x="49161" y="393290"/>
                </a:cubicBezTo>
                <a:lnTo>
                  <a:pt x="68826" y="452284"/>
                </a:lnTo>
                <a:cubicBezTo>
                  <a:pt x="72103" y="462116"/>
                  <a:pt x="72909" y="473157"/>
                  <a:pt x="78658" y="481780"/>
                </a:cubicBezTo>
                <a:lnTo>
                  <a:pt x="117987" y="540774"/>
                </a:lnTo>
                <a:cubicBezTo>
                  <a:pt x="124542" y="560438"/>
                  <a:pt x="126154" y="582520"/>
                  <a:pt x="137652" y="599767"/>
                </a:cubicBezTo>
                <a:cubicBezTo>
                  <a:pt x="144207" y="609599"/>
                  <a:pt x="152031" y="618695"/>
                  <a:pt x="157316" y="629264"/>
                </a:cubicBezTo>
                <a:cubicBezTo>
                  <a:pt x="161951" y="638534"/>
                  <a:pt x="162115" y="649701"/>
                  <a:pt x="167148" y="658761"/>
                </a:cubicBezTo>
                <a:cubicBezTo>
                  <a:pt x="178625" y="679421"/>
                  <a:pt x="199003" y="695333"/>
                  <a:pt x="206477" y="717754"/>
                </a:cubicBezTo>
                <a:cubicBezTo>
                  <a:pt x="220047" y="758461"/>
                  <a:pt x="207687" y="741502"/>
                  <a:pt x="245806" y="766916"/>
                </a:cubicBezTo>
                <a:cubicBezTo>
                  <a:pt x="267950" y="833344"/>
                  <a:pt x="237240" y="761339"/>
                  <a:pt x="285135" y="816077"/>
                </a:cubicBezTo>
                <a:cubicBezTo>
                  <a:pt x="300698" y="833863"/>
                  <a:pt x="311354" y="855406"/>
                  <a:pt x="324464" y="875071"/>
                </a:cubicBezTo>
                <a:lnTo>
                  <a:pt x="344129" y="904567"/>
                </a:lnTo>
                <a:cubicBezTo>
                  <a:pt x="350684" y="914399"/>
                  <a:pt x="353961" y="927509"/>
                  <a:pt x="363793" y="934064"/>
                </a:cubicBezTo>
                <a:cubicBezTo>
                  <a:pt x="373625" y="940619"/>
                  <a:pt x="384458" y="945878"/>
                  <a:pt x="393290" y="953729"/>
                </a:cubicBezTo>
                <a:cubicBezTo>
                  <a:pt x="414075" y="972205"/>
                  <a:pt x="429145" y="997296"/>
                  <a:pt x="452284" y="1012722"/>
                </a:cubicBezTo>
                <a:lnTo>
                  <a:pt x="511277" y="1052051"/>
                </a:lnTo>
                <a:cubicBezTo>
                  <a:pt x="517832" y="1061883"/>
                  <a:pt x="522049" y="1073766"/>
                  <a:pt x="530942" y="1081548"/>
                </a:cubicBezTo>
                <a:cubicBezTo>
                  <a:pt x="548728" y="1097111"/>
                  <a:pt x="589935" y="1120877"/>
                  <a:pt x="589935" y="1120877"/>
                </a:cubicBezTo>
                <a:cubicBezTo>
                  <a:pt x="646294" y="1205414"/>
                  <a:pt x="571249" y="1105927"/>
                  <a:pt x="639097" y="1160206"/>
                </a:cubicBezTo>
                <a:cubicBezTo>
                  <a:pt x="702630" y="1211033"/>
                  <a:pt x="614116" y="1174822"/>
                  <a:pt x="688258" y="1199535"/>
                </a:cubicBezTo>
                <a:cubicBezTo>
                  <a:pt x="698090" y="1206090"/>
                  <a:pt x="709399" y="1210844"/>
                  <a:pt x="717755" y="1219200"/>
                </a:cubicBezTo>
                <a:cubicBezTo>
                  <a:pt x="726111" y="1227556"/>
                  <a:pt x="728192" y="1241314"/>
                  <a:pt x="737419" y="1248696"/>
                </a:cubicBezTo>
                <a:cubicBezTo>
                  <a:pt x="745512" y="1255171"/>
                  <a:pt x="757084" y="1255251"/>
                  <a:pt x="766916" y="1258529"/>
                </a:cubicBezTo>
                <a:cubicBezTo>
                  <a:pt x="815744" y="1331767"/>
                  <a:pt x="752985" y="1241811"/>
                  <a:pt x="816077" y="1317522"/>
                </a:cubicBezTo>
                <a:cubicBezTo>
                  <a:pt x="823642" y="1326600"/>
                  <a:pt x="826514" y="1339637"/>
                  <a:pt x="835742" y="1347019"/>
                </a:cubicBezTo>
                <a:cubicBezTo>
                  <a:pt x="843835" y="1353493"/>
                  <a:pt x="855407" y="1353574"/>
                  <a:pt x="865239" y="1356851"/>
                </a:cubicBezTo>
                <a:cubicBezTo>
                  <a:pt x="921593" y="1441385"/>
                  <a:pt x="846555" y="1341904"/>
                  <a:pt x="914400" y="1396180"/>
                </a:cubicBezTo>
                <a:cubicBezTo>
                  <a:pt x="923627" y="1403562"/>
                  <a:pt x="925171" y="1417896"/>
                  <a:pt x="934064" y="1425677"/>
                </a:cubicBezTo>
                <a:cubicBezTo>
                  <a:pt x="951850" y="1441240"/>
                  <a:pt x="993058" y="1465006"/>
                  <a:pt x="993058" y="1465006"/>
                </a:cubicBezTo>
                <a:cubicBezTo>
                  <a:pt x="1012723" y="1494504"/>
                  <a:pt x="1009443" y="1497779"/>
                  <a:pt x="1042219" y="1514167"/>
                </a:cubicBezTo>
                <a:cubicBezTo>
                  <a:pt x="1051489" y="1518802"/>
                  <a:pt x="1062656" y="1518967"/>
                  <a:pt x="1071716" y="1524000"/>
                </a:cubicBezTo>
                <a:cubicBezTo>
                  <a:pt x="1092376" y="1535478"/>
                  <a:pt x="1109571" y="1552760"/>
                  <a:pt x="1130710" y="1563329"/>
                </a:cubicBezTo>
                <a:cubicBezTo>
                  <a:pt x="1143820" y="1569884"/>
                  <a:pt x="1157471" y="1575452"/>
                  <a:pt x="1170039" y="1582993"/>
                </a:cubicBezTo>
                <a:cubicBezTo>
                  <a:pt x="1190305" y="1595152"/>
                  <a:pt x="1206611" y="1614848"/>
                  <a:pt x="1229032" y="1622322"/>
                </a:cubicBezTo>
                <a:lnTo>
                  <a:pt x="1288026" y="1641987"/>
                </a:lnTo>
                <a:lnTo>
                  <a:pt x="1317522" y="1651819"/>
                </a:lnTo>
                <a:cubicBezTo>
                  <a:pt x="1402047" y="1708170"/>
                  <a:pt x="1295109" y="1640614"/>
                  <a:pt x="1376516" y="1681316"/>
                </a:cubicBezTo>
                <a:cubicBezTo>
                  <a:pt x="1387085" y="1686601"/>
                  <a:pt x="1395215" y="1696181"/>
                  <a:pt x="1406013" y="1700980"/>
                </a:cubicBezTo>
                <a:cubicBezTo>
                  <a:pt x="1424955" y="1709398"/>
                  <a:pt x="1445342" y="1714090"/>
                  <a:pt x="1465006" y="1720645"/>
                </a:cubicBezTo>
                <a:lnTo>
                  <a:pt x="1494503" y="1730477"/>
                </a:lnTo>
                <a:cubicBezTo>
                  <a:pt x="1579033" y="1786831"/>
                  <a:pt x="1472086" y="1719269"/>
                  <a:pt x="1553497" y="1759974"/>
                </a:cubicBezTo>
                <a:cubicBezTo>
                  <a:pt x="1564066" y="1765258"/>
                  <a:pt x="1572424" y="1774353"/>
                  <a:pt x="1582993" y="1779638"/>
                </a:cubicBezTo>
                <a:cubicBezTo>
                  <a:pt x="1592263" y="1784273"/>
                  <a:pt x="1603220" y="1784836"/>
                  <a:pt x="1612490" y="1789471"/>
                </a:cubicBezTo>
                <a:cubicBezTo>
                  <a:pt x="1623059" y="1794756"/>
                  <a:pt x="1631189" y="1804336"/>
                  <a:pt x="1641987" y="1809135"/>
                </a:cubicBezTo>
                <a:cubicBezTo>
                  <a:pt x="1660929" y="1817554"/>
                  <a:pt x="1681316" y="1822245"/>
                  <a:pt x="1700981" y="1828800"/>
                </a:cubicBezTo>
                <a:cubicBezTo>
                  <a:pt x="1710813" y="1832077"/>
                  <a:pt x="1721854" y="1832883"/>
                  <a:pt x="1730477" y="1838632"/>
                </a:cubicBezTo>
                <a:cubicBezTo>
                  <a:pt x="1815010" y="1894986"/>
                  <a:pt x="1708056" y="1827422"/>
                  <a:pt x="1789471" y="1868129"/>
                </a:cubicBezTo>
                <a:cubicBezTo>
                  <a:pt x="1800040" y="1873414"/>
                  <a:pt x="1808170" y="1882994"/>
                  <a:pt x="1818968" y="1887793"/>
                </a:cubicBezTo>
                <a:cubicBezTo>
                  <a:pt x="1837910" y="1896211"/>
                  <a:pt x="1860714" y="1895960"/>
                  <a:pt x="1877961" y="1907458"/>
                </a:cubicBezTo>
                <a:cubicBezTo>
                  <a:pt x="1887793" y="1914013"/>
                  <a:pt x="1896597" y="1922467"/>
                  <a:pt x="1907458" y="1927122"/>
                </a:cubicBezTo>
                <a:cubicBezTo>
                  <a:pt x="1919879" y="1932445"/>
                  <a:pt x="1933844" y="1933071"/>
                  <a:pt x="1946787" y="1936954"/>
                </a:cubicBezTo>
                <a:cubicBezTo>
                  <a:pt x="1966641" y="1942910"/>
                  <a:pt x="1986116" y="1950064"/>
                  <a:pt x="2005781" y="1956619"/>
                </a:cubicBezTo>
                <a:lnTo>
                  <a:pt x="2035277" y="1966451"/>
                </a:lnTo>
                <a:cubicBezTo>
                  <a:pt x="2045109" y="1969729"/>
                  <a:pt x="2054719" y="1973770"/>
                  <a:pt x="2064774" y="1976284"/>
                </a:cubicBezTo>
                <a:cubicBezTo>
                  <a:pt x="2077884" y="1979561"/>
                  <a:pt x="2091160" y="1982233"/>
                  <a:pt x="2104103" y="1986116"/>
                </a:cubicBezTo>
                <a:cubicBezTo>
                  <a:pt x="2123957" y="1992072"/>
                  <a:pt x="2142771" y="2001715"/>
                  <a:pt x="2163097" y="2005780"/>
                </a:cubicBezTo>
                <a:cubicBezTo>
                  <a:pt x="2274224" y="2028007"/>
                  <a:pt x="2137284" y="2002094"/>
                  <a:pt x="2300748" y="2025445"/>
                </a:cubicBezTo>
                <a:cubicBezTo>
                  <a:pt x="2317292" y="2027808"/>
                  <a:pt x="2333468" y="2032288"/>
                  <a:pt x="2349910" y="2035277"/>
                </a:cubicBezTo>
                <a:cubicBezTo>
                  <a:pt x="2369524" y="2038843"/>
                  <a:pt x="2389289" y="2041543"/>
                  <a:pt x="2408903" y="2045109"/>
                </a:cubicBezTo>
                <a:cubicBezTo>
                  <a:pt x="2425345" y="2048099"/>
                  <a:pt x="2441520" y="2052579"/>
                  <a:pt x="2458064" y="2054942"/>
                </a:cubicBezTo>
                <a:cubicBezTo>
                  <a:pt x="2542644" y="2067025"/>
                  <a:pt x="2574338" y="2065111"/>
                  <a:pt x="2664542" y="2074606"/>
                </a:cubicBezTo>
                <a:cubicBezTo>
                  <a:pt x="2687590" y="2077032"/>
                  <a:pt x="2710215" y="2083431"/>
                  <a:pt x="2733368" y="2084438"/>
                </a:cubicBezTo>
                <a:cubicBezTo>
                  <a:pt x="2861109" y="2089992"/>
                  <a:pt x="2989007" y="2090993"/>
                  <a:pt x="3116826" y="2094271"/>
                </a:cubicBezTo>
                <a:lnTo>
                  <a:pt x="3195484" y="2104103"/>
                </a:lnTo>
              </a:path>
            </a:pathLst>
          </a:cu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9A486E2E-BC82-9AC0-94C2-7275C18702B6}"/>
              </a:ext>
            </a:extLst>
          </p:cNvPr>
          <p:cNvSpPr/>
          <p:nvPr/>
        </p:nvSpPr>
        <p:spPr>
          <a:xfrm>
            <a:off x="7944463" y="2816942"/>
            <a:ext cx="3362631" cy="1656734"/>
          </a:xfrm>
          <a:custGeom>
            <a:avLst/>
            <a:gdLst>
              <a:gd name="connsiteX0" fmla="*/ 0 w 3362632"/>
              <a:gd name="connsiteY0" fmla="*/ 0 h 1465006"/>
              <a:gd name="connsiteX1" fmla="*/ 19664 w 3362632"/>
              <a:gd name="connsiteY1" fmla="*/ 304800 h 1465006"/>
              <a:gd name="connsiteX2" fmla="*/ 39329 w 3362632"/>
              <a:gd name="connsiteY2" fmla="*/ 363793 h 1465006"/>
              <a:gd name="connsiteX3" fmla="*/ 49161 w 3362632"/>
              <a:gd name="connsiteY3" fmla="*/ 393290 h 1465006"/>
              <a:gd name="connsiteX4" fmla="*/ 68826 w 3362632"/>
              <a:gd name="connsiteY4" fmla="*/ 452284 h 1465006"/>
              <a:gd name="connsiteX5" fmla="*/ 88490 w 3362632"/>
              <a:gd name="connsiteY5" fmla="*/ 481780 h 1465006"/>
              <a:gd name="connsiteX6" fmla="*/ 108155 w 3362632"/>
              <a:gd name="connsiteY6" fmla="*/ 540774 h 1465006"/>
              <a:gd name="connsiteX7" fmla="*/ 147484 w 3362632"/>
              <a:gd name="connsiteY7" fmla="*/ 599767 h 1465006"/>
              <a:gd name="connsiteX8" fmla="*/ 157316 w 3362632"/>
              <a:gd name="connsiteY8" fmla="*/ 629264 h 1465006"/>
              <a:gd name="connsiteX9" fmla="*/ 196645 w 3362632"/>
              <a:gd name="connsiteY9" fmla="*/ 688258 h 1465006"/>
              <a:gd name="connsiteX10" fmla="*/ 235974 w 3362632"/>
              <a:gd name="connsiteY10" fmla="*/ 747251 h 1465006"/>
              <a:gd name="connsiteX11" fmla="*/ 294967 w 3362632"/>
              <a:gd name="connsiteY11" fmla="*/ 835742 h 1465006"/>
              <a:gd name="connsiteX12" fmla="*/ 314632 w 3362632"/>
              <a:gd name="connsiteY12" fmla="*/ 865238 h 1465006"/>
              <a:gd name="connsiteX13" fmla="*/ 344129 w 3362632"/>
              <a:gd name="connsiteY13" fmla="*/ 894735 h 1465006"/>
              <a:gd name="connsiteX14" fmla="*/ 363793 w 3362632"/>
              <a:gd name="connsiteY14" fmla="*/ 924232 h 1465006"/>
              <a:gd name="connsiteX15" fmla="*/ 393290 w 3362632"/>
              <a:gd name="connsiteY15" fmla="*/ 953729 h 1465006"/>
              <a:gd name="connsiteX16" fmla="*/ 412955 w 3362632"/>
              <a:gd name="connsiteY16" fmla="*/ 983225 h 1465006"/>
              <a:gd name="connsiteX17" fmla="*/ 442451 w 3362632"/>
              <a:gd name="connsiteY17" fmla="*/ 993058 h 1465006"/>
              <a:gd name="connsiteX18" fmla="*/ 462116 w 3362632"/>
              <a:gd name="connsiteY18" fmla="*/ 1022555 h 1465006"/>
              <a:gd name="connsiteX19" fmla="*/ 491613 w 3362632"/>
              <a:gd name="connsiteY19" fmla="*/ 1042219 h 1465006"/>
              <a:gd name="connsiteX20" fmla="*/ 560438 w 3362632"/>
              <a:gd name="connsiteY20" fmla="*/ 1120877 h 1465006"/>
              <a:gd name="connsiteX21" fmla="*/ 580103 w 3362632"/>
              <a:gd name="connsiteY21" fmla="*/ 1150374 h 1465006"/>
              <a:gd name="connsiteX22" fmla="*/ 639096 w 3362632"/>
              <a:gd name="connsiteY22" fmla="*/ 1189703 h 1465006"/>
              <a:gd name="connsiteX23" fmla="*/ 668593 w 3362632"/>
              <a:gd name="connsiteY23" fmla="*/ 1209367 h 1465006"/>
              <a:gd name="connsiteX24" fmla="*/ 757084 w 3362632"/>
              <a:gd name="connsiteY24" fmla="*/ 1278193 h 1465006"/>
              <a:gd name="connsiteX25" fmla="*/ 816077 w 3362632"/>
              <a:gd name="connsiteY25" fmla="*/ 1307690 h 1465006"/>
              <a:gd name="connsiteX26" fmla="*/ 875071 w 3362632"/>
              <a:gd name="connsiteY26" fmla="*/ 1337187 h 1465006"/>
              <a:gd name="connsiteX27" fmla="*/ 904567 w 3362632"/>
              <a:gd name="connsiteY27" fmla="*/ 1356851 h 1465006"/>
              <a:gd name="connsiteX28" fmla="*/ 934064 w 3362632"/>
              <a:gd name="connsiteY28" fmla="*/ 1366684 h 1465006"/>
              <a:gd name="connsiteX29" fmla="*/ 993058 w 3362632"/>
              <a:gd name="connsiteY29" fmla="*/ 1396180 h 1465006"/>
              <a:gd name="connsiteX30" fmla="*/ 1022555 w 3362632"/>
              <a:gd name="connsiteY30" fmla="*/ 1415845 h 1465006"/>
              <a:gd name="connsiteX31" fmla="*/ 1111045 w 3362632"/>
              <a:gd name="connsiteY31" fmla="*/ 1435509 h 1465006"/>
              <a:gd name="connsiteX32" fmla="*/ 1288026 w 3362632"/>
              <a:gd name="connsiteY32" fmla="*/ 1455174 h 1465006"/>
              <a:gd name="connsiteX33" fmla="*/ 1533832 w 3362632"/>
              <a:gd name="connsiteY33" fmla="*/ 1465006 h 1465006"/>
              <a:gd name="connsiteX34" fmla="*/ 1858296 w 3362632"/>
              <a:gd name="connsiteY34" fmla="*/ 1455174 h 1465006"/>
              <a:gd name="connsiteX35" fmla="*/ 1936955 w 3362632"/>
              <a:gd name="connsiteY35" fmla="*/ 1435509 h 1465006"/>
              <a:gd name="connsiteX36" fmla="*/ 2045109 w 3362632"/>
              <a:gd name="connsiteY36" fmla="*/ 1415845 h 1465006"/>
              <a:gd name="connsiteX37" fmla="*/ 2104103 w 3362632"/>
              <a:gd name="connsiteY37" fmla="*/ 1396180 h 1465006"/>
              <a:gd name="connsiteX38" fmla="*/ 2133600 w 3362632"/>
              <a:gd name="connsiteY38" fmla="*/ 1386348 h 1465006"/>
              <a:gd name="connsiteX39" fmla="*/ 2222090 w 3362632"/>
              <a:gd name="connsiteY39" fmla="*/ 1347019 h 1465006"/>
              <a:gd name="connsiteX40" fmla="*/ 2251587 w 3362632"/>
              <a:gd name="connsiteY40" fmla="*/ 1337187 h 1465006"/>
              <a:gd name="connsiteX41" fmla="*/ 2281084 w 3362632"/>
              <a:gd name="connsiteY41" fmla="*/ 1327355 h 1465006"/>
              <a:gd name="connsiteX42" fmla="*/ 2310580 w 3362632"/>
              <a:gd name="connsiteY42" fmla="*/ 1307690 h 1465006"/>
              <a:gd name="connsiteX43" fmla="*/ 2369574 w 3362632"/>
              <a:gd name="connsiteY43" fmla="*/ 1288025 h 1465006"/>
              <a:gd name="connsiteX44" fmla="*/ 2399071 w 3362632"/>
              <a:gd name="connsiteY44" fmla="*/ 1278193 h 1465006"/>
              <a:gd name="connsiteX45" fmla="*/ 2428567 w 3362632"/>
              <a:gd name="connsiteY45" fmla="*/ 1268361 h 1465006"/>
              <a:gd name="connsiteX46" fmla="*/ 2507226 w 3362632"/>
              <a:gd name="connsiteY46" fmla="*/ 1248696 h 1465006"/>
              <a:gd name="connsiteX47" fmla="*/ 2576051 w 3362632"/>
              <a:gd name="connsiteY47" fmla="*/ 1229032 h 1465006"/>
              <a:gd name="connsiteX48" fmla="*/ 2635045 w 3362632"/>
              <a:gd name="connsiteY48" fmla="*/ 1209367 h 1465006"/>
              <a:gd name="connsiteX49" fmla="*/ 2664542 w 3362632"/>
              <a:gd name="connsiteY49" fmla="*/ 1199535 h 1465006"/>
              <a:gd name="connsiteX50" fmla="*/ 2753032 w 3362632"/>
              <a:gd name="connsiteY50" fmla="*/ 1170038 h 1465006"/>
              <a:gd name="connsiteX51" fmla="*/ 2782529 w 3362632"/>
              <a:gd name="connsiteY51" fmla="*/ 1160206 h 1465006"/>
              <a:gd name="connsiteX52" fmla="*/ 2812026 w 3362632"/>
              <a:gd name="connsiteY52" fmla="*/ 1140542 h 1465006"/>
              <a:gd name="connsiteX53" fmla="*/ 2871019 w 3362632"/>
              <a:gd name="connsiteY53" fmla="*/ 1120877 h 1465006"/>
              <a:gd name="connsiteX54" fmla="*/ 2900516 w 3362632"/>
              <a:gd name="connsiteY54" fmla="*/ 1101213 h 1465006"/>
              <a:gd name="connsiteX55" fmla="*/ 2959509 w 3362632"/>
              <a:gd name="connsiteY55" fmla="*/ 1081548 h 1465006"/>
              <a:gd name="connsiteX56" fmla="*/ 3048000 w 3362632"/>
              <a:gd name="connsiteY56" fmla="*/ 1022555 h 1465006"/>
              <a:gd name="connsiteX57" fmla="*/ 3077496 w 3362632"/>
              <a:gd name="connsiteY57" fmla="*/ 1002890 h 1465006"/>
              <a:gd name="connsiteX58" fmla="*/ 3136490 w 3362632"/>
              <a:gd name="connsiteY58" fmla="*/ 963561 h 1465006"/>
              <a:gd name="connsiteX59" fmla="*/ 3165987 w 3362632"/>
              <a:gd name="connsiteY59" fmla="*/ 943896 h 1465006"/>
              <a:gd name="connsiteX60" fmla="*/ 3185651 w 3362632"/>
              <a:gd name="connsiteY60" fmla="*/ 914400 h 1465006"/>
              <a:gd name="connsiteX61" fmla="*/ 3215148 w 3362632"/>
              <a:gd name="connsiteY61" fmla="*/ 884903 h 1465006"/>
              <a:gd name="connsiteX62" fmla="*/ 3264309 w 3362632"/>
              <a:gd name="connsiteY62" fmla="*/ 835742 h 1465006"/>
              <a:gd name="connsiteX63" fmla="*/ 3333135 w 3362632"/>
              <a:gd name="connsiteY63" fmla="*/ 757084 h 1465006"/>
              <a:gd name="connsiteX64" fmla="*/ 3362632 w 3362632"/>
              <a:gd name="connsiteY64" fmla="*/ 717755 h 1465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362632" h="1465006">
                <a:moveTo>
                  <a:pt x="0" y="0"/>
                </a:moveTo>
                <a:cubicBezTo>
                  <a:pt x="1496" y="37393"/>
                  <a:pt x="-1428" y="220433"/>
                  <a:pt x="19664" y="304800"/>
                </a:cubicBezTo>
                <a:cubicBezTo>
                  <a:pt x="24691" y="324909"/>
                  <a:pt x="32774" y="344129"/>
                  <a:pt x="39329" y="363793"/>
                </a:cubicBezTo>
                <a:lnTo>
                  <a:pt x="49161" y="393290"/>
                </a:lnTo>
                <a:cubicBezTo>
                  <a:pt x="49163" y="393295"/>
                  <a:pt x="68823" y="452280"/>
                  <a:pt x="68826" y="452284"/>
                </a:cubicBezTo>
                <a:lnTo>
                  <a:pt x="88490" y="481780"/>
                </a:lnTo>
                <a:cubicBezTo>
                  <a:pt x="95045" y="501445"/>
                  <a:pt x="96657" y="523527"/>
                  <a:pt x="108155" y="540774"/>
                </a:cubicBezTo>
                <a:lnTo>
                  <a:pt x="147484" y="599767"/>
                </a:lnTo>
                <a:cubicBezTo>
                  <a:pt x="150761" y="609599"/>
                  <a:pt x="152283" y="620204"/>
                  <a:pt x="157316" y="629264"/>
                </a:cubicBezTo>
                <a:cubicBezTo>
                  <a:pt x="168794" y="649924"/>
                  <a:pt x="196645" y="688258"/>
                  <a:pt x="196645" y="688258"/>
                </a:cubicBezTo>
                <a:cubicBezTo>
                  <a:pt x="215449" y="744671"/>
                  <a:pt x="193011" y="692013"/>
                  <a:pt x="235974" y="747251"/>
                </a:cubicBezTo>
                <a:cubicBezTo>
                  <a:pt x="235988" y="747269"/>
                  <a:pt x="285128" y="820984"/>
                  <a:pt x="294967" y="835742"/>
                </a:cubicBezTo>
                <a:cubicBezTo>
                  <a:pt x="301522" y="845574"/>
                  <a:pt x="306276" y="856882"/>
                  <a:pt x="314632" y="865238"/>
                </a:cubicBezTo>
                <a:cubicBezTo>
                  <a:pt x="324464" y="875070"/>
                  <a:pt x="335227" y="884053"/>
                  <a:pt x="344129" y="894735"/>
                </a:cubicBezTo>
                <a:cubicBezTo>
                  <a:pt x="351694" y="903813"/>
                  <a:pt x="356228" y="915154"/>
                  <a:pt x="363793" y="924232"/>
                </a:cubicBezTo>
                <a:cubicBezTo>
                  <a:pt x="372695" y="934914"/>
                  <a:pt x="384388" y="943047"/>
                  <a:pt x="393290" y="953729"/>
                </a:cubicBezTo>
                <a:cubicBezTo>
                  <a:pt x="400855" y="962807"/>
                  <a:pt x="403728" y="975843"/>
                  <a:pt x="412955" y="983225"/>
                </a:cubicBezTo>
                <a:cubicBezTo>
                  <a:pt x="421048" y="989699"/>
                  <a:pt x="432619" y="989780"/>
                  <a:pt x="442451" y="993058"/>
                </a:cubicBezTo>
                <a:cubicBezTo>
                  <a:pt x="449006" y="1002890"/>
                  <a:pt x="453760" y="1014199"/>
                  <a:pt x="462116" y="1022555"/>
                </a:cubicBezTo>
                <a:cubicBezTo>
                  <a:pt x="470472" y="1030911"/>
                  <a:pt x="483832" y="1033326"/>
                  <a:pt x="491613" y="1042219"/>
                </a:cubicBezTo>
                <a:cubicBezTo>
                  <a:pt x="571911" y="1133988"/>
                  <a:pt x="494071" y="1076632"/>
                  <a:pt x="560438" y="1120877"/>
                </a:cubicBezTo>
                <a:cubicBezTo>
                  <a:pt x="566993" y="1130709"/>
                  <a:pt x="571210" y="1142592"/>
                  <a:pt x="580103" y="1150374"/>
                </a:cubicBezTo>
                <a:cubicBezTo>
                  <a:pt x="597889" y="1165937"/>
                  <a:pt x="619432" y="1176593"/>
                  <a:pt x="639096" y="1189703"/>
                </a:cubicBezTo>
                <a:cubicBezTo>
                  <a:pt x="648928" y="1196258"/>
                  <a:pt x="660237" y="1201011"/>
                  <a:pt x="668593" y="1209367"/>
                </a:cubicBezTo>
                <a:cubicBezTo>
                  <a:pt x="714803" y="1255577"/>
                  <a:pt x="686518" y="1231148"/>
                  <a:pt x="757084" y="1278193"/>
                </a:cubicBezTo>
                <a:cubicBezTo>
                  <a:pt x="795206" y="1303608"/>
                  <a:pt x="775367" y="1294120"/>
                  <a:pt x="816077" y="1307690"/>
                </a:cubicBezTo>
                <a:cubicBezTo>
                  <a:pt x="900607" y="1364044"/>
                  <a:pt x="793660" y="1296482"/>
                  <a:pt x="875071" y="1337187"/>
                </a:cubicBezTo>
                <a:cubicBezTo>
                  <a:pt x="885640" y="1342471"/>
                  <a:pt x="893998" y="1351566"/>
                  <a:pt x="904567" y="1356851"/>
                </a:cubicBezTo>
                <a:cubicBezTo>
                  <a:pt x="913837" y="1361486"/>
                  <a:pt x="924794" y="1362049"/>
                  <a:pt x="934064" y="1366684"/>
                </a:cubicBezTo>
                <a:cubicBezTo>
                  <a:pt x="1010297" y="1404801"/>
                  <a:pt x="918923" y="1371469"/>
                  <a:pt x="993058" y="1396180"/>
                </a:cubicBezTo>
                <a:cubicBezTo>
                  <a:pt x="1002890" y="1402735"/>
                  <a:pt x="1011986" y="1410560"/>
                  <a:pt x="1022555" y="1415845"/>
                </a:cubicBezTo>
                <a:cubicBezTo>
                  <a:pt x="1046759" y="1427947"/>
                  <a:pt x="1088388" y="1431733"/>
                  <a:pt x="1111045" y="1435509"/>
                </a:cubicBezTo>
                <a:cubicBezTo>
                  <a:pt x="1185331" y="1460273"/>
                  <a:pt x="1139483" y="1447747"/>
                  <a:pt x="1288026" y="1455174"/>
                </a:cubicBezTo>
                <a:cubicBezTo>
                  <a:pt x="1369925" y="1459269"/>
                  <a:pt x="1451897" y="1461729"/>
                  <a:pt x="1533832" y="1465006"/>
                </a:cubicBezTo>
                <a:cubicBezTo>
                  <a:pt x="1641987" y="1461729"/>
                  <a:pt x="1750380" y="1463070"/>
                  <a:pt x="1858296" y="1455174"/>
                </a:cubicBezTo>
                <a:cubicBezTo>
                  <a:pt x="1885251" y="1453202"/>
                  <a:pt x="1910735" y="1442064"/>
                  <a:pt x="1936955" y="1435509"/>
                </a:cubicBezTo>
                <a:cubicBezTo>
                  <a:pt x="1998763" y="1420057"/>
                  <a:pt x="1962913" y="1427587"/>
                  <a:pt x="2045109" y="1415845"/>
                </a:cubicBezTo>
                <a:lnTo>
                  <a:pt x="2104103" y="1396180"/>
                </a:lnTo>
                <a:lnTo>
                  <a:pt x="2133600" y="1386348"/>
                </a:lnTo>
                <a:cubicBezTo>
                  <a:pt x="2180342" y="1355186"/>
                  <a:pt x="2151887" y="1370420"/>
                  <a:pt x="2222090" y="1347019"/>
                </a:cubicBezTo>
                <a:lnTo>
                  <a:pt x="2251587" y="1337187"/>
                </a:lnTo>
                <a:lnTo>
                  <a:pt x="2281084" y="1327355"/>
                </a:lnTo>
                <a:cubicBezTo>
                  <a:pt x="2290916" y="1320800"/>
                  <a:pt x="2299782" y="1312489"/>
                  <a:pt x="2310580" y="1307690"/>
                </a:cubicBezTo>
                <a:cubicBezTo>
                  <a:pt x="2329522" y="1299271"/>
                  <a:pt x="2349909" y="1294580"/>
                  <a:pt x="2369574" y="1288025"/>
                </a:cubicBezTo>
                <a:lnTo>
                  <a:pt x="2399071" y="1278193"/>
                </a:lnTo>
                <a:cubicBezTo>
                  <a:pt x="2408903" y="1274916"/>
                  <a:pt x="2418513" y="1270875"/>
                  <a:pt x="2428567" y="1268361"/>
                </a:cubicBezTo>
                <a:cubicBezTo>
                  <a:pt x="2454787" y="1261806"/>
                  <a:pt x="2481586" y="1257243"/>
                  <a:pt x="2507226" y="1248696"/>
                </a:cubicBezTo>
                <a:cubicBezTo>
                  <a:pt x="2606363" y="1215650"/>
                  <a:pt x="2452579" y="1266074"/>
                  <a:pt x="2576051" y="1229032"/>
                </a:cubicBezTo>
                <a:cubicBezTo>
                  <a:pt x="2595905" y="1223076"/>
                  <a:pt x="2615380" y="1215922"/>
                  <a:pt x="2635045" y="1209367"/>
                </a:cubicBezTo>
                <a:lnTo>
                  <a:pt x="2664542" y="1199535"/>
                </a:lnTo>
                <a:lnTo>
                  <a:pt x="2753032" y="1170038"/>
                </a:lnTo>
                <a:cubicBezTo>
                  <a:pt x="2762864" y="1166761"/>
                  <a:pt x="2773905" y="1165955"/>
                  <a:pt x="2782529" y="1160206"/>
                </a:cubicBezTo>
                <a:cubicBezTo>
                  <a:pt x="2792361" y="1153651"/>
                  <a:pt x="2801228" y="1145341"/>
                  <a:pt x="2812026" y="1140542"/>
                </a:cubicBezTo>
                <a:cubicBezTo>
                  <a:pt x="2830968" y="1132124"/>
                  <a:pt x="2853772" y="1132375"/>
                  <a:pt x="2871019" y="1120877"/>
                </a:cubicBezTo>
                <a:cubicBezTo>
                  <a:pt x="2880851" y="1114322"/>
                  <a:pt x="2889718" y="1106012"/>
                  <a:pt x="2900516" y="1101213"/>
                </a:cubicBezTo>
                <a:cubicBezTo>
                  <a:pt x="2919458" y="1092795"/>
                  <a:pt x="2942262" y="1093046"/>
                  <a:pt x="2959509" y="1081548"/>
                </a:cubicBezTo>
                <a:lnTo>
                  <a:pt x="3048000" y="1022555"/>
                </a:lnTo>
                <a:cubicBezTo>
                  <a:pt x="3057832" y="1016000"/>
                  <a:pt x="3069140" y="1011246"/>
                  <a:pt x="3077496" y="1002890"/>
                </a:cubicBezTo>
                <a:cubicBezTo>
                  <a:pt x="3114322" y="966064"/>
                  <a:pt x="3093801" y="977790"/>
                  <a:pt x="3136490" y="963561"/>
                </a:cubicBezTo>
                <a:cubicBezTo>
                  <a:pt x="3146322" y="957006"/>
                  <a:pt x="3157631" y="952252"/>
                  <a:pt x="3165987" y="943896"/>
                </a:cubicBezTo>
                <a:cubicBezTo>
                  <a:pt x="3174343" y="935540"/>
                  <a:pt x="3178086" y="923478"/>
                  <a:pt x="3185651" y="914400"/>
                </a:cubicBezTo>
                <a:cubicBezTo>
                  <a:pt x="3194553" y="903718"/>
                  <a:pt x="3206246" y="895585"/>
                  <a:pt x="3215148" y="884903"/>
                </a:cubicBezTo>
                <a:cubicBezTo>
                  <a:pt x="3256116" y="835742"/>
                  <a:pt x="3210233" y="871793"/>
                  <a:pt x="3264309" y="835742"/>
                </a:cubicBezTo>
                <a:cubicBezTo>
                  <a:pt x="3310193" y="766916"/>
                  <a:pt x="3283973" y="789857"/>
                  <a:pt x="3333135" y="757084"/>
                </a:cubicBezTo>
                <a:cubicBezTo>
                  <a:pt x="3355371" y="723731"/>
                  <a:pt x="3344444" y="735943"/>
                  <a:pt x="3362632" y="717755"/>
                </a:cubicBezTo>
              </a:path>
            </a:pathLst>
          </a:cu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98E3C89-3FD5-D7DC-8319-A487515C7EC0}"/>
              </a:ext>
            </a:extLst>
          </p:cNvPr>
          <p:cNvSpPr txBox="1"/>
          <p:nvPr/>
        </p:nvSpPr>
        <p:spPr>
          <a:xfrm>
            <a:off x="10392697" y="4650658"/>
            <a:ext cx="1453924" cy="369332"/>
          </a:xfrm>
          <a:prstGeom prst="rect">
            <a:avLst/>
          </a:prstGeom>
          <a:noFill/>
        </p:spPr>
        <p:txBody>
          <a:bodyPr wrap="none" rtlCol="0">
            <a:spAutoFit/>
          </a:bodyPr>
          <a:lstStyle/>
          <a:p>
            <a:r>
              <a:rPr lang="en-US" dirty="0"/>
              <a:t>Training error</a:t>
            </a:r>
          </a:p>
        </p:txBody>
      </p:sp>
      <p:sp>
        <p:nvSpPr>
          <p:cNvPr id="18" name="TextBox 17">
            <a:extLst>
              <a:ext uri="{FF2B5EF4-FFF2-40B4-BE49-F238E27FC236}">
                <a16:creationId xmlns:a16="http://schemas.microsoft.com/office/drawing/2014/main" id="{69EED903-6B81-BA76-3CB2-0CA37B0A42F1}"/>
              </a:ext>
            </a:extLst>
          </p:cNvPr>
          <p:cNvSpPr txBox="1"/>
          <p:nvPr/>
        </p:nvSpPr>
        <p:spPr>
          <a:xfrm>
            <a:off x="10650562" y="4013086"/>
            <a:ext cx="1406475" cy="369332"/>
          </a:xfrm>
          <a:prstGeom prst="rect">
            <a:avLst/>
          </a:prstGeom>
          <a:noFill/>
        </p:spPr>
        <p:txBody>
          <a:bodyPr wrap="none" rtlCol="0">
            <a:spAutoFit/>
          </a:bodyPr>
          <a:lstStyle/>
          <a:p>
            <a:r>
              <a:rPr lang="en-US" dirty="0"/>
              <a:t>Dev set error</a:t>
            </a:r>
          </a:p>
        </p:txBody>
      </p:sp>
      <p:sp>
        <p:nvSpPr>
          <p:cNvPr id="19" name="TextBox 18">
            <a:extLst>
              <a:ext uri="{FF2B5EF4-FFF2-40B4-BE49-F238E27FC236}">
                <a16:creationId xmlns:a16="http://schemas.microsoft.com/office/drawing/2014/main" id="{0B737C74-F07A-65E3-AFF2-9BB1BCCC709C}"/>
              </a:ext>
            </a:extLst>
          </p:cNvPr>
          <p:cNvSpPr txBox="1"/>
          <p:nvPr/>
        </p:nvSpPr>
        <p:spPr>
          <a:xfrm>
            <a:off x="9635613" y="5751871"/>
            <a:ext cx="1398396" cy="369332"/>
          </a:xfrm>
          <a:prstGeom prst="rect">
            <a:avLst/>
          </a:prstGeom>
          <a:noFill/>
        </p:spPr>
        <p:txBody>
          <a:bodyPr wrap="none" rtlCol="0">
            <a:spAutoFit/>
          </a:bodyPr>
          <a:lstStyle/>
          <a:p>
            <a:r>
              <a:rPr lang="en-US" dirty="0"/>
              <a:t># of iteration</a:t>
            </a:r>
          </a:p>
        </p:txBody>
      </p:sp>
    </p:spTree>
    <p:extLst>
      <p:ext uri="{BB962C8B-B14F-4D97-AF65-F5344CB8AC3E}">
        <p14:creationId xmlns:p14="http://schemas.microsoft.com/office/powerpoint/2010/main" val="8100983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Early stopping: an example</a:t>
            </a:r>
          </a:p>
        </p:txBody>
      </p:sp>
      <p:pic>
        <p:nvPicPr>
          <p:cNvPr id="4" name="Picture 3"/>
          <p:cNvPicPr>
            <a:picLocks noChangeAspect="1"/>
          </p:cNvPicPr>
          <p:nvPr/>
        </p:nvPicPr>
        <p:blipFill>
          <a:blip r:embed="rId3"/>
          <a:stretch>
            <a:fillRect/>
          </a:stretch>
        </p:blipFill>
        <p:spPr>
          <a:xfrm>
            <a:off x="1524000" y="2404222"/>
            <a:ext cx="9144000" cy="3916101"/>
          </a:xfrm>
          <a:prstGeom prst="rect">
            <a:avLst/>
          </a:prstGeom>
        </p:spPr>
      </p:pic>
    </p:spTree>
    <p:extLst>
      <p:ext uri="{BB962C8B-B14F-4D97-AF65-F5344CB8AC3E}">
        <p14:creationId xmlns:p14="http://schemas.microsoft.com/office/powerpoint/2010/main" val="38755017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Arrow Connector 8">
            <a:extLst>
              <a:ext uri="{FF2B5EF4-FFF2-40B4-BE49-F238E27FC236}">
                <a16:creationId xmlns:a16="http://schemas.microsoft.com/office/drawing/2014/main" id="{BE3959F7-22D5-7D91-CD66-69D23F4C95CD}"/>
              </a:ext>
            </a:extLst>
          </p:cNvPr>
          <p:cNvCxnSpPr>
            <a:cxnSpLocks/>
          </p:cNvCxnSpPr>
          <p:nvPr/>
        </p:nvCxnSpPr>
        <p:spPr>
          <a:xfrm>
            <a:off x="844087" y="1381432"/>
            <a:ext cx="262521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C6BA7E9-FC46-58BF-8B16-1F85EF642804}"/>
              </a:ext>
            </a:extLst>
          </p:cNvPr>
          <p:cNvCxnSpPr>
            <a:cxnSpLocks/>
          </p:cNvCxnSpPr>
          <p:nvPr/>
        </p:nvCxnSpPr>
        <p:spPr>
          <a:xfrm flipV="1">
            <a:off x="1022705" y="145336"/>
            <a:ext cx="0" cy="1420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Chart, scatter chart&#10;&#10;Description automatically generated">
            <a:extLst>
              <a:ext uri="{FF2B5EF4-FFF2-40B4-BE49-F238E27FC236}">
                <a16:creationId xmlns:a16="http://schemas.microsoft.com/office/drawing/2014/main" id="{5F207E78-A633-433C-58C8-367C14C18CD8}"/>
              </a:ext>
            </a:extLst>
          </p:cNvPr>
          <p:cNvPicPr>
            <a:picLocks noChangeAspect="1"/>
          </p:cNvPicPr>
          <p:nvPr/>
        </p:nvPicPr>
        <p:blipFill>
          <a:blip r:embed="rId3"/>
          <a:stretch>
            <a:fillRect/>
          </a:stretch>
        </p:blipFill>
        <p:spPr>
          <a:xfrm>
            <a:off x="961286" y="2919754"/>
            <a:ext cx="1958888" cy="821469"/>
          </a:xfrm>
          <a:prstGeom prst="rect">
            <a:avLst/>
          </a:prstGeom>
        </p:spPr>
      </p:pic>
      <p:cxnSp>
        <p:nvCxnSpPr>
          <p:cNvPr id="45" name="Straight Arrow Connector 44">
            <a:extLst>
              <a:ext uri="{FF2B5EF4-FFF2-40B4-BE49-F238E27FC236}">
                <a16:creationId xmlns:a16="http://schemas.microsoft.com/office/drawing/2014/main" id="{F88119C6-922F-F130-D05D-57C0130E46FE}"/>
              </a:ext>
            </a:extLst>
          </p:cNvPr>
          <p:cNvCxnSpPr>
            <a:cxnSpLocks/>
          </p:cNvCxnSpPr>
          <p:nvPr/>
        </p:nvCxnSpPr>
        <p:spPr>
          <a:xfrm>
            <a:off x="747419" y="3389533"/>
            <a:ext cx="262521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4CCAF9C3-CF52-EA92-9C98-F26119153DE9}"/>
              </a:ext>
            </a:extLst>
          </p:cNvPr>
          <p:cNvCxnSpPr>
            <a:cxnSpLocks/>
          </p:cNvCxnSpPr>
          <p:nvPr/>
        </p:nvCxnSpPr>
        <p:spPr>
          <a:xfrm flipV="1">
            <a:off x="1887774" y="2568064"/>
            <a:ext cx="0" cy="1420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DC03F226-FCC4-6934-D73F-6BC3FDDDEE53}"/>
              </a:ext>
            </a:extLst>
          </p:cNvPr>
          <p:cNvSpPr txBox="1"/>
          <p:nvPr/>
        </p:nvSpPr>
        <p:spPr>
          <a:xfrm>
            <a:off x="1419285" y="93906"/>
            <a:ext cx="970137" cy="369332"/>
          </a:xfrm>
          <a:prstGeom prst="rect">
            <a:avLst/>
          </a:prstGeom>
          <a:noFill/>
        </p:spPr>
        <p:txBody>
          <a:bodyPr wrap="none" rtlCol="0">
            <a:spAutoFit/>
          </a:bodyPr>
          <a:lstStyle/>
          <a:p>
            <a:r>
              <a:rPr lang="en-US" dirty="0"/>
              <a:t>Original </a:t>
            </a:r>
          </a:p>
        </p:txBody>
      </p:sp>
      <p:sp>
        <p:nvSpPr>
          <p:cNvPr id="63" name="TextBox 62">
            <a:extLst>
              <a:ext uri="{FF2B5EF4-FFF2-40B4-BE49-F238E27FC236}">
                <a16:creationId xmlns:a16="http://schemas.microsoft.com/office/drawing/2014/main" id="{71874B54-1C8C-18AA-95DE-1DBB0C980296}"/>
              </a:ext>
            </a:extLst>
          </p:cNvPr>
          <p:cNvSpPr txBox="1"/>
          <p:nvPr/>
        </p:nvSpPr>
        <p:spPr>
          <a:xfrm>
            <a:off x="3010907" y="1394635"/>
            <a:ext cx="383438" cy="369332"/>
          </a:xfrm>
          <a:prstGeom prst="rect">
            <a:avLst/>
          </a:prstGeom>
          <a:noFill/>
        </p:spPr>
        <p:txBody>
          <a:bodyPr wrap="none" rtlCol="0">
            <a:spAutoFit/>
          </a:bodyPr>
          <a:lstStyle/>
          <a:p>
            <a:r>
              <a:rPr lang="en-US" dirty="0"/>
              <a:t>X</a:t>
            </a:r>
            <a:r>
              <a:rPr lang="en-US" baseline="-25000" dirty="0"/>
              <a:t>1</a:t>
            </a:r>
          </a:p>
        </p:txBody>
      </p:sp>
      <p:sp>
        <p:nvSpPr>
          <p:cNvPr id="64" name="TextBox 63">
            <a:extLst>
              <a:ext uri="{FF2B5EF4-FFF2-40B4-BE49-F238E27FC236}">
                <a16:creationId xmlns:a16="http://schemas.microsoft.com/office/drawing/2014/main" id="{1705E849-B00D-5D8E-03ED-F6F70FB28FE9}"/>
              </a:ext>
            </a:extLst>
          </p:cNvPr>
          <p:cNvSpPr txBox="1"/>
          <p:nvPr/>
        </p:nvSpPr>
        <p:spPr>
          <a:xfrm>
            <a:off x="675070" y="89466"/>
            <a:ext cx="383438" cy="369332"/>
          </a:xfrm>
          <a:prstGeom prst="rect">
            <a:avLst/>
          </a:prstGeom>
          <a:noFill/>
        </p:spPr>
        <p:txBody>
          <a:bodyPr wrap="none" rtlCol="0">
            <a:spAutoFit/>
          </a:bodyPr>
          <a:lstStyle/>
          <a:p>
            <a:r>
              <a:rPr lang="en-US" dirty="0"/>
              <a:t>X</a:t>
            </a:r>
            <a:r>
              <a:rPr lang="en-US" baseline="-25000" dirty="0"/>
              <a:t>2</a:t>
            </a:r>
          </a:p>
        </p:txBody>
      </p:sp>
      <p:sp>
        <p:nvSpPr>
          <p:cNvPr id="65" name="TextBox 64">
            <a:extLst>
              <a:ext uri="{FF2B5EF4-FFF2-40B4-BE49-F238E27FC236}">
                <a16:creationId xmlns:a16="http://schemas.microsoft.com/office/drawing/2014/main" id="{CF3F1D40-DBED-E006-C2A0-5BA11E3138DD}"/>
              </a:ext>
            </a:extLst>
          </p:cNvPr>
          <p:cNvSpPr txBox="1"/>
          <p:nvPr/>
        </p:nvSpPr>
        <p:spPr>
          <a:xfrm>
            <a:off x="3104343" y="3523748"/>
            <a:ext cx="383438" cy="369332"/>
          </a:xfrm>
          <a:prstGeom prst="rect">
            <a:avLst/>
          </a:prstGeom>
          <a:noFill/>
        </p:spPr>
        <p:txBody>
          <a:bodyPr wrap="none" rtlCol="0">
            <a:spAutoFit/>
          </a:bodyPr>
          <a:lstStyle/>
          <a:p>
            <a:r>
              <a:rPr lang="en-US" dirty="0"/>
              <a:t>X</a:t>
            </a:r>
            <a:r>
              <a:rPr lang="en-US" baseline="-25000" dirty="0"/>
              <a:t>1</a:t>
            </a:r>
          </a:p>
        </p:txBody>
      </p:sp>
      <p:sp>
        <p:nvSpPr>
          <p:cNvPr id="66" name="TextBox 65">
            <a:extLst>
              <a:ext uri="{FF2B5EF4-FFF2-40B4-BE49-F238E27FC236}">
                <a16:creationId xmlns:a16="http://schemas.microsoft.com/office/drawing/2014/main" id="{FAF086C5-6DCD-D23A-6E93-98F853302F97}"/>
              </a:ext>
            </a:extLst>
          </p:cNvPr>
          <p:cNvSpPr txBox="1"/>
          <p:nvPr/>
        </p:nvSpPr>
        <p:spPr>
          <a:xfrm>
            <a:off x="1504336" y="2262949"/>
            <a:ext cx="383438" cy="369332"/>
          </a:xfrm>
          <a:prstGeom prst="rect">
            <a:avLst/>
          </a:prstGeom>
          <a:noFill/>
        </p:spPr>
        <p:txBody>
          <a:bodyPr wrap="none" rtlCol="0">
            <a:spAutoFit/>
          </a:bodyPr>
          <a:lstStyle/>
          <a:p>
            <a:r>
              <a:rPr lang="en-US" dirty="0"/>
              <a:t>X</a:t>
            </a:r>
            <a:r>
              <a:rPr lang="en-US" baseline="-25000" dirty="0"/>
              <a:t>2</a:t>
            </a:r>
          </a:p>
        </p:txBody>
      </p:sp>
      <p:sp>
        <p:nvSpPr>
          <p:cNvPr id="67" name="TextBox 66">
            <a:extLst>
              <a:ext uri="{FF2B5EF4-FFF2-40B4-BE49-F238E27FC236}">
                <a16:creationId xmlns:a16="http://schemas.microsoft.com/office/drawing/2014/main" id="{8C5F75FF-A663-76B0-2F4A-FFD4A3D12314}"/>
              </a:ext>
            </a:extLst>
          </p:cNvPr>
          <p:cNvSpPr txBox="1"/>
          <p:nvPr/>
        </p:nvSpPr>
        <p:spPr>
          <a:xfrm>
            <a:off x="1644648" y="4745118"/>
            <a:ext cx="383438" cy="369332"/>
          </a:xfrm>
          <a:prstGeom prst="rect">
            <a:avLst/>
          </a:prstGeom>
          <a:noFill/>
        </p:spPr>
        <p:txBody>
          <a:bodyPr wrap="square" rtlCol="0">
            <a:spAutoFit/>
          </a:bodyPr>
          <a:lstStyle/>
          <a:p>
            <a:r>
              <a:rPr lang="en-US" dirty="0"/>
              <a:t>X</a:t>
            </a:r>
            <a:r>
              <a:rPr lang="en-US" baseline="-25000" dirty="0"/>
              <a:t>2</a:t>
            </a:r>
          </a:p>
        </p:txBody>
      </p:sp>
      <p:sp>
        <p:nvSpPr>
          <p:cNvPr id="68" name="TextBox 67">
            <a:extLst>
              <a:ext uri="{FF2B5EF4-FFF2-40B4-BE49-F238E27FC236}">
                <a16:creationId xmlns:a16="http://schemas.microsoft.com/office/drawing/2014/main" id="{087336E0-F2B9-79F9-9F54-9D08F4A324A8}"/>
              </a:ext>
            </a:extLst>
          </p:cNvPr>
          <p:cNvSpPr txBox="1"/>
          <p:nvPr/>
        </p:nvSpPr>
        <p:spPr>
          <a:xfrm>
            <a:off x="3010907" y="5794193"/>
            <a:ext cx="383438" cy="369332"/>
          </a:xfrm>
          <a:prstGeom prst="rect">
            <a:avLst/>
          </a:prstGeom>
          <a:noFill/>
        </p:spPr>
        <p:txBody>
          <a:bodyPr wrap="none" rtlCol="0">
            <a:spAutoFit/>
          </a:bodyPr>
          <a:lstStyle/>
          <a:p>
            <a:r>
              <a:rPr lang="en-US" dirty="0"/>
              <a:t>X</a:t>
            </a:r>
            <a:r>
              <a:rPr lang="en-US" baseline="-25000" dirty="0"/>
              <a:t>1</a:t>
            </a:r>
          </a:p>
        </p:txBody>
      </p:sp>
      <mc:AlternateContent xmlns:mc="http://schemas.openxmlformats.org/markup-compatibility/2006" xmlns:a14="http://schemas.microsoft.com/office/drawing/2010/main">
        <mc:Choice Requires="a14">
          <p:sp>
            <p:nvSpPr>
              <p:cNvPr id="69" name="TextBox 68">
                <a:extLst>
                  <a:ext uri="{FF2B5EF4-FFF2-40B4-BE49-F238E27FC236}">
                    <a16:creationId xmlns:a16="http://schemas.microsoft.com/office/drawing/2014/main" id="{96E1C793-FD0D-AC8D-7A5B-C829FEF3B0AE}"/>
                  </a:ext>
                </a:extLst>
              </p:cNvPr>
              <p:cNvSpPr txBox="1"/>
              <p:nvPr/>
            </p:nvSpPr>
            <p:spPr>
              <a:xfrm>
                <a:off x="320779" y="1811056"/>
                <a:ext cx="4137286" cy="484941"/>
              </a:xfrm>
              <a:prstGeom prst="rect">
                <a:avLst/>
              </a:prstGeom>
              <a:noFill/>
            </p:spPr>
            <p:txBody>
              <a:bodyPr wrap="none" rtlCol="0">
                <a:spAutoFit/>
              </a:bodyPr>
              <a:lstStyle/>
              <a:p>
                <a:r>
                  <a:rPr lang="en-US" dirty="0"/>
                  <a:t>Subtract mean </a:t>
                </a:r>
                <a14:m>
                  <m:oMath xmlns:m="http://schemas.openxmlformats.org/officeDocument/2006/math">
                    <m:r>
                      <a:rPr lang="en-US" i="1" smtClean="0">
                        <a:latin typeface="Cambria Math" panose="02040503050406030204" pitchFamily="18" charset="0"/>
                        <a:ea typeface="Cambria Math" panose="02040503050406030204" pitchFamily="18" charset="0"/>
                      </a:rPr>
                      <m:t>𝜇</m:t>
                    </m:r>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r>
                          <a:rPr lang="en-CA" b="0" i="1" smtClean="0">
                            <a:latin typeface="Cambria Math" panose="02040503050406030204" pitchFamily="18" charset="0"/>
                            <a:ea typeface="Cambria Math" panose="02040503050406030204" pitchFamily="18" charset="0"/>
                          </a:rPr>
                          <m:t>𝑚</m:t>
                        </m:r>
                      </m:den>
                    </m:f>
                    <m:nary>
                      <m:naryPr>
                        <m:chr m:val="∑"/>
                        <m:ctrlPr>
                          <a:rPr lang="en-CA" b="0" i="1" smtClean="0">
                            <a:latin typeface="Cambria Math" panose="02040503050406030204" pitchFamily="18" charset="0"/>
                            <a:ea typeface="Cambria Math" panose="02040503050406030204" pitchFamily="18" charset="0"/>
                          </a:rPr>
                        </m:ctrlPr>
                      </m:naryPr>
                      <m:sub>
                        <m:r>
                          <m:rPr>
                            <m:brk m:alnAt="23"/>
                          </m:rPr>
                          <a:rPr lang="en-CA" b="0" i="1" smtClean="0">
                            <a:latin typeface="Cambria Math" panose="02040503050406030204" pitchFamily="18" charset="0"/>
                            <a:ea typeface="Cambria Math" panose="02040503050406030204" pitchFamily="18" charset="0"/>
                          </a:rPr>
                          <m:t>𝑖</m:t>
                        </m:r>
                        <m:r>
                          <a:rPr lang="en-CA" b="0" i="1" smtClean="0">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𝑚</m:t>
                        </m:r>
                      </m:sup>
                      <m:e>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𝑥</m:t>
                            </m:r>
                          </m:e>
                          <m: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𝑖</m:t>
                            </m:r>
                            <m:r>
                              <a:rPr lang="en-CA" b="0" i="1" smtClean="0">
                                <a:latin typeface="Cambria Math" panose="02040503050406030204" pitchFamily="18" charset="0"/>
                                <a:ea typeface="Cambria Math" panose="02040503050406030204" pitchFamily="18" charset="0"/>
                              </a:rPr>
                              <m:t>)</m:t>
                            </m:r>
                          </m:sup>
                        </m:sSup>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𝑥</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𝑥</m:t>
                        </m:r>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𝜇</m:t>
                        </m:r>
                      </m:e>
                    </m:nary>
                  </m:oMath>
                </a14:m>
                <a:endParaRPr lang="en-US" dirty="0"/>
              </a:p>
            </p:txBody>
          </p:sp>
        </mc:Choice>
        <mc:Fallback xmlns="">
          <p:sp>
            <p:nvSpPr>
              <p:cNvPr id="69" name="TextBox 68">
                <a:extLst>
                  <a:ext uri="{FF2B5EF4-FFF2-40B4-BE49-F238E27FC236}">
                    <a16:creationId xmlns:a16="http://schemas.microsoft.com/office/drawing/2014/main" id="{96E1C793-FD0D-AC8D-7A5B-C829FEF3B0AE}"/>
                  </a:ext>
                </a:extLst>
              </p:cNvPr>
              <p:cNvSpPr txBox="1">
                <a:spLocks noRot="1" noChangeAspect="1" noMove="1" noResize="1" noEditPoints="1" noAdjustHandles="1" noChangeArrowheads="1" noChangeShapeType="1" noTextEdit="1"/>
              </p:cNvSpPr>
              <p:nvPr/>
            </p:nvSpPr>
            <p:spPr>
              <a:xfrm>
                <a:off x="320779" y="1811056"/>
                <a:ext cx="4137286" cy="484941"/>
              </a:xfrm>
              <a:prstGeom prst="rect">
                <a:avLst/>
              </a:prstGeom>
              <a:blipFill>
                <a:blip r:embed="rId4"/>
                <a:stretch>
                  <a:fillRect l="-1227" t="-74359" b="-1153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a:extLst>
                  <a:ext uri="{FF2B5EF4-FFF2-40B4-BE49-F238E27FC236}">
                    <a16:creationId xmlns:a16="http://schemas.microsoft.com/office/drawing/2014/main" id="{945717F7-FDE2-AB2D-B3B0-2F8AD25D7E13}"/>
                  </a:ext>
                </a:extLst>
              </p:cNvPr>
              <p:cNvSpPr txBox="1"/>
              <p:nvPr/>
            </p:nvSpPr>
            <p:spPr>
              <a:xfrm>
                <a:off x="257523" y="4293357"/>
                <a:ext cx="4172809" cy="484941"/>
              </a:xfrm>
              <a:prstGeom prst="rect">
                <a:avLst/>
              </a:prstGeom>
              <a:noFill/>
            </p:spPr>
            <p:txBody>
              <a:bodyPr wrap="none" rtlCol="0">
                <a:spAutoFit/>
              </a:bodyPr>
              <a:lstStyle/>
              <a:p>
                <a:r>
                  <a:rPr lang="en-US" dirty="0"/>
                  <a:t>Normalize variances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CA" b="0" i="1" smtClean="0">
                            <a:latin typeface="Cambria Math" panose="02040503050406030204" pitchFamily="18" charset="0"/>
                          </a:rPr>
                          <m:t>2</m:t>
                        </m:r>
                      </m:sup>
                    </m:sSup>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𝑚</m:t>
                        </m:r>
                      </m:den>
                    </m:f>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=1</m:t>
                        </m:r>
                      </m:sub>
                      <m:sup>
                        <m:r>
                          <a:rPr lang="en-CA" b="0" i="1" smtClean="0">
                            <a:latin typeface="Cambria Math" panose="02040503050406030204" pitchFamily="18" charset="0"/>
                          </a:rPr>
                          <m:t>𝑚</m:t>
                        </m:r>
                      </m:sup>
                      <m:e>
                        <m:sSup>
                          <m:sSupPr>
                            <m:ctrlPr>
                              <a:rPr lang="en-CA" b="0" i="1" smtClean="0">
                                <a:latin typeface="Cambria Math" panose="02040503050406030204" pitchFamily="18" charset="0"/>
                              </a:rPr>
                            </m:ctrlPr>
                          </m:sSupPr>
                          <m:e>
                            <m:r>
                              <a:rPr lang="en-CA" b="0" i="1" smtClean="0">
                                <a:latin typeface="Cambria Math" panose="02040503050406030204" pitchFamily="18" charset="0"/>
                              </a:rPr>
                              <m:t>𝑥</m:t>
                            </m:r>
                          </m:e>
                          <m:sup>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sup>
                        </m:sSup>
                        <m:r>
                          <a:rPr lang="en-CA" b="0" i="1" smtClean="0">
                            <a:latin typeface="Cambria Math" panose="02040503050406030204" pitchFamily="18" charset="0"/>
                          </a:rPr>
                          <m:t>∗∗2</m:t>
                        </m:r>
                      </m:e>
                    </m:nary>
                  </m:oMath>
                </a14:m>
                <a:endParaRPr lang="en-US" dirty="0"/>
              </a:p>
            </p:txBody>
          </p:sp>
        </mc:Choice>
        <mc:Fallback xmlns="">
          <p:sp>
            <p:nvSpPr>
              <p:cNvPr id="70" name="TextBox 69">
                <a:extLst>
                  <a:ext uri="{FF2B5EF4-FFF2-40B4-BE49-F238E27FC236}">
                    <a16:creationId xmlns:a16="http://schemas.microsoft.com/office/drawing/2014/main" id="{945717F7-FDE2-AB2D-B3B0-2F8AD25D7E13}"/>
                  </a:ext>
                </a:extLst>
              </p:cNvPr>
              <p:cNvSpPr txBox="1">
                <a:spLocks noRot="1" noChangeAspect="1" noMove="1" noResize="1" noEditPoints="1" noAdjustHandles="1" noChangeArrowheads="1" noChangeShapeType="1" noTextEdit="1"/>
              </p:cNvSpPr>
              <p:nvPr/>
            </p:nvSpPr>
            <p:spPr>
              <a:xfrm>
                <a:off x="257523" y="4293357"/>
                <a:ext cx="4172809" cy="484941"/>
              </a:xfrm>
              <a:prstGeom prst="rect">
                <a:avLst/>
              </a:prstGeom>
              <a:blipFill>
                <a:blip r:embed="rId5"/>
                <a:stretch>
                  <a:fillRect l="-1216" t="-72500" b="-1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a:extLst>
                  <a:ext uri="{FF2B5EF4-FFF2-40B4-BE49-F238E27FC236}">
                    <a16:creationId xmlns:a16="http://schemas.microsoft.com/office/drawing/2014/main" id="{6B90403C-7F05-DE41-D0DA-49FF302034B3}"/>
                  </a:ext>
                </a:extLst>
              </p:cNvPr>
              <p:cNvSpPr txBox="1"/>
              <p:nvPr/>
            </p:nvSpPr>
            <p:spPr>
              <a:xfrm>
                <a:off x="2503424" y="4899510"/>
                <a:ext cx="8692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𝑥</m:t>
                      </m:r>
                      <m:r>
                        <a:rPr lang="en-CA" b="0" i="1" smtClean="0">
                          <a:latin typeface="Cambria Math" panose="02040503050406030204" pitchFamily="18" charset="0"/>
                        </a:rPr>
                        <m:t>=</m:t>
                      </m:r>
                      <m:r>
                        <a:rPr lang="en-CA" b="0" i="1" smtClean="0">
                          <a:latin typeface="Cambria Math" panose="02040503050406030204" pitchFamily="18" charset="0"/>
                        </a:rPr>
                        <m:t>𝑥</m:t>
                      </m:r>
                      <m:r>
                        <a:rPr lang="en-CA"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𝜎</m:t>
                      </m:r>
                    </m:oMath>
                  </m:oMathPara>
                </a14:m>
                <a:endParaRPr lang="en-US" dirty="0"/>
              </a:p>
            </p:txBody>
          </p:sp>
        </mc:Choice>
        <mc:Fallback xmlns="">
          <p:sp>
            <p:nvSpPr>
              <p:cNvPr id="71" name="TextBox 70">
                <a:extLst>
                  <a:ext uri="{FF2B5EF4-FFF2-40B4-BE49-F238E27FC236}">
                    <a16:creationId xmlns:a16="http://schemas.microsoft.com/office/drawing/2014/main" id="{6B90403C-7F05-DE41-D0DA-49FF302034B3}"/>
                  </a:ext>
                </a:extLst>
              </p:cNvPr>
              <p:cNvSpPr txBox="1">
                <a:spLocks noRot="1" noChangeAspect="1" noMove="1" noResize="1" noEditPoints="1" noAdjustHandles="1" noChangeArrowheads="1" noChangeShapeType="1" noTextEdit="1"/>
              </p:cNvSpPr>
              <p:nvPr/>
            </p:nvSpPr>
            <p:spPr>
              <a:xfrm>
                <a:off x="2503424" y="4899510"/>
                <a:ext cx="869212" cy="276999"/>
              </a:xfrm>
              <a:prstGeom prst="rect">
                <a:avLst/>
              </a:prstGeom>
              <a:blipFill>
                <a:blip r:embed="rId6"/>
                <a:stretch>
                  <a:fillRect l="-4348" r="-1449" b="-34783"/>
                </a:stretch>
              </a:blipFill>
            </p:spPr>
            <p:txBody>
              <a:bodyPr/>
              <a:lstStyle/>
              <a:p>
                <a:r>
                  <a:rPr lang="en-US">
                    <a:noFill/>
                  </a:rPr>
                  <a:t> </a:t>
                </a:r>
              </a:p>
            </p:txBody>
          </p:sp>
        </mc:Fallback>
      </mc:AlternateContent>
      <p:pic>
        <p:nvPicPr>
          <p:cNvPr id="75" name="Picture 74" descr="Diagram&#10;&#10;Description automatically generated with medium confidence">
            <a:extLst>
              <a:ext uri="{FF2B5EF4-FFF2-40B4-BE49-F238E27FC236}">
                <a16:creationId xmlns:a16="http://schemas.microsoft.com/office/drawing/2014/main" id="{1DB55B41-F675-FEBC-5BB5-69A8CD8237C4}"/>
              </a:ext>
            </a:extLst>
          </p:cNvPr>
          <p:cNvPicPr>
            <a:picLocks noChangeAspect="1"/>
          </p:cNvPicPr>
          <p:nvPr/>
        </p:nvPicPr>
        <p:blipFill>
          <a:blip r:embed="rId7"/>
          <a:stretch>
            <a:fillRect/>
          </a:stretch>
        </p:blipFill>
        <p:spPr>
          <a:xfrm>
            <a:off x="7192580" y="89466"/>
            <a:ext cx="3522620" cy="2990502"/>
          </a:xfrm>
          <a:prstGeom prst="rect">
            <a:avLst/>
          </a:prstGeom>
        </p:spPr>
      </p:pic>
      <p:pic>
        <p:nvPicPr>
          <p:cNvPr id="77" name="Picture 76" descr="Chart, diagram&#10;&#10;Description automatically generated">
            <a:extLst>
              <a:ext uri="{FF2B5EF4-FFF2-40B4-BE49-F238E27FC236}">
                <a16:creationId xmlns:a16="http://schemas.microsoft.com/office/drawing/2014/main" id="{EDD83F63-9640-622A-B2AA-035055550CAB}"/>
              </a:ext>
            </a:extLst>
          </p:cNvPr>
          <p:cNvPicPr>
            <a:picLocks noChangeAspect="1"/>
          </p:cNvPicPr>
          <p:nvPr/>
        </p:nvPicPr>
        <p:blipFill>
          <a:blip r:embed="rId8"/>
          <a:stretch>
            <a:fillRect/>
          </a:stretch>
        </p:blipFill>
        <p:spPr>
          <a:xfrm>
            <a:off x="7192580" y="3147403"/>
            <a:ext cx="3476897" cy="3564761"/>
          </a:xfrm>
          <a:prstGeom prst="rect">
            <a:avLst/>
          </a:prstGeom>
        </p:spPr>
      </p:pic>
      <p:pic>
        <p:nvPicPr>
          <p:cNvPr id="81" name="Picture 80" descr="Chart, scatter chart&#10;&#10;Description automatically generated">
            <a:extLst>
              <a:ext uri="{FF2B5EF4-FFF2-40B4-BE49-F238E27FC236}">
                <a16:creationId xmlns:a16="http://schemas.microsoft.com/office/drawing/2014/main" id="{0962E37C-F19B-8789-B61F-5D51BEC1D1D7}"/>
              </a:ext>
            </a:extLst>
          </p:cNvPr>
          <p:cNvPicPr>
            <a:picLocks noChangeAspect="1"/>
          </p:cNvPicPr>
          <p:nvPr/>
        </p:nvPicPr>
        <p:blipFill>
          <a:blip r:embed="rId9"/>
          <a:stretch>
            <a:fillRect/>
          </a:stretch>
        </p:blipFill>
        <p:spPr>
          <a:xfrm>
            <a:off x="1284914" y="5219191"/>
            <a:ext cx="1447800" cy="1219200"/>
          </a:xfrm>
          <a:prstGeom prst="rect">
            <a:avLst/>
          </a:prstGeom>
        </p:spPr>
      </p:pic>
      <p:cxnSp>
        <p:nvCxnSpPr>
          <p:cNvPr id="47" name="Straight Arrow Connector 46">
            <a:extLst>
              <a:ext uri="{FF2B5EF4-FFF2-40B4-BE49-F238E27FC236}">
                <a16:creationId xmlns:a16="http://schemas.microsoft.com/office/drawing/2014/main" id="{D42EFC6A-D665-BF4F-5445-3F79E0C28EFE}"/>
              </a:ext>
            </a:extLst>
          </p:cNvPr>
          <p:cNvCxnSpPr>
            <a:cxnSpLocks/>
          </p:cNvCxnSpPr>
          <p:nvPr/>
        </p:nvCxnSpPr>
        <p:spPr>
          <a:xfrm>
            <a:off x="893666" y="5828791"/>
            <a:ext cx="2625217"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CA838CB4-AE6F-81CF-1582-333332115591}"/>
              </a:ext>
            </a:extLst>
          </p:cNvPr>
          <p:cNvCxnSpPr>
            <a:cxnSpLocks/>
          </p:cNvCxnSpPr>
          <p:nvPr/>
        </p:nvCxnSpPr>
        <p:spPr>
          <a:xfrm flipV="1">
            <a:off x="2043208" y="5060217"/>
            <a:ext cx="0" cy="14207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Chart, scatter chart&#10;&#10;Description automatically generated">
            <a:extLst>
              <a:ext uri="{FF2B5EF4-FFF2-40B4-BE49-F238E27FC236}">
                <a16:creationId xmlns:a16="http://schemas.microsoft.com/office/drawing/2014/main" id="{C2503532-CC0A-10BD-0635-DADBC49CBE63}"/>
              </a:ext>
            </a:extLst>
          </p:cNvPr>
          <p:cNvPicPr>
            <a:picLocks noChangeAspect="1"/>
          </p:cNvPicPr>
          <p:nvPr/>
        </p:nvPicPr>
        <p:blipFill>
          <a:blip r:embed="rId3"/>
          <a:stretch>
            <a:fillRect/>
          </a:stretch>
        </p:blipFill>
        <p:spPr>
          <a:xfrm>
            <a:off x="1134339" y="397321"/>
            <a:ext cx="1958888" cy="821469"/>
          </a:xfrm>
          <a:prstGeom prst="rect">
            <a:avLst/>
          </a:prstGeom>
        </p:spPr>
      </p:pic>
      <p:sp>
        <p:nvSpPr>
          <p:cNvPr id="2" name="TextBox 1">
            <a:extLst>
              <a:ext uri="{FF2B5EF4-FFF2-40B4-BE49-F238E27FC236}">
                <a16:creationId xmlns:a16="http://schemas.microsoft.com/office/drawing/2014/main" id="{31C81306-29FC-CAC5-402D-4B856255434E}"/>
              </a:ext>
            </a:extLst>
          </p:cNvPr>
          <p:cNvSpPr txBox="1"/>
          <p:nvPr/>
        </p:nvSpPr>
        <p:spPr>
          <a:xfrm>
            <a:off x="3518883" y="60085"/>
            <a:ext cx="3355919" cy="523220"/>
          </a:xfrm>
          <a:prstGeom prst="rect">
            <a:avLst/>
          </a:prstGeom>
          <a:noFill/>
        </p:spPr>
        <p:txBody>
          <a:bodyPr wrap="none" rtlCol="0">
            <a:spAutoFit/>
          </a:bodyPr>
          <a:lstStyle/>
          <a:p>
            <a:r>
              <a:rPr lang="en-CA" sz="2800" dirty="0"/>
              <a:t>normalize your inputs</a:t>
            </a:r>
            <a:endParaRPr lang="en-US" sz="2800" dirty="0"/>
          </a:p>
        </p:txBody>
      </p:sp>
    </p:spTree>
    <p:extLst>
      <p:ext uri="{BB962C8B-B14F-4D97-AF65-F5344CB8AC3E}">
        <p14:creationId xmlns:p14="http://schemas.microsoft.com/office/powerpoint/2010/main" val="2469890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6389D-F0D4-EF84-6C49-E795EEAEC34B}"/>
              </a:ext>
            </a:extLst>
          </p:cNvPr>
          <p:cNvSpPr>
            <a:spLocks noGrp="1"/>
          </p:cNvSpPr>
          <p:nvPr>
            <p:ph type="title"/>
          </p:nvPr>
        </p:nvSpPr>
        <p:spPr>
          <a:xfrm>
            <a:off x="838200" y="365126"/>
            <a:ext cx="10515600" cy="947860"/>
          </a:xfrm>
        </p:spPr>
        <p:txBody>
          <a:bodyPr/>
          <a:lstStyle/>
          <a:p>
            <a:r>
              <a:rPr lang="en-US" dirty="0"/>
              <a:t>Vanishing and exploding gradients</a:t>
            </a:r>
          </a:p>
        </p:txBody>
      </p:sp>
      <p:pic>
        <p:nvPicPr>
          <p:cNvPr id="6" name="Content Placeholder 5" descr="Diagram&#10;&#10;Description automatically generated">
            <a:extLst>
              <a:ext uri="{FF2B5EF4-FFF2-40B4-BE49-F238E27FC236}">
                <a16:creationId xmlns:a16="http://schemas.microsoft.com/office/drawing/2014/main" id="{59D65948-E9F5-EA90-46AD-F550E03AC9EB}"/>
              </a:ext>
            </a:extLst>
          </p:cNvPr>
          <p:cNvPicPr>
            <a:picLocks noGrp="1" noChangeAspect="1"/>
          </p:cNvPicPr>
          <p:nvPr>
            <p:ph idx="1"/>
          </p:nvPr>
        </p:nvPicPr>
        <p:blipFill>
          <a:blip r:embed="rId3"/>
          <a:stretch>
            <a:fillRect/>
          </a:stretch>
        </p:blipFill>
        <p:spPr>
          <a:xfrm>
            <a:off x="1218673" y="1627919"/>
            <a:ext cx="7503295" cy="4378393"/>
          </a:xfrm>
        </p:spPr>
      </p:pic>
      <p:sp>
        <p:nvSpPr>
          <p:cNvPr id="4" name="TextBox 3">
            <a:extLst>
              <a:ext uri="{FF2B5EF4-FFF2-40B4-BE49-F238E27FC236}">
                <a16:creationId xmlns:a16="http://schemas.microsoft.com/office/drawing/2014/main" id="{7E1CB5F2-A8A9-D5D3-17E4-C34A3C6AE3C8}"/>
              </a:ext>
            </a:extLst>
          </p:cNvPr>
          <p:cNvSpPr txBox="1"/>
          <p:nvPr/>
        </p:nvSpPr>
        <p:spPr>
          <a:xfrm>
            <a:off x="422031" y="6294193"/>
            <a:ext cx="11707372" cy="369332"/>
          </a:xfrm>
          <a:prstGeom prst="rect">
            <a:avLst/>
          </a:prstGeom>
          <a:noFill/>
        </p:spPr>
        <p:txBody>
          <a:bodyPr wrap="none" rtlCol="0">
            <a:spAutoFit/>
          </a:bodyPr>
          <a:lstStyle/>
          <a:p>
            <a:r>
              <a:rPr lang="en-US" dirty="0"/>
              <a:t>https://</a:t>
            </a:r>
            <a:r>
              <a:rPr lang="en-US" dirty="0" err="1"/>
              <a:t>www.analyticsvidhya.com</a:t>
            </a:r>
            <a:r>
              <a:rPr lang="en-US" dirty="0"/>
              <a:t>/blog/2021/06/the-challenge-of-vanishing-exploding-gradients-in-deep-neural-networks/</a:t>
            </a:r>
          </a:p>
        </p:txBody>
      </p:sp>
    </p:spTree>
    <p:extLst>
      <p:ext uri="{BB962C8B-B14F-4D97-AF65-F5344CB8AC3E}">
        <p14:creationId xmlns:p14="http://schemas.microsoft.com/office/powerpoint/2010/main" val="20691731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68F143E-F2BE-71CA-B9BC-CE848A45BF7B}"/>
                  </a:ext>
                </a:extLst>
              </p:cNvPr>
              <p:cNvSpPr>
                <a:spLocks noGrp="1"/>
              </p:cNvSpPr>
              <p:nvPr>
                <p:ph idx="1"/>
              </p:nvPr>
            </p:nvSpPr>
            <p:spPr>
              <a:xfrm>
                <a:off x="838200" y="1690688"/>
                <a:ext cx="10515600" cy="4486275"/>
              </a:xfrm>
            </p:spPr>
            <p:txBody>
              <a:bodyPr>
                <a:normAutofit/>
              </a:bodyPr>
              <a:lstStyle/>
              <a:p>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i="1">
                            <a:latin typeface="Cambria Math" panose="02040503050406030204" pitchFamily="18" charset="0"/>
                          </a:rPr>
                          <m:t>[1]</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𝑔</m:t>
                        </m:r>
                      </m:e>
                      <m:sup>
                        <m:d>
                          <m:dPr>
                            <m:begChr m:val="["/>
                            <m:endChr m:val="]"/>
                            <m:ctrlPr>
                              <a:rPr lang="en-CA" i="1">
                                <a:latin typeface="Cambria Math" panose="02040503050406030204" pitchFamily="18" charset="0"/>
                              </a:rPr>
                            </m:ctrlPr>
                          </m:dPr>
                          <m:e>
                            <m:r>
                              <a:rPr lang="en-CA" i="1">
                                <a:latin typeface="Cambria Math" panose="02040503050406030204" pitchFamily="18" charset="0"/>
                              </a:rPr>
                              <m:t>1</m:t>
                            </m:r>
                          </m:e>
                        </m:d>
                      </m:sup>
                    </m:sSup>
                    <m:d>
                      <m:dPr>
                        <m:ctrlPr>
                          <a:rPr lang="en-CA" i="1">
                            <a:latin typeface="Cambria Math" panose="02040503050406030204" pitchFamily="18" charset="0"/>
                          </a:rPr>
                        </m:ctrlPr>
                      </m:dPr>
                      <m:e>
                        <m:sSup>
                          <m:sSupPr>
                            <m:ctrlPr>
                              <a:rPr lang="en-CA" i="1" smtClean="0">
                                <a:latin typeface="Cambria Math" panose="02040503050406030204" pitchFamily="18" charset="0"/>
                              </a:rPr>
                            </m:ctrlPr>
                          </m:sSupPr>
                          <m:e>
                            <m:r>
                              <a:rPr lang="en-CA" b="0" i="1" smtClean="0">
                                <a:latin typeface="Cambria Math" panose="02040503050406030204" pitchFamily="18" charset="0"/>
                              </a:rPr>
                              <m:t>𝑤</m:t>
                            </m:r>
                          </m:e>
                          <m:sup>
                            <m:r>
                              <a:rPr lang="en-CA" b="0" i="1" smtClean="0">
                                <a:latin typeface="Cambria Math" panose="02040503050406030204" pitchFamily="18" charset="0"/>
                              </a:rPr>
                              <m:t>[1]</m:t>
                            </m:r>
                          </m:sup>
                        </m:sSup>
                        <m:sSup>
                          <m:sSupPr>
                            <m:ctrlPr>
                              <a:rPr lang="en-CA" i="1" smtClean="0">
                                <a:latin typeface="Cambria Math" panose="02040503050406030204" pitchFamily="18" charset="0"/>
                              </a:rPr>
                            </m:ctrlPr>
                          </m:sSupPr>
                          <m:e>
                            <m:r>
                              <a:rPr lang="en-CA" b="0" i="1" smtClean="0">
                                <a:latin typeface="Cambria Math" panose="02040503050406030204" pitchFamily="18" charset="0"/>
                              </a:rPr>
                              <m:t>𝑎</m:t>
                            </m:r>
                          </m:e>
                          <m:sup>
                            <m:d>
                              <m:dPr>
                                <m:begChr m:val="["/>
                                <m:endChr m:val="]"/>
                                <m:ctrlPr>
                                  <a:rPr lang="en-CA" i="1">
                                    <a:latin typeface="Cambria Math" panose="02040503050406030204" pitchFamily="18" charset="0"/>
                                  </a:rPr>
                                </m:ctrlPr>
                              </m:dPr>
                              <m:e>
                                <m:r>
                                  <a:rPr lang="en-CA" b="0" i="1" smtClean="0">
                                    <a:latin typeface="Cambria Math" panose="02040503050406030204" pitchFamily="18" charset="0"/>
                                  </a:rPr>
                                  <m:t>0</m:t>
                                </m:r>
                              </m:e>
                            </m:d>
                          </m:sup>
                        </m:sSup>
                        <m:r>
                          <a:rPr lang="en-CA" b="0" i="1" smtClean="0">
                            <a:latin typeface="Cambria Math" panose="02040503050406030204" pitchFamily="18" charset="0"/>
                          </a:rPr>
                          <m:t>+</m:t>
                        </m:r>
                        <m:r>
                          <a:rPr lang="en-CA" b="0" i="1" smtClean="0">
                            <a:latin typeface="Cambria Math" panose="02040503050406030204" pitchFamily="18" charset="0"/>
                          </a:rPr>
                          <m:t>𝑏</m:t>
                        </m:r>
                      </m:e>
                    </m:d>
                    <m:r>
                      <a:rPr lang="en-CA" b="0" i="0" smtClean="0">
                        <a:latin typeface="Cambria Math" panose="02040503050406030204" pitchFamily="18" charset="0"/>
                      </a:rPr>
                      <m:t>,</m:t>
                    </m:r>
                    <m:sSup>
                      <m:sSupPr>
                        <m:ctrlPr>
                          <a:rPr lang="en-US"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r>
                          <a:rPr lang="en-CA" b="0" i="1" smtClean="0">
                            <a:latin typeface="Cambria Math" panose="02040503050406030204" pitchFamily="18" charset="0"/>
                          </a:rPr>
                          <m:t>2</m:t>
                        </m:r>
                        <m:r>
                          <a:rPr lang="en-CA" i="1">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𝑔</m:t>
                        </m:r>
                      </m:e>
                      <m:sup>
                        <m:d>
                          <m:dPr>
                            <m:begChr m:val="["/>
                            <m:endChr m:val="]"/>
                            <m:ctrlPr>
                              <a:rPr lang="en-CA" i="1">
                                <a:latin typeface="Cambria Math" panose="02040503050406030204" pitchFamily="18" charset="0"/>
                              </a:rPr>
                            </m:ctrlPr>
                          </m:dPr>
                          <m:e>
                            <m:r>
                              <a:rPr lang="en-CA" b="0" i="1" smtClean="0">
                                <a:latin typeface="Cambria Math" panose="02040503050406030204" pitchFamily="18" charset="0"/>
                              </a:rPr>
                              <m:t>2</m:t>
                            </m:r>
                          </m:e>
                        </m:d>
                      </m:sup>
                    </m:sSup>
                    <m:d>
                      <m:dPr>
                        <m:ctrlPr>
                          <a:rPr lang="en-CA" i="1">
                            <a:latin typeface="Cambria Math" panose="02040503050406030204" pitchFamily="18" charset="0"/>
                          </a:rPr>
                        </m:ctrlPr>
                      </m:dPr>
                      <m:e>
                        <m:sSup>
                          <m:sSupPr>
                            <m:ctrlPr>
                              <a:rPr lang="en-CA" i="1">
                                <a:latin typeface="Cambria Math" panose="02040503050406030204" pitchFamily="18" charset="0"/>
                              </a:rPr>
                            </m:ctrlPr>
                          </m:sSupPr>
                          <m:e>
                            <m:sSup>
                              <m:sSupPr>
                                <m:ctrlPr>
                                  <a:rPr lang="en-CA" i="1" smtClean="0">
                                    <a:latin typeface="Cambria Math" panose="02040503050406030204" pitchFamily="18" charset="0"/>
                                  </a:rPr>
                                </m:ctrlPr>
                              </m:sSupPr>
                              <m:e>
                                <m:r>
                                  <a:rPr lang="en-CA" b="0" i="1" smtClean="0">
                                    <a:latin typeface="Cambria Math" panose="02040503050406030204" pitchFamily="18" charset="0"/>
                                  </a:rPr>
                                  <m:t>𝑤</m:t>
                                </m:r>
                              </m:e>
                              <m:sup>
                                <m:r>
                                  <a:rPr lang="en-CA" b="0" i="1" smtClean="0">
                                    <a:latin typeface="Cambria Math" panose="02040503050406030204" pitchFamily="18" charset="0"/>
                                  </a:rPr>
                                  <m:t>[2]</m:t>
                                </m:r>
                              </m:sup>
                            </m:sSup>
                            <m:r>
                              <a:rPr lang="en-CA" i="1">
                                <a:latin typeface="Cambria Math" panose="02040503050406030204" pitchFamily="18" charset="0"/>
                              </a:rPr>
                              <m:t>𝑎</m:t>
                            </m:r>
                          </m:e>
                          <m:sup>
                            <m:d>
                              <m:dPr>
                                <m:begChr m:val="["/>
                                <m:endChr m:val="]"/>
                                <m:ctrlPr>
                                  <a:rPr lang="en-CA" i="1">
                                    <a:latin typeface="Cambria Math" panose="02040503050406030204" pitchFamily="18" charset="0"/>
                                  </a:rPr>
                                </m:ctrlPr>
                              </m:dPr>
                              <m:e>
                                <m:r>
                                  <a:rPr lang="en-CA" b="0" i="1" smtClean="0">
                                    <a:latin typeface="Cambria Math" panose="02040503050406030204" pitchFamily="18" charset="0"/>
                                  </a:rPr>
                                  <m:t>1</m:t>
                                </m:r>
                              </m:e>
                            </m:d>
                          </m:sup>
                        </m:sSup>
                        <m:r>
                          <a:rPr lang="en-CA" i="1">
                            <a:latin typeface="Cambria Math" panose="02040503050406030204" pitchFamily="18" charset="0"/>
                          </a:rPr>
                          <m:t>+</m:t>
                        </m:r>
                        <m:r>
                          <a:rPr lang="en-CA" i="1">
                            <a:latin typeface="Cambria Math" panose="02040503050406030204" pitchFamily="18" charset="0"/>
                          </a:rPr>
                          <m:t>𝑏</m:t>
                        </m:r>
                      </m:e>
                    </m:d>
                    <m:r>
                      <a:rPr lang="en-CA" b="0" i="1" smtClean="0">
                        <a:latin typeface="Cambria Math" panose="02040503050406030204" pitchFamily="18" charset="0"/>
                      </a:rPr>
                      <m:t>….</m:t>
                    </m:r>
                  </m:oMath>
                </a14:m>
                <a:endParaRPr lang="en-CA" b="0" i="1" dirty="0">
                  <a:latin typeface="Cambria Math" panose="02040503050406030204" pitchFamily="18" charset="0"/>
                </a:endParaRPr>
              </a:p>
              <a:p>
                <a14:m>
                  <m:oMath xmlns:m="http://schemas.openxmlformats.org/officeDocument/2006/math">
                    <m:sSup>
                      <m:sSupPr>
                        <m:ctrlPr>
                          <a:rPr lang="en-US" i="1">
                            <a:latin typeface="Cambria Math" panose="02040503050406030204" pitchFamily="18" charset="0"/>
                          </a:rPr>
                        </m:ctrlPr>
                      </m:sSupPr>
                      <m:e>
                        <m:r>
                          <a:rPr lang="en-CA" i="1">
                            <a:latin typeface="Cambria Math" panose="02040503050406030204" pitchFamily="18" charset="0"/>
                          </a:rPr>
                          <m:t>𝑎</m:t>
                        </m:r>
                      </m:e>
                      <m:sup>
                        <m:r>
                          <a:rPr lang="en-CA" i="1">
                            <a:latin typeface="Cambria Math" panose="02040503050406030204" pitchFamily="18" charset="0"/>
                          </a:rPr>
                          <m:t>[</m:t>
                        </m:r>
                        <m:r>
                          <a:rPr lang="en-CA" b="0" i="1" smtClean="0">
                            <a:latin typeface="Cambria Math" panose="02040503050406030204" pitchFamily="18" charset="0"/>
                          </a:rPr>
                          <m:t>𝑛</m:t>
                        </m:r>
                        <m:r>
                          <a:rPr lang="en-CA" i="1">
                            <a:latin typeface="Cambria Math" panose="02040503050406030204" pitchFamily="18" charset="0"/>
                          </a:rPr>
                          <m:t>]</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𝑔</m:t>
                        </m:r>
                      </m:e>
                      <m:sup>
                        <m:d>
                          <m:dPr>
                            <m:begChr m:val="["/>
                            <m:endChr m:val="]"/>
                            <m:ctrlPr>
                              <a:rPr lang="en-CA" i="1">
                                <a:latin typeface="Cambria Math" panose="02040503050406030204" pitchFamily="18" charset="0"/>
                              </a:rPr>
                            </m:ctrlPr>
                          </m:dPr>
                          <m:e>
                            <m:r>
                              <a:rPr lang="en-CA" b="0" i="1" smtClean="0">
                                <a:latin typeface="Cambria Math" panose="02040503050406030204" pitchFamily="18" charset="0"/>
                              </a:rPr>
                              <m:t>𝑛</m:t>
                            </m:r>
                          </m:e>
                        </m:d>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𝑔</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𝑛</m:t>
                            </m:r>
                            <m:r>
                              <a:rPr lang="en-CA" b="0" i="1" smtClean="0">
                                <a:latin typeface="Cambria Math" panose="02040503050406030204" pitchFamily="18" charset="0"/>
                              </a:rPr>
                              <m:t>−1</m:t>
                            </m:r>
                          </m:e>
                        </m:d>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𝑔</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d>
                      <m:dPr>
                        <m:ctrlPr>
                          <a:rPr lang="en-CA" i="1" smtClean="0">
                            <a:latin typeface="Cambria Math" panose="02040503050406030204" pitchFamily="18" charset="0"/>
                          </a:rPr>
                        </m:ctrlPr>
                      </m:dPr>
                      <m:e>
                        <m:sSup>
                          <m:sSupPr>
                            <m:ctrlPr>
                              <a:rPr lang="en-CA" i="1">
                                <a:latin typeface="Cambria Math" panose="02040503050406030204" pitchFamily="18" charset="0"/>
                              </a:rPr>
                            </m:ctrlPr>
                          </m:sSupPr>
                          <m:e>
                            <m:sSup>
                              <m:sSupPr>
                                <m:ctrlPr>
                                  <a:rPr lang="en-CA" i="1" smtClean="0">
                                    <a:latin typeface="Cambria Math" panose="02040503050406030204" pitchFamily="18" charset="0"/>
                                  </a:rPr>
                                </m:ctrlPr>
                              </m:sSupPr>
                              <m:e>
                                <m:r>
                                  <a:rPr lang="en-CA" b="0" i="1" smtClean="0">
                                    <a:latin typeface="Cambria Math" panose="02040503050406030204" pitchFamily="18" charset="0"/>
                                  </a:rPr>
                                  <m:t>𝑤</m:t>
                                </m:r>
                              </m:e>
                              <m:sup>
                                <m:r>
                                  <a:rPr lang="en-CA" b="0" i="1" smtClean="0">
                                    <a:latin typeface="Cambria Math" panose="02040503050406030204" pitchFamily="18" charset="0"/>
                                  </a:rPr>
                                  <m:t>[1]</m:t>
                                </m:r>
                              </m:sup>
                            </m:sSup>
                            <m:r>
                              <a:rPr lang="en-CA" i="1">
                                <a:latin typeface="Cambria Math" panose="02040503050406030204" pitchFamily="18" charset="0"/>
                              </a:rPr>
                              <m:t>𝑎</m:t>
                            </m:r>
                          </m:e>
                          <m:sup>
                            <m:d>
                              <m:dPr>
                                <m:begChr m:val="["/>
                                <m:endChr m:val="]"/>
                                <m:ctrlPr>
                                  <a:rPr lang="en-CA" i="1">
                                    <a:latin typeface="Cambria Math" panose="02040503050406030204" pitchFamily="18" charset="0"/>
                                  </a:rPr>
                                </m:ctrlPr>
                              </m:dPr>
                              <m:e>
                                <m:r>
                                  <a:rPr lang="en-CA" i="1">
                                    <a:latin typeface="Cambria Math" panose="02040503050406030204" pitchFamily="18" charset="0"/>
                                  </a:rPr>
                                  <m:t>0</m:t>
                                </m:r>
                              </m:e>
                            </m:d>
                          </m:sup>
                        </m:sSup>
                        <m:r>
                          <a:rPr lang="en-CA" i="1">
                            <a:latin typeface="Cambria Math" panose="02040503050406030204" pitchFamily="18" charset="0"/>
                          </a:rPr>
                          <m:t>+</m:t>
                        </m:r>
                        <m:r>
                          <a:rPr lang="en-CA" i="1">
                            <a:latin typeface="Cambria Math" panose="02040503050406030204" pitchFamily="18" charset="0"/>
                          </a:rPr>
                          <m:t>𝑏</m:t>
                        </m:r>
                      </m:e>
                    </m:d>
                    <m:r>
                      <a:rPr lang="en-CA" b="0" i="1" smtClean="0">
                        <a:latin typeface="Cambria Math" panose="02040503050406030204" pitchFamily="18" charset="0"/>
                      </a:rPr>
                      <m:t>…)</m:t>
                    </m:r>
                  </m:oMath>
                </a14:m>
                <a:endParaRPr lang="en-US" dirty="0"/>
              </a:p>
              <a:p>
                <a:r>
                  <a:rPr lang="en-US" dirty="0"/>
                  <a:t>For simplicity: the activation function for each layer are the same linear function, ignore the bias terms:</a:t>
                </a:r>
              </a:p>
              <a:p>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[1]</m:t>
                        </m:r>
                      </m:sup>
                    </m:sSup>
                    <m:sSup>
                      <m:sSupPr>
                        <m:ctrlPr>
                          <a:rPr lang="en-CA" i="1">
                            <a:latin typeface="Cambria Math" panose="02040503050406030204" pitchFamily="18" charset="0"/>
                          </a:rPr>
                        </m:ctrlPr>
                      </m:sSupPr>
                      <m:e>
                        <m:r>
                          <a:rPr lang="en-CA" i="1">
                            <a:latin typeface="Cambria Math" panose="02040503050406030204" pitchFamily="18" charset="0"/>
                          </a:rPr>
                          <m:t>𝑎</m:t>
                        </m:r>
                      </m:e>
                      <m:sup>
                        <m:d>
                          <m:dPr>
                            <m:begChr m:val="["/>
                            <m:endChr m:val="]"/>
                            <m:ctrlPr>
                              <a:rPr lang="en-CA" i="1">
                                <a:latin typeface="Cambria Math" panose="02040503050406030204" pitchFamily="18" charset="0"/>
                              </a:rPr>
                            </m:ctrlPr>
                          </m:dPr>
                          <m:e>
                            <m:r>
                              <a:rPr lang="en-CA" i="1">
                                <a:latin typeface="Cambria Math" panose="02040503050406030204" pitchFamily="18" charset="0"/>
                              </a:rPr>
                              <m:t>0</m:t>
                            </m:r>
                          </m:e>
                        </m:d>
                      </m:sup>
                    </m:sSup>
                    <m:r>
                      <a:rPr lang="en-CA" b="0" i="0" smtClean="0">
                        <a:latin typeface="Cambria Math" panose="02040503050406030204" pitchFamily="18" charset="0"/>
                      </a:rPr>
                      <m:t>→</m:t>
                    </m:r>
                    <m:sSup>
                      <m:sSupPr>
                        <m:ctrlPr>
                          <a:rPr lang="en-CA" i="1">
                            <a:latin typeface="Cambria Math" panose="02040503050406030204" pitchFamily="18" charset="0"/>
                          </a:rPr>
                        </m:ctrlPr>
                      </m:sSupPr>
                      <m:e>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m:t>
                            </m:r>
                            <m:r>
                              <a:rPr lang="en-CA" b="0" i="1" smtClean="0">
                                <a:latin typeface="Cambria Math" panose="02040503050406030204" pitchFamily="18" charset="0"/>
                              </a:rPr>
                              <m:t>2</m:t>
                            </m:r>
                            <m:r>
                              <a:rPr lang="en-CA" i="1">
                                <a:latin typeface="Cambria Math" panose="02040503050406030204" pitchFamily="18" charset="0"/>
                              </a:rPr>
                              <m:t>]</m:t>
                            </m:r>
                          </m:sup>
                        </m:sSup>
                        <m:r>
                          <a:rPr lang="en-CA" i="1">
                            <a:latin typeface="Cambria Math" panose="02040503050406030204" pitchFamily="18" charset="0"/>
                          </a:rPr>
                          <m:t>𝑤</m:t>
                        </m:r>
                      </m:e>
                      <m:sup>
                        <m:r>
                          <a:rPr lang="en-CA" i="1">
                            <a:latin typeface="Cambria Math" panose="02040503050406030204" pitchFamily="18" charset="0"/>
                          </a:rPr>
                          <m:t>[1]</m:t>
                        </m:r>
                      </m:sup>
                    </m:sSup>
                    <m:r>
                      <a:rPr lang="en-CA" b="0" i="1" smtClean="0">
                        <a:latin typeface="Cambria Math" panose="02040503050406030204" pitchFamily="18" charset="0"/>
                      </a:rPr>
                      <m:t>→…→</m:t>
                    </m:r>
                    <m:sSup>
                      <m:sSupPr>
                        <m:ctrlPr>
                          <a:rPr lang="en-CA" i="1">
                            <a:latin typeface="Cambria Math" panose="02040503050406030204" pitchFamily="18" charset="0"/>
                          </a:rPr>
                        </m:ctrlPr>
                      </m:sSupPr>
                      <m:e>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m:t>
                            </m:r>
                            <m:r>
                              <a:rPr lang="en-CA" b="0" i="1" smtClean="0">
                                <a:latin typeface="Cambria Math" panose="02040503050406030204" pitchFamily="18" charset="0"/>
                              </a:rPr>
                              <m:t>𝑛</m:t>
                            </m:r>
                            <m:r>
                              <a:rPr lang="en-CA" i="1">
                                <a:latin typeface="Cambria Math" panose="02040503050406030204" pitchFamily="18" charset="0"/>
                              </a:rPr>
                              <m:t>]</m:t>
                            </m:r>
                          </m:sup>
                        </m:sSup>
                        <m:r>
                          <a:rPr lang="en-CA" b="0" i="1" smtClean="0">
                            <a:latin typeface="Cambria Math" panose="02040503050406030204" pitchFamily="18" charset="0"/>
                          </a:rPr>
                          <m:t>…</m:t>
                        </m:r>
                        <m:r>
                          <a:rPr lang="en-CA" i="1">
                            <a:latin typeface="Cambria Math" panose="02040503050406030204" pitchFamily="18" charset="0"/>
                          </a:rPr>
                          <m:t>𝑤</m:t>
                        </m:r>
                      </m:e>
                      <m:sup>
                        <m:r>
                          <a:rPr lang="en-CA" i="1">
                            <a:latin typeface="Cambria Math" panose="02040503050406030204" pitchFamily="18" charset="0"/>
                          </a:rPr>
                          <m:t>[1]</m:t>
                        </m:r>
                      </m:sup>
                    </m:sSup>
                    <m:sSup>
                      <m:sSupPr>
                        <m:ctrlPr>
                          <a:rPr lang="en-CA" i="1">
                            <a:latin typeface="Cambria Math" panose="02040503050406030204" pitchFamily="18" charset="0"/>
                          </a:rPr>
                        </m:ctrlPr>
                      </m:sSupPr>
                      <m:e>
                        <m:r>
                          <a:rPr lang="en-CA" i="1">
                            <a:latin typeface="Cambria Math" panose="02040503050406030204" pitchFamily="18" charset="0"/>
                          </a:rPr>
                          <m:t>𝑎</m:t>
                        </m:r>
                      </m:e>
                      <m:sup>
                        <m:d>
                          <m:dPr>
                            <m:begChr m:val="["/>
                            <m:endChr m:val="]"/>
                            <m:ctrlPr>
                              <a:rPr lang="en-CA" i="1">
                                <a:latin typeface="Cambria Math" panose="02040503050406030204" pitchFamily="18" charset="0"/>
                              </a:rPr>
                            </m:ctrlPr>
                          </m:dPr>
                          <m:e>
                            <m:r>
                              <a:rPr lang="en-CA" i="1">
                                <a:latin typeface="Cambria Math" panose="02040503050406030204" pitchFamily="18" charset="0"/>
                              </a:rPr>
                              <m:t>0</m:t>
                            </m:r>
                          </m:e>
                        </m:d>
                      </m:sup>
                    </m:sSup>
                  </m:oMath>
                </a14:m>
                <a:endParaRPr lang="en-US" dirty="0"/>
              </a:p>
              <a:p>
                <a:r>
                  <a:rPr lang="en-US" dirty="0"/>
                  <a:t>Further simplify: </a:t>
                </a:r>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𝑤</m:t>
                        </m:r>
                      </m:e>
                      <m:sup>
                        <m:r>
                          <a:rPr lang="en-CA" b="0" i="1" smtClean="0">
                            <a:latin typeface="Cambria Math" panose="02040503050406030204" pitchFamily="18" charset="0"/>
                          </a:rPr>
                          <m:t>𝑛</m:t>
                        </m:r>
                      </m:sup>
                    </m:sSup>
                    <m:sSup>
                      <m:sSupPr>
                        <m:ctrlPr>
                          <a:rPr lang="en-US"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[0]</m:t>
                        </m:r>
                      </m:sup>
                    </m:sSup>
                  </m:oMath>
                </a14:m>
                <a:r>
                  <a:rPr lang="en-US" dirty="0"/>
                  <a:t> </a:t>
                </a:r>
              </a:p>
              <a:p>
                <a:r>
                  <a:rPr lang="en-US" dirty="0"/>
                  <a:t>With very deep network (large n), when </a:t>
                </a:r>
                <a14:m>
                  <m:oMath xmlns:m="http://schemas.openxmlformats.org/officeDocument/2006/math">
                    <m:r>
                      <a:rPr lang="en-CA" b="0" i="1" smtClean="0">
                        <a:latin typeface="Cambria Math" panose="02040503050406030204" pitchFamily="18" charset="0"/>
                      </a:rPr>
                      <m:t>𝑤</m:t>
                    </m:r>
                    <m:r>
                      <a:rPr lang="en-CA" b="0" i="1" smtClean="0">
                        <a:latin typeface="Cambria Math" panose="02040503050406030204" pitchFamily="18" charset="0"/>
                      </a:rPr>
                      <m:t>&gt;1</m:t>
                    </m:r>
                  </m:oMath>
                </a14:m>
                <a:r>
                  <a:rPr lang="en-US" dirty="0"/>
                  <a:t> (e.g. </a:t>
                </a:r>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1.5</m:t>
                        </m:r>
                      </m:e>
                      <m:sup>
                        <m:r>
                          <a:rPr lang="en-CA" b="0" i="1" smtClean="0">
                            <a:latin typeface="Cambria Math" panose="02040503050406030204" pitchFamily="18" charset="0"/>
                          </a:rPr>
                          <m:t>16</m:t>
                        </m:r>
                      </m:sup>
                    </m:sSup>
                    <m:r>
                      <a:rPr lang="en-CA" i="1">
                        <a:latin typeface="Cambria Math" panose="02040503050406030204" pitchFamily="18" charset="0"/>
                      </a:rPr>
                      <m:t>=656.8</m:t>
                    </m:r>
                    <m:r>
                      <a:rPr lang="en-CA" b="0" i="1" smtClean="0">
                        <a:latin typeface="Cambria Math" panose="02040503050406030204" pitchFamily="18" charset="0"/>
                      </a:rPr>
                      <m:t>4) </m:t>
                    </m:r>
                  </m:oMath>
                </a14:m>
                <a:r>
                  <a:rPr lang="en-US" dirty="0"/>
                  <a:t> we get exploding weight. When </a:t>
                </a:r>
                <a14:m>
                  <m:oMath xmlns:m="http://schemas.openxmlformats.org/officeDocument/2006/math">
                    <m:r>
                      <a:rPr lang="en-CA" i="1">
                        <a:latin typeface="Cambria Math" panose="02040503050406030204" pitchFamily="18" charset="0"/>
                      </a:rPr>
                      <m:t>𝑤</m:t>
                    </m:r>
                    <m:r>
                      <a:rPr lang="en-CA" i="1">
                        <a:latin typeface="Cambria Math" panose="02040503050406030204" pitchFamily="18" charset="0"/>
                      </a:rPr>
                      <m:t>&gt;1</m:t>
                    </m:r>
                  </m:oMath>
                </a14:m>
                <a:r>
                  <a:rPr lang="en-US" dirty="0"/>
                  <a:t> (e.g. </a:t>
                </a:r>
                <a14:m>
                  <m:oMath xmlns:m="http://schemas.openxmlformats.org/officeDocument/2006/math">
                    <m:sSup>
                      <m:sSupPr>
                        <m:ctrlPr>
                          <a:rPr lang="en-US" i="1">
                            <a:latin typeface="Cambria Math" panose="02040503050406030204" pitchFamily="18" charset="0"/>
                          </a:rPr>
                        </m:ctrlPr>
                      </m:sSupPr>
                      <m:e>
                        <m:r>
                          <a:rPr lang="en-CA" b="0" i="1" smtClean="0">
                            <a:latin typeface="Cambria Math" panose="02040503050406030204" pitchFamily="18" charset="0"/>
                          </a:rPr>
                          <m:t>0.</m:t>
                        </m:r>
                        <m:r>
                          <a:rPr lang="en-CA" i="1">
                            <a:latin typeface="Cambria Math" panose="02040503050406030204" pitchFamily="18" charset="0"/>
                          </a:rPr>
                          <m:t>5</m:t>
                        </m:r>
                      </m:e>
                      <m:sup>
                        <m:r>
                          <a:rPr lang="en-CA" b="0" i="1" smtClean="0">
                            <a:latin typeface="Cambria Math" panose="02040503050406030204" pitchFamily="18" charset="0"/>
                          </a:rPr>
                          <m:t>15</m:t>
                        </m:r>
                      </m:sup>
                    </m:sSup>
                    <m:r>
                      <a:rPr lang="en-CA" i="1">
                        <a:latin typeface="Cambria Math" panose="02040503050406030204" pitchFamily="18" charset="0"/>
                      </a:rPr>
                      <m:t>=3.05</m:t>
                    </m:r>
                    <m:r>
                      <a:rPr lang="en-CA" i="1">
                        <a:latin typeface="Cambria Math" panose="02040503050406030204" pitchFamily="18" charset="0"/>
                      </a:rPr>
                      <m:t>𝑒</m:t>
                    </m:r>
                    <m:r>
                      <a:rPr lang="en-CA" i="1">
                        <a:latin typeface="Cambria Math" panose="02040503050406030204" pitchFamily="18" charset="0"/>
                      </a:rPr>
                      <m:t>−05) </m:t>
                    </m:r>
                  </m:oMath>
                </a14:m>
                <a:r>
                  <a:rPr lang="en-US" dirty="0"/>
                  <a:t>, we get vanishing weight</a:t>
                </a:r>
              </a:p>
              <a:p>
                <a:endParaRPr lang="en-US" dirty="0"/>
              </a:p>
            </p:txBody>
          </p:sp>
        </mc:Choice>
        <mc:Fallback xmlns="">
          <p:sp>
            <p:nvSpPr>
              <p:cNvPr id="3" name="Content Placeholder 2">
                <a:extLst>
                  <a:ext uri="{FF2B5EF4-FFF2-40B4-BE49-F238E27FC236}">
                    <a16:creationId xmlns:a16="http://schemas.microsoft.com/office/drawing/2014/main" id="{C68F143E-F2BE-71CA-B9BC-CE848A45BF7B}"/>
                  </a:ext>
                </a:extLst>
              </p:cNvPr>
              <p:cNvSpPr>
                <a:spLocks noGrp="1" noRot="1" noChangeAspect="1" noMove="1" noResize="1" noEditPoints="1" noAdjustHandles="1" noChangeArrowheads="1" noChangeShapeType="1" noTextEdit="1"/>
              </p:cNvSpPr>
              <p:nvPr>
                <p:ph idx="1"/>
              </p:nvPr>
            </p:nvSpPr>
            <p:spPr>
              <a:xfrm>
                <a:off x="838200" y="1690688"/>
                <a:ext cx="10515600" cy="4486275"/>
              </a:xfrm>
              <a:blipFill>
                <a:blip r:embed="rId3"/>
                <a:stretch>
                  <a:fillRect l="-1086" t="-845" r="-603" b="-845"/>
                </a:stretch>
              </a:blipFill>
            </p:spPr>
            <p:txBody>
              <a:bodyPr/>
              <a:lstStyle/>
              <a:p>
                <a:r>
                  <a:rPr lang="en-US">
                    <a:noFill/>
                  </a:rPr>
                  <a:t> </a:t>
                </a:r>
              </a:p>
            </p:txBody>
          </p:sp>
        </mc:Fallback>
      </mc:AlternateContent>
      <p:sp>
        <p:nvSpPr>
          <p:cNvPr id="4" name="Title 1">
            <a:extLst>
              <a:ext uri="{FF2B5EF4-FFF2-40B4-BE49-F238E27FC236}">
                <a16:creationId xmlns:a16="http://schemas.microsoft.com/office/drawing/2014/main" id="{D36EEF35-FB54-61F2-84BE-6F3F144C9117}"/>
              </a:ext>
            </a:extLst>
          </p:cNvPr>
          <p:cNvSpPr>
            <a:spLocks noGrp="1"/>
          </p:cNvSpPr>
          <p:nvPr>
            <p:ph type="title"/>
          </p:nvPr>
        </p:nvSpPr>
        <p:spPr>
          <a:xfrm>
            <a:off x="838200" y="365126"/>
            <a:ext cx="10515600" cy="1013970"/>
          </a:xfrm>
        </p:spPr>
        <p:txBody>
          <a:bodyPr/>
          <a:lstStyle/>
          <a:p>
            <a:r>
              <a:rPr lang="en-US" dirty="0"/>
              <a:t>Vanishing and exploding gradients</a:t>
            </a:r>
          </a:p>
        </p:txBody>
      </p:sp>
    </p:spTree>
    <p:extLst>
      <p:ext uri="{BB962C8B-B14F-4D97-AF65-F5344CB8AC3E}">
        <p14:creationId xmlns:p14="http://schemas.microsoft.com/office/powerpoint/2010/main" val="29554676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4A6975-0B32-7E96-476E-53DC1599DED9}"/>
              </a:ext>
            </a:extLst>
          </p:cNvPr>
          <p:cNvSpPr>
            <a:spLocks noGrp="1"/>
          </p:cNvSpPr>
          <p:nvPr>
            <p:ph type="title"/>
          </p:nvPr>
        </p:nvSpPr>
        <p:spPr/>
        <p:txBody>
          <a:bodyPr/>
          <a:lstStyle/>
          <a:p>
            <a:r>
              <a:rPr lang="en-US" dirty="0"/>
              <a:t>Vanishing and exploding gradients- backward</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D5F811CF-3359-CABA-89AB-16EF0A71A960}"/>
                  </a:ext>
                </a:extLst>
              </p:cNvPr>
              <p:cNvSpPr>
                <a:spLocks noGrp="1"/>
              </p:cNvSpPr>
              <p:nvPr>
                <p:ph idx="1"/>
              </p:nvPr>
            </p:nvSpPr>
            <p:spPr>
              <a:xfrm>
                <a:off x="29980" y="1855605"/>
                <a:ext cx="12063367" cy="5485733"/>
              </a:xfrm>
              <a:prstGeom prst="rect">
                <a:avLst/>
              </a:prstGeom>
            </p:spPr>
            <p:txBody>
              <a:bodyPr wrap="none">
                <a:spAutoFit/>
              </a:bodyPr>
              <a:lstStyle/>
              <a:p>
                <a:pPr lvl="1"/>
                <a14:m>
                  <m:oMath xmlns:m="http://schemas.openxmlformats.org/officeDocument/2006/math">
                    <m:sSup>
                      <m:sSupPr>
                        <m:ctrlPr>
                          <a:rPr lang="en-US" i="1" smtClean="0">
                            <a:latin typeface="Cambria Math" panose="02040503050406030204" pitchFamily="18" charset="0"/>
                          </a:rPr>
                        </m:ctrlPr>
                      </m:sSupPr>
                      <m:e>
                        <m:r>
                          <a:rPr lang="en-CA" i="1">
                            <a:latin typeface="Cambria Math" panose="02040503050406030204" pitchFamily="18" charset="0"/>
                          </a:rPr>
                          <m:t>𝑧</m:t>
                        </m:r>
                      </m:e>
                      <m:sup>
                        <m:r>
                          <a:rPr lang="en-CA" b="0" i="1" smtClean="0">
                            <a:latin typeface="Cambria Math" panose="02040503050406030204" pitchFamily="18" charset="0"/>
                          </a:rPr>
                          <m:t>[1]</m:t>
                        </m:r>
                      </m:sup>
                    </m:sSup>
                    <m:r>
                      <a:rPr lang="en-CA" i="1">
                        <a:latin typeface="Cambria Math" panose="02040503050406030204" pitchFamily="18" charset="0"/>
                      </a:rPr>
                      <m:t>=</m:t>
                    </m:r>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b="0" i="1" smtClean="0">
                            <a:latin typeface="Cambria Math" panose="02040503050406030204" pitchFamily="18" charset="0"/>
                          </a:rPr>
                          <m:t>[1]</m:t>
                        </m:r>
                      </m:sup>
                    </m:sSup>
                    <m:r>
                      <a:rPr lang="en-CA" b="0" i="1" smtClean="0">
                        <a:latin typeface="Cambria Math" panose="02040503050406030204" pitchFamily="18" charset="0"/>
                      </a:rPr>
                      <m:t>𝑥</m:t>
                    </m:r>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𝑎</m:t>
                        </m:r>
                      </m:e>
                      <m:sup>
                        <m:r>
                          <a:rPr lang="en-CA" b="0" i="1" smtClean="0">
                            <a:latin typeface="Cambria Math" panose="02040503050406030204" pitchFamily="18" charset="0"/>
                          </a:rPr>
                          <m:t>[1]</m:t>
                        </m:r>
                      </m:sup>
                    </m:sSup>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𝜎</m:t>
                    </m:r>
                    <m:d>
                      <m:dPr>
                        <m:ctrlPr>
                          <a:rPr lang="en-CA" b="0" i="1" smtClean="0">
                            <a:latin typeface="Cambria Math" panose="02040503050406030204" pitchFamily="18" charset="0"/>
                            <a:ea typeface="Cambria Math" panose="02040503050406030204" pitchFamily="18" charset="0"/>
                          </a:rPr>
                        </m:ctrlPr>
                      </m:dPr>
                      <m:e>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𝑧</m:t>
                            </m:r>
                          </m:e>
                          <m:sup>
                            <m:d>
                              <m:dPr>
                                <m:begChr m:val="["/>
                                <m:endChr m:val="]"/>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1</m:t>
                                </m:r>
                              </m:e>
                            </m:d>
                          </m:sup>
                        </m:sSup>
                      </m:e>
                    </m:d>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𝑧</m:t>
                        </m:r>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𝑤</m:t>
                        </m:r>
                      </m:e>
                      <m:sup>
                        <m:r>
                          <a:rPr lang="en-CA" b="0" i="1" smtClean="0">
                            <a:latin typeface="Cambria Math" panose="02040503050406030204" pitchFamily="18" charset="0"/>
                            <a:ea typeface="Cambria Math" panose="02040503050406030204" pitchFamily="18" charset="0"/>
                          </a:rPr>
                          <m:t>[2]</m:t>
                        </m:r>
                      </m:sup>
                    </m:sSup>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𝑎</m:t>
                        </m:r>
                      </m:e>
                      <m:sup>
                        <m:r>
                          <a:rPr lang="en-CA" b="0" i="1" smtClean="0">
                            <a:latin typeface="Cambria Math" panose="02040503050406030204" pitchFamily="18" charset="0"/>
                            <a:ea typeface="Cambria Math" panose="02040503050406030204" pitchFamily="18" charset="0"/>
                          </a:rPr>
                          <m:t>[1]</m:t>
                        </m:r>
                      </m:sup>
                    </m:sSup>
                    <m:r>
                      <a:rPr lang="en-CA" b="0" i="1" smtClean="0">
                        <a:latin typeface="Cambria Math" panose="02040503050406030204" pitchFamily="18" charset="0"/>
                        <a:ea typeface="Cambria Math" panose="02040503050406030204" pitchFamily="18" charset="0"/>
                      </a:rPr>
                      <m:t>→</m:t>
                    </m:r>
                    <m:acc>
                      <m:accPr>
                        <m:chr m:val="̂"/>
                        <m:ctrlPr>
                          <a:rPr lang="en-CA" b="0" i="1" smtClean="0">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𝑦</m:t>
                        </m:r>
                      </m:e>
                    </m:acc>
                    <m:r>
                      <a:rPr lang="en-CA" b="0" i="1" smtClean="0">
                        <a:latin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𝜎</m:t>
                    </m:r>
                    <m:d>
                      <m:dPr>
                        <m:ctrlPr>
                          <a:rPr lang="en-CA" b="0" i="1" smtClean="0">
                            <a:latin typeface="Cambria Math" panose="02040503050406030204" pitchFamily="18" charset="0"/>
                            <a:ea typeface="Cambria Math" panose="02040503050406030204" pitchFamily="18" charset="0"/>
                          </a:rPr>
                        </m:ctrlPr>
                      </m:dPr>
                      <m:e>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𝑧</m:t>
                            </m:r>
                          </m:e>
                          <m:sup>
                            <m:d>
                              <m:dPr>
                                <m:begChr m:val="["/>
                                <m:endChr m:val="]"/>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2</m:t>
                                </m:r>
                              </m:e>
                            </m:d>
                          </m:sup>
                        </m:sSup>
                      </m:e>
                    </m:d>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𝐽</m:t>
                    </m:r>
                    <m:r>
                      <a:rPr lang="en-CA" b="0" i="1" smtClean="0">
                        <a:latin typeface="Cambria Math" panose="02040503050406030204" pitchFamily="18" charset="0"/>
                        <a:ea typeface="Cambria Math" panose="02040503050406030204" pitchFamily="18" charset="0"/>
                      </a:rPr>
                      <m:t>=</m:t>
                    </m:r>
                    <m:f>
                      <m:fPr>
                        <m:ctrlPr>
                          <a:rPr lang="en-CA" b="0" i="1" smtClean="0">
                            <a:latin typeface="Cambria Math" panose="02040503050406030204" pitchFamily="18" charset="0"/>
                            <a:ea typeface="Cambria Math" panose="02040503050406030204" pitchFamily="18" charset="0"/>
                          </a:rPr>
                        </m:ctrlPr>
                      </m:fPr>
                      <m:num>
                        <m:r>
                          <a:rPr lang="en-CA" b="0" i="1" smtClean="0">
                            <a:latin typeface="Cambria Math" panose="02040503050406030204" pitchFamily="18" charset="0"/>
                            <a:ea typeface="Cambria Math" panose="02040503050406030204" pitchFamily="18" charset="0"/>
                          </a:rPr>
                          <m:t>1</m:t>
                        </m:r>
                      </m:num>
                      <m:den>
                        <m:r>
                          <a:rPr lang="en-CA" b="0" i="1" smtClean="0">
                            <a:latin typeface="Cambria Math" panose="02040503050406030204" pitchFamily="18" charset="0"/>
                            <a:ea typeface="Cambria Math" panose="02040503050406030204" pitchFamily="18" charset="0"/>
                          </a:rPr>
                          <m:t>𝑚</m:t>
                        </m:r>
                      </m:den>
                    </m:f>
                    <m:nary>
                      <m:naryPr>
                        <m:chr m:val="∑"/>
                        <m:ctrlPr>
                          <a:rPr lang="en-CA" b="0" i="1" smtClean="0">
                            <a:latin typeface="Cambria Math" panose="02040503050406030204" pitchFamily="18" charset="0"/>
                            <a:ea typeface="Cambria Math" panose="02040503050406030204" pitchFamily="18" charset="0"/>
                          </a:rPr>
                        </m:ctrlPr>
                      </m:naryPr>
                      <m:sub>
                        <m:r>
                          <m:rPr>
                            <m:brk m:alnAt="23"/>
                          </m:rPr>
                          <a:rPr lang="en-CA" b="0" i="1" smtClean="0">
                            <a:latin typeface="Cambria Math" panose="02040503050406030204" pitchFamily="18" charset="0"/>
                            <a:ea typeface="Cambria Math" panose="02040503050406030204" pitchFamily="18" charset="0"/>
                          </a:rPr>
                          <m:t>𝑖</m:t>
                        </m:r>
                        <m:r>
                          <a:rPr lang="en-CA" b="0" i="1" smtClean="0">
                            <a:latin typeface="Cambria Math" panose="02040503050406030204" pitchFamily="18" charset="0"/>
                            <a:ea typeface="Cambria Math" panose="02040503050406030204" pitchFamily="18" charset="0"/>
                          </a:rPr>
                          <m:t>=1</m:t>
                        </m:r>
                      </m:sub>
                      <m:sup>
                        <m:r>
                          <a:rPr lang="en-CA" b="0" i="1" smtClean="0">
                            <a:latin typeface="Cambria Math" panose="02040503050406030204" pitchFamily="18" charset="0"/>
                            <a:ea typeface="Cambria Math" panose="02040503050406030204" pitchFamily="18" charset="0"/>
                          </a:rPr>
                          <m:t>𝑚</m:t>
                        </m:r>
                      </m:sup>
                      <m:e>
                        <m:r>
                          <a:rPr lang="en-CA" b="0" i="1" smtClean="0">
                            <a:latin typeface="Cambria Math" panose="02040503050406030204" pitchFamily="18" charset="0"/>
                            <a:ea typeface="Cambria Math" panose="02040503050406030204" pitchFamily="18" charset="0"/>
                          </a:rPr>
                          <m:t>ℒ</m:t>
                        </m:r>
                        <m:r>
                          <a:rPr lang="en-CA" b="0" i="1" smtClean="0">
                            <a:latin typeface="Cambria Math" panose="02040503050406030204" pitchFamily="18" charset="0"/>
                            <a:ea typeface="Cambria Math" panose="02040503050406030204" pitchFamily="18" charset="0"/>
                          </a:rPr>
                          <m:t>(</m:t>
                        </m:r>
                        <m:acc>
                          <m:accPr>
                            <m:chr m:val="̂"/>
                            <m:ctrlPr>
                              <a:rPr lang="en-CA" b="0" i="1" smtClean="0">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𝑦</m:t>
                            </m:r>
                          </m:e>
                        </m:acc>
                        <m:r>
                          <a:rPr lang="en-CA" b="0" i="1" smtClean="0">
                            <a:latin typeface="Cambria Math" panose="02040503050406030204" pitchFamily="18" charset="0"/>
                          </a:rPr>
                          <m:t>,</m:t>
                        </m:r>
                        <m:r>
                          <a:rPr lang="en-CA" b="0" i="1" smtClean="0">
                            <a:latin typeface="Cambria Math" panose="02040503050406030204" pitchFamily="18" charset="0"/>
                          </a:rPr>
                          <m:t>𝑦</m:t>
                        </m:r>
                        <m:r>
                          <a:rPr lang="en-CA" b="0" i="1" smtClean="0">
                            <a:latin typeface="Cambria Math" panose="02040503050406030204" pitchFamily="18" charset="0"/>
                          </a:rPr>
                          <m:t>)</m:t>
                        </m:r>
                      </m:e>
                    </m:nary>
                  </m:oMath>
                </a14:m>
                <a:endParaRPr lang="en-US" dirty="0"/>
              </a:p>
              <a:p>
                <a:pPr lvl="1"/>
                <a:endParaRPr lang="en-US" dirty="0"/>
              </a:p>
              <a:p>
                <a:pPr lvl="1"/>
                <a14:m>
                  <m:oMath xmlns:m="http://schemas.openxmlformats.org/officeDocument/2006/math">
                    <m:r>
                      <a:rPr lang="en-CA" sz="2800" i="1">
                        <a:latin typeface="Cambria Math" panose="02040503050406030204" pitchFamily="18" charset="0"/>
                        <a:ea typeface="Cambria Math" panose="02040503050406030204" pitchFamily="18" charset="0"/>
                      </a:rPr>
                      <m:t>𝐽</m:t>
                    </m:r>
                    <m:r>
                      <a:rPr lang="en-CA" sz="2800" i="1">
                        <a:latin typeface="Cambria Math" panose="02040503050406030204" pitchFamily="18" charset="0"/>
                        <a:ea typeface="Cambria Math" panose="02040503050406030204" pitchFamily="18" charset="0"/>
                      </a:rPr>
                      <m:t>=</m:t>
                    </m:r>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1</m:t>
                        </m:r>
                      </m:num>
                      <m:den>
                        <m:r>
                          <a:rPr lang="en-CA" sz="2800" i="1">
                            <a:latin typeface="Cambria Math" panose="02040503050406030204" pitchFamily="18" charset="0"/>
                            <a:ea typeface="Cambria Math" panose="02040503050406030204" pitchFamily="18" charset="0"/>
                          </a:rPr>
                          <m:t>𝑚</m:t>
                        </m:r>
                      </m:den>
                    </m:f>
                    <m:nary>
                      <m:naryPr>
                        <m:chr m:val="∑"/>
                        <m:ctrlPr>
                          <a:rPr lang="en-CA" sz="2800" i="1">
                            <a:latin typeface="Cambria Math" panose="02040503050406030204" pitchFamily="18" charset="0"/>
                            <a:ea typeface="Cambria Math" panose="02040503050406030204" pitchFamily="18" charset="0"/>
                          </a:rPr>
                        </m:ctrlPr>
                      </m:naryPr>
                      <m:sub>
                        <m:r>
                          <m:rPr>
                            <m:brk m:alnAt="23"/>
                          </m:rPr>
                          <a:rPr lang="en-CA" sz="2800" i="1">
                            <a:latin typeface="Cambria Math" panose="02040503050406030204" pitchFamily="18" charset="0"/>
                            <a:ea typeface="Cambria Math" panose="02040503050406030204" pitchFamily="18" charset="0"/>
                          </a:rPr>
                          <m:t>𝑖</m:t>
                        </m:r>
                        <m:r>
                          <a:rPr lang="en-CA" sz="2800" i="1">
                            <a:latin typeface="Cambria Math" panose="02040503050406030204" pitchFamily="18" charset="0"/>
                            <a:ea typeface="Cambria Math" panose="02040503050406030204" pitchFamily="18" charset="0"/>
                          </a:rPr>
                          <m:t>=1</m:t>
                        </m:r>
                      </m:sub>
                      <m:sup>
                        <m:r>
                          <a:rPr lang="en-CA" sz="2800" i="1">
                            <a:latin typeface="Cambria Math" panose="02040503050406030204" pitchFamily="18" charset="0"/>
                            <a:ea typeface="Cambria Math" panose="02040503050406030204" pitchFamily="18" charset="0"/>
                          </a:rPr>
                          <m:t>𝑚</m:t>
                        </m:r>
                      </m:sup>
                      <m:e>
                        <m:r>
                          <a:rPr lang="en-CA" sz="2800" i="1">
                            <a:latin typeface="Cambria Math" panose="02040503050406030204" pitchFamily="18" charset="0"/>
                            <a:ea typeface="Cambria Math" panose="02040503050406030204" pitchFamily="18" charset="0"/>
                          </a:rPr>
                          <m:t>ℒ</m:t>
                        </m:r>
                        <m:r>
                          <a:rPr lang="en-CA" sz="2800" i="1">
                            <a:latin typeface="Cambria Math" panose="02040503050406030204" pitchFamily="18" charset="0"/>
                            <a:ea typeface="Cambria Math" panose="02040503050406030204" pitchFamily="18" charset="0"/>
                          </a:rPr>
                          <m:t>(</m:t>
                        </m:r>
                        <m:acc>
                          <m:accPr>
                            <m:chr m:val="̂"/>
                            <m:ctrlPr>
                              <a:rPr lang="en-CA" sz="2800" i="1">
                                <a:latin typeface="Cambria Math" panose="02040503050406030204" pitchFamily="18" charset="0"/>
                                <a:ea typeface="Cambria Math" panose="02040503050406030204" pitchFamily="18" charset="0"/>
                              </a:rPr>
                            </m:ctrlPr>
                          </m:accPr>
                          <m:e>
                            <m:r>
                              <a:rPr lang="en-CA" sz="2800" i="1">
                                <a:latin typeface="Cambria Math" panose="02040503050406030204" pitchFamily="18" charset="0"/>
                                <a:ea typeface="Cambria Math" panose="02040503050406030204" pitchFamily="18" charset="0"/>
                              </a:rPr>
                              <m:t>𝑦</m:t>
                            </m:r>
                          </m:e>
                        </m:acc>
                        <m:r>
                          <a:rPr lang="en-CA" sz="2800" i="1">
                            <a:latin typeface="Cambria Math" panose="02040503050406030204" pitchFamily="18" charset="0"/>
                          </a:rPr>
                          <m:t>,</m:t>
                        </m:r>
                        <m:r>
                          <a:rPr lang="en-CA" sz="2800" i="1">
                            <a:latin typeface="Cambria Math" panose="02040503050406030204" pitchFamily="18" charset="0"/>
                          </a:rPr>
                          <m:t>𝑦</m:t>
                        </m:r>
                        <m:r>
                          <a:rPr lang="en-CA" sz="2800" i="1">
                            <a:latin typeface="Cambria Math" panose="02040503050406030204" pitchFamily="18" charset="0"/>
                          </a:rPr>
                          <m:t>)</m:t>
                        </m:r>
                      </m:e>
                    </m:nary>
                    <m:r>
                      <a:rPr lang="en-CA" sz="2800" b="0" i="0" smtClean="0">
                        <a:latin typeface="Cambria Math" panose="02040503050406030204" pitchFamily="18" charset="0"/>
                      </a:rPr>
                      <m:t>→</m:t>
                    </m:r>
                    <m:f>
                      <m:fPr>
                        <m:ctrlPr>
                          <a:rPr lang="en-CA" sz="2800" i="1" smtClean="0">
                            <a:latin typeface="Cambria Math" panose="02040503050406030204" pitchFamily="18" charset="0"/>
                          </a:rPr>
                        </m:ctrlPr>
                      </m:fPr>
                      <m:num>
                        <m:r>
                          <a:rPr lang="en-CA" sz="2800" i="1" smtClean="0">
                            <a:latin typeface="Cambria Math" panose="02040503050406030204" pitchFamily="18" charset="0"/>
                            <a:ea typeface="Cambria Math" panose="02040503050406030204" pitchFamily="18" charset="0"/>
                          </a:rPr>
                          <m:t>𝜕</m:t>
                        </m:r>
                        <m:r>
                          <a:rPr lang="en-CA" sz="2800" i="1">
                            <a:latin typeface="Cambria Math" panose="02040503050406030204" pitchFamily="18" charset="0"/>
                            <a:ea typeface="Cambria Math" panose="02040503050406030204" pitchFamily="18" charset="0"/>
                          </a:rPr>
                          <m:t>𝐽</m:t>
                        </m:r>
                      </m:num>
                      <m:den>
                        <m:r>
                          <a:rPr lang="en-CA" sz="2800" i="1" smtClean="0">
                            <a:latin typeface="Cambria Math" panose="02040503050406030204" pitchFamily="18" charset="0"/>
                            <a:ea typeface="Cambria Math" panose="02040503050406030204" pitchFamily="18" charset="0"/>
                          </a:rPr>
                          <m:t>𝜕</m:t>
                        </m:r>
                        <m:sSup>
                          <m:sSupPr>
                            <m:ctrlPr>
                              <a:rPr lang="en-CA" sz="2800" i="1" smtClean="0">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𝑤</m:t>
                            </m:r>
                          </m:e>
                          <m:sup>
                            <m:r>
                              <a:rPr lang="en-CA" sz="2800" i="1">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2</m:t>
                            </m:r>
                            <m:r>
                              <a:rPr lang="en-CA" sz="2800" i="1">
                                <a:latin typeface="Cambria Math" panose="02040503050406030204" pitchFamily="18" charset="0"/>
                                <a:ea typeface="Cambria Math" panose="02040503050406030204" pitchFamily="18" charset="0"/>
                              </a:rPr>
                              <m:t>]</m:t>
                            </m:r>
                          </m:sup>
                        </m:sSup>
                      </m:den>
                    </m:f>
                    <m:r>
                      <a:rPr lang="en-CA" sz="2800" b="0" i="1" smtClean="0">
                        <a:latin typeface="Cambria Math" panose="02040503050406030204" pitchFamily="18" charset="0"/>
                        <a:ea typeface="Cambria Math" panose="02040503050406030204" pitchFamily="18" charset="0"/>
                      </a:rPr>
                      <m:t>→</m:t>
                    </m:r>
                    <m:f>
                      <m:fPr>
                        <m:ctrlPr>
                          <a:rPr lang="en-CA" sz="2800" i="1">
                            <a:latin typeface="Cambria Math" panose="02040503050406030204" pitchFamily="18" charset="0"/>
                          </a:rPr>
                        </m:ctrlPr>
                      </m:fPr>
                      <m:num>
                        <m:r>
                          <a:rPr lang="en-CA" sz="2800" i="1" smtClean="0">
                            <a:latin typeface="Cambria Math" panose="02040503050406030204" pitchFamily="18" charset="0"/>
                            <a:ea typeface="Cambria Math" panose="02040503050406030204" pitchFamily="18" charset="0"/>
                          </a:rPr>
                          <m:t>𝜕</m:t>
                        </m:r>
                        <m:r>
                          <a:rPr lang="en-CA" sz="2800" i="1">
                            <a:latin typeface="Cambria Math" panose="02040503050406030204" pitchFamily="18" charset="0"/>
                            <a:ea typeface="Cambria Math" panose="02040503050406030204" pitchFamily="18" charset="0"/>
                          </a:rPr>
                          <m:t>𝐽</m:t>
                        </m:r>
                      </m:num>
                      <m:den>
                        <m:r>
                          <a:rPr lang="en-CA" sz="2800" i="1" smtClean="0">
                            <a:latin typeface="Cambria Math" panose="02040503050406030204" pitchFamily="18" charset="0"/>
                            <a:ea typeface="Cambria Math" panose="02040503050406030204" pitchFamily="18" charset="0"/>
                          </a:rPr>
                          <m:t>𝜕</m:t>
                        </m:r>
                        <m:sSup>
                          <m:sSupPr>
                            <m:ctrlPr>
                              <a:rPr lang="en-CA" sz="2800" i="1" smtClean="0">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𝑤</m:t>
                            </m:r>
                          </m:e>
                          <m:sup>
                            <m:r>
                              <a:rPr lang="en-CA" sz="2800" i="1">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1</m:t>
                            </m:r>
                            <m:r>
                              <a:rPr lang="en-CA" sz="2800" i="1">
                                <a:latin typeface="Cambria Math" panose="02040503050406030204" pitchFamily="18" charset="0"/>
                                <a:ea typeface="Cambria Math" panose="02040503050406030204" pitchFamily="18" charset="0"/>
                              </a:rPr>
                              <m:t>]</m:t>
                            </m:r>
                          </m:sup>
                        </m:sSup>
                      </m:den>
                    </m:f>
                  </m:oMath>
                </a14:m>
                <a:endParaRPr lang="en-CA" sz="2800" dirty="0">
                  <a:ea typeface="Cambria Math" panose="02040503050406030204" pitchFamily="18" charset="0"/>
                </a:endParaRPr>
              </a:p>
              <a:p>
                <a:pPr lvl="1"/>
                <a:endParaRPr lang="en-CA" sz="2800" dirty="0">
                  <a:ea typeface="Cambria Math" panose="02040503050406030204" pitchFamily="18" charset="0"/>
                </a:endParaRPr>
              </a:p>
              <a:p>
                <a:pPr lvl="1"/>
                <a14:m>
                  <m:oMath xmlns:m="http://schemas.openxmlformats.org/officeDocument/2006/math">
                    <m:f>
                      <m:fPr>
                        <m:ctrlPr>
                          <a:rPr lang="en-CA" sz="2800" i="1">
                            <a:latin typeface="Cambria Math" panose="02040503050406030204" pitchFamily="18" charset="0"/>
                          </a:rPr>
                        </m:ctrlPr>
                      </m:fPr>
                      <m:num>
                        <m:r>
                          <a:rPr lang="en-CA" sz="2800" i="1" smtClean="0">
                            <a:latin typeface="Cambria Math" panose="02040503050406030204" pitchFamily="18" charset="0"/>
                            <a:ea typeface="Cambria Math" panose="02040503050406030204" pitchFamily="18" charset="0"/>
                          </a:rPr>
                          <m:t>𝜕</m:t>
                        </m:r>
                        <m:r>
                          <a:rPr lang="en-CA" sz="2800" i="1">
                            <a:latin typeface="Cambria Math" panose="02040503050406030204" pitchFamily="18" charset="0"/>
                            <a:ea typeface="Cambria Math" panose="02040503050406030204" pitchFamily="18" charset="0"/>
                          </a:rPr>
                          <m:t>𝐽</m:t>
                        </m:r>
                      </m:num>
                      <m:den>
                        <m:r>
                          <a:rPr lang="en-CA" sz="2800" i="1" smtClean="0">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𝑤</m:t>
                            </m:r>
                          </m:e>
                          <m:sup>
                            <m:r>
                              <a:rPr lang="en-CA" sz="2800" i="1">
                                <a:latin typeface="Cambria Math" panose="02040503050406030204" pitchFamily="18" charset="0"/>
                                <a:ea typeface="Cambria Math" panose="02040503050406030204" pitchFamily="18" charset="0"/>
                              </a:rPr>
                              <m:t>[2]</m:t>
                            </m:r>
                          </m:sup>
                        </m:sSup>
                      </m:den>
                    </m:f>
                    <m:r>
                      <a:rPr lang="en-CA" sz="2800" b="0" i="1" smtClean="0">
                        <a:latin typeface="Cambria Math" panose="02040503050406030204" pitchFamily="18" charset="0"/>
                        <a:ea typeface="Cambria Math" panose="02040503050406030204" pitchFamily="18" charset="0"/>
                      </a:rPr>
                      <m:t>=</m:t>
                    </m:r>
                    <m:f>
                      <m:fPr>
                        <m:ctrlPr>
                          <a:rPr lang="en-CA" sz="2800" b="0" i="1" smtClean="0">
                            <a:latin typeface="Cambria Math" panose="02040503050406030204" pitchFamily="18" charset="0"/>
                            <a:ea typeface="Cambria Math" panose="02040503050406030204" pitchFamily="18" charset="0"/>
                          </a:rPr>
                        </m:ctrlPr>
                      </m:fPr>
                      <m:num>
                        <m:r>
                          <a:rPr lang="en-CA" sz="2800" b="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𝐽</m:t>
                        </m:r>
                      </m:num>
                      <m:den>
                        <m:r>
                          <a:rPr lang="en-CA" sz="2800" b="0" i="1" smtClean="0">
                            <a:latin typeface="Cambria Math" panose="02040503050406030204" pitchFamily="18" charset="0"/>
                            <a:ea typeface="Cambria Math" panose="02040503050406030204" pitchFamily="18" charset="0"/>
                          </a:rPr>
                          <m:t>𝜕</m:t>
                        </m:r>
                        <m:acc>
                          <m:accPr>
                            <m:chr m:val="̂"/>
                            <m:ctrlPr>
                              <a:rPr lang="en-CA" sz="2800" b="0" i="1" smtClean="0">
                                <a:latin typeface="Cambria Math" panose="02040503050406030204" pitchFamily="18" charset="0"/>
                                <a:ea typeface="Cambria Math" panose="02040503050406030204" pitchFamily="18" charset="0"/>
                              </a:rPr>
                            </m:ctrlPr>
                          </m:accPr>
                          <m:e>
                            <m:r>
                              <a:rPr lang="en-CA" sz="2800" b="0" i="1" smtClean="0">
                                <a:latin typeface="Cambria Math" panose="02040503050406030204" pitchFamily="18" charset="0"/>
                                <a:ea typeface="Cambria Math" panose="02040503050406030204" pitchFamily="18" charset="0"/>
                              </a:rPr>
                              <m:t>𝑦</m:t>
                            </m:r>
                          </m:e>
                        </m:acc>
                      </m:den>
                    </m:f>
                    <m:f>
                      <m:fPr>
                        <m:ctrlPr>
                          <a:rPr lang="en-CA" sz="2800" b="0" i="1" smtClean="0">
                            <a:latin typeface="Cambria Math" panose="02040503050406030204" pitchFamily="18" charset="0"/>
                            <a:ea typeface="Cambria Math" panose="02040503050406030204" pitchFamily="18" charset="0"/>
                          </a:rPr>
                        </m:ctrlPr>
                      </m:fPr>
                      <m:num>
                        <m:r>
                          <a:rPr lang="en-CA" sz="2800" b="0" i="1" smtClean="0">
                            <a:latin typeface="Cambria Math" panose="02040503050406030204" pitchFamily="18" charset="0"/>
                            <a:ea typeface="Cambria Math" panose="02040503050406030204" pitchFamily="18" charset="0"/>
                          </a:rPr>
                          <m:t>𝜕</m:t>
                        </m:r>
                        <m:acc>
                          <m:accPr>
                            <m:chr m:val="̂"/>
                            <m:ctrlPr>
                              <a:rPr lang="en-CA" sz="2800" b="0" i="1" smtClean="0">
                                <a:latin typeface="Cambria Math" panose="02040503050406030204" pitchFamily="18" charset="0"/>
                                <a:ea typeface="Cambria Math" panose="02040503050406030204" pitchFamily="18" charset="0"/>
                              </a:rPr>
                            </m:ctrlPr>
                          </m:accPr>
                          <m:e>
                            <m:r>
                              <a:rPr lang="en-CA" sz="2800" b="0" i="1" smtClean="0">
                                <a:latin typeface="Cambria Math" panose="02040503050406030204" pitchFamily="18" charset="0"/>
                                <a:ea typeface="Cambria Math" panose="02040503050406030204" pitchFamily="18" charset="0"/>
                              </a:rPr>
                              <m:t>𝑦</m:t>
                            </m:r>
                          </m:e>
                        </m:acc>
                      </m:num>
                      <m:den>
                        <m:r>
                          <a:rPr lang="en-CA" sz="2800" b="0" i="1" smtClean="0">
                            <a:latin typeface="Cambria Math" panose="02040503050406030204" pitchFamily="18" charset="0"/>
                            <a:ea typeface="Cambria Math" panose="02040503050406030204" pitchFamily="18" charset="0"/>
                          </a:rPr>
                          <m:t>𝜕</m:t>
                        </m:r>
                        <m:sSup>
                          <m:sSupPr>
                            <m:ctrlPr>
                              <a:rPr lang="en-CA" sz="2800" b="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𝑧</m:t>
                            </m:r>
                          </m:e>
                          <m:sup>
                            <m:r>
                              <a:rPr lang="en-CA" sz="2800" b="0" i="1" smtClean="0">
                                <a:latin typeface="Cambria Math" panose="02040503050406030204" pitchFamily="18" charset="0"/>
                                <a:ea typeface="Cambria Math" panose="02040503050406030204" pitchFamily="18" charset="0"/>
                              </a:rPr>
                              <m:t>2</m:t>
                            </m:r>
                          </m:sup>
                        </m:sSup>
                      </m:den>
                    </m:f>
                    <m:f>
                      <m:fPr>
                        <m:ctrlPr>
                          <a:rPr lang="en-CA" sz="2800" i="1">
                            <a:latin typeface="Cambria Math" panose="02040503050406030204" pitchFamily="18" charset="0"/>
                            <a:ea typeface="Cambria Math" panose="02040503050406030204" pitchFamily="18" charset="0"/>
                          </a:rPr>
                        </m:ctrlPr>
                      </m:fPr>
                      <m:num>
                        <m:r>
                          <a:rPr lang="en-CA" sz="2800" i="1" smtClean="0">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num>
                      <m:den>
                        <m:r>
                          <a:rPr lang="en-CA" sz="2800" i="1" smtClean="0">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𝑤</m:t>
                            </m:r>
                          </m:e>
                          <m:sup>
                            <m:r>
                              <a:rPr lang="en-CA" sz="2800" i="1">
                                <a:latin typeface="Cambria Math" panose="02040503050406030204" pitchFamily="18" charset="0"/>
                                <a:ea typeface="Cambria Math" panose="02040503050406030204" pitchFamily="18" charset="0"/>
                              </a:rPr>
                              <m:t>2</m:t>
                            </m:r>
                          </m:sup>
                        </m:sSup>
                      </m:den>
                    </m:f>
                    <m:r>
                      <a:rPr lang="en-CA" sz="2800" b="0" i="1" smtClean="0">
                        <a:latin typeface="Cambria Math" panose="02040503050406030204" pitchFamily="18" charset="0"/>
                        <a:ea typeface="Cambria Math" panose="02040503050406030204" pitchFamily="18" charset="0"/>
                      </a:rPr>
                      <m:t>=</m:t>
                    </m:r>
                    <m:d>
                      <m:dPr>
                        <m:ctrlPr>
                          <a:rPr lang="en-CA" sz="2800" b="0" i="1" smtClean="0">
                            <a:latin typeface="Cambria Math" panose="02040503050406030204" pitchFamily="18" charset="0"/>
                            <a:ea typeface="Cambria Math" panose="02040503050406030204" pitchFamily="18" charset="0"/>
                          </a:rPr>
                        </m:ctrlPr>
                      </m:dPr>
                      <m:e>
                        <m:f>
                          <m:fPr>
                            <m:ctrlPr>
                              <a:rPr lang="en-CA" sz="2800" b="0" i="1" smtClean="0">
                                <a:latin typeface="Cambria Math" panose="02040503050406030204" pitchFamily="18" charset="0"/>
                                <a:ea typeface="Cambria Math" panose="02040503050406030204" pitchFamily="18" charset="0"/>
                              </a:rPr>
                            </m:ctrlPr>
                          </m:fPr>
                          <m:num>
                            <m:r>
                              <a:rPr lang="en-CA" sz="2800" b="0" i="1" smtClean="0">
                                <a:latin typeface="Cambria Math" panose="02040503050406030204" pitchFamily="18" charset="0"/>
                                <a:ea typeface="Cambria Math" panose="02040503050406030204" pitchFamily="18" charset="0"/>
                              </a:rPr>
                              <m:t>𝑦</m:t>
                            </m:r>
                          </m:num>
                          <m:den>
                            <m:acc>
                              <m:accPr>
                                <m:chr m:val="̂"/>
                                <m:ctrlPr>
                                  <a:rPr lang="en-CA" sz="2800" b="0" i="1" smtClean="0">
                                    <a:latin typeface="Cambria Math" panose="02040503050406030204" pitchFamily="18" charset="0"/>
                                    <a:ea typeface="Cambria Math" panose="02040503050406030204" pitchFamily="18" charset="0"/>
                                  </a:rPr>
                                </m:ctrlPr>
                              </m:accPr>
                              <m:e>
                                <m:r>
                                  <a:rPr lang="en-CA" sz="2800" b="0" i="1" smtClean="0">
                                    <a:latin typeface="Cambria Math" panose="02040503050406030204" pitchFamily="18" charset="0"/>
                                    <a:ea typeface="Cambria Math" panose="02040503050406030204" pitchFamily="18" charset="0"/>
                                  </a:rPr>
                                  <m:t>𝑦</m:t>
                                </m:r>
                              </m:e>
                            </m:acc>
                          </m:den>
                        </m:f>
                        <m:r>
                          <a:rPr lang="en-CA" sz="2800" b="0" i="1" smtClean="0">
                            <a:latin typeface="Cambria Math" panose="02040503050406030204" pitchFamily="18" charset="0"/>
                            <a:ea typeface="Cambria Math" panose="02040503050406030204" pitchFamily="18" charset="0"/>
                          </a:rPr>
                          <m:t>+</m:t>
                        </m:r>
                        <m:f>
                          <m:fPr>
                            <m:ctrlPr>
                              <a:rPr lang="en-CA" sz="2800" b="0" i="1" smtClean="0">
                                <a:latin typeface="Cambria Math" panose="02040503050406030204" pitchFamily="18" charset="0"/>
                                <a:ea typeface="Cambria Math" panose="02040503050406030204" pitchFamily="18" charset="0"/>
                              </a:rPr>
                            </m:ctrlPr>
                          </m:fPr>
                          <m:num>
                            <m:r>
                              <a:rPr lang="en-CA" sz="2800" b="0" i="1" smtClean="0">
                                <a:latin typeface="Cambria Math" panose="02040503050406030204" pitchFamily="18" charset="0"/>
                                <a:ea typeface="Cambria Math" panose="02040503050406030204" pitchFamily="18" charset="0"/>
                              </a:rPr>
                              <m:t>1−</m:t>
                            </m:r>
                            <m:r>
                              <a:rPr lang="en-CA" sz="2800" b="0" i="1" smtClean="0">
                                <a:latin typeface="Cambria Math" panose="02040503050406030204" pitchFamily="18" charset="0"/>
                                <a:ea typeface="Cambria Math" panose="02040503050406030204" pitchFamily="18" charset="0"/>
                              </a:rPr>
                              <m:t>𝑦</m:t>
                            </m:r>
                          </m:num>
                          <m:den>
                            <m:r>
                              <a:rPr lang="en-CA" sz="2800" b="0" i="1" smtClean="0">
                                <a:latin typeface="Cambria Math" panose="02040503050406030204" pitchFamily="18" charset="0"/>
                                <a:ea typeface="Cambria Math" panose="02040503050406030204" pitchFamily="18" charset="0"/>
                              </a:rPr>
                              <m:t>1−</m:t>
                            </m:r>
                            <m:acc>
                              <m:accPr>
                                <m:chr m:val="̂"/>
                                <m:ctrlPr>
                                  <a:rPr lang="en-CA" sz="2800" b="0" i="1" smtClean="0">
                                    <a:latin typeface="Cambria Math" panose="02040503050406030204" pitchFamily="18" charset="0"/>
                                    <a:ea typeface="Cambria Math" panose="02040503050406030204" pitchFamily="18" charset="0"/>
                                  </a:rPr>
                                </m:ctrlPr>
                              </m:accPr>
                              <m:e>
                                <m:r>
                                  <a:rPr lang="en-CA" sz="2800" b="0" i="1" smtClean="0">
                                    <a:latin typeface="Cambria Math" panose="02040503050406030204" pitchFamily="18" charset="0"/>
                                    <a:ea typeface="Cambria Math" panose="02040503050406030204" pitchFamily="18" charset="0"/>
                                  </a:rPr>
                                  <m:t>𝑦</m:t>
                                </m:r>
                              </m:e>
                            </m:acc>
                          </m:den>
                        </m:f>
                      </m:e>
                    </m:d>
                    <m:d>
                      <m:dPr>
                        <m:begChr m:val="["/>
                        <m:endChr m:val="]"/>
                        <m:ctrlPr>
                          <a:rPr lang="en-CA" sz="2800" b="0" i="1" smtClean="0">
                            <a:latin typeface="Cambria Math" panose="02040503050406030204" pitchFamily="18" charset="0"/>
                            <a:ea typeface="Cambria Math" panose="02040503050406030204" pitchFamily="18" charset="0"/>
                          </a:rPr>
                        </m:ctrlPr>
                      </m:dPr>
                      <m:e>
                        <m:r>
                          <a:rPr lang="en-CA" sz="2800" b="0" i="1" smtClean="0">
                            <a:latin typeface="Cambria Math" panose="02040503050406030204" pitchFamily="18" charset="0"/>
                            <a:ea typeface="Cambria Math" panose="02040503050406030204" pitchFamily="18" charset="0"/>
                          </a:rPr>
                          <m:t>𝜎</m:t>
                        </m:r>
                        <m:d>
                          <m:dPr>
                            <m:ctrlPr>
                              <a:rPr lang="en-CA" sz="2800" b="0" i="1" smtClean="0">
                                <a:latin typeface="Cambria Math" panose="02040503050406030204" pitchFamily="18" charset="0"/>
                                <a:ea typeface="Cambria Math" panose="02040503050406030204" pitchFamily="18" charset="0"/>
                              </a:rPr>
                            </m:ctrlPr>
                          </m:dPr>
                          <m:e>
                            <m:sSup>
                              <m:sSupPr>
                                <m:ctrlPr>
                                  <a:rPr lang="en-CA" sz="2800" b="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𝑧</m:t>
                                </m:r>
                              </m:e>
                              <m:sup>
                                <m:r>
                                  <a:rPr lang="en-CA" sz="2800" b="0" i="1" smtClean="0">
                                    <a:latin typeface="Cambria Math" panose="02040503050406030204" pitchFamily="18" charset="0"/>
                                    <a:ea typeface="Cambria Math" panose="02040503050406030204" pitchFamily="18" charset="0"/>
                                  </a:rPr>
                                  <m:t>[2]</m:t>
                                </m:r>
                              </m:sup>
                            </m:sSup>
                          </m:e>
                        </m:d>
                        <m:d>
                          <m:dPr>
                            <m:ctrlPr>
                              <a:rPr lang="en-CA" sz="2800" b="0" i="1" smtClean="0">
                                <a:latin typeface="Cambria Math" panose="02040503050406030204" pitchFamily="18" charset="0"/>
                                <a:ea typeface="Cambria Math" panose="02040503050406030204" pitchFamily="18" charset="0"/>
                              </a:rPr>
                            </m:ctrlPr>
                          </m:dPr>
                          <m:e>
                            <m:r>
                              <a:rPr lang="en-CA" sz="2800" b="0" i="1" smtClean="0">
                                <a:latin typeface="Cambria Math" panose="02040503050406030204" pitchFamily="18" charset="0"/>
                                <a:ea typeface="Cambria Math" panose="02040503050406030204" pitchFamily="18" charset="0"/>
                              </a:rPr>
                              <m:t>1−</m:t>
                            </m:r>
                            <m:r>
                              <a:rPr lang="en-CA" sz="2800" i="1">
                                <a:latin typeface="Cambria Math" panose="02040503050406030204" pitchFamily="18" charset="0"/>
                                <a:ea typeface="Cambria Math" panose="02040503050406030204" pitchFamily="18" charset="0"/>
                              </a:rPr>
                              <m:t>𝜎</m:t>
                            </m:r>
                            <m:d>
                              <m:dPr>
                                <m:ctrlPr>
                                  <a:rPr lang="en-CA" sz="2800" i="1">
                                    <a:latin typeface="Cambria Math" panose="02040503050406030204" pitchFamily="18" charset="0"/>
                                    <a:ea typeface="Cambria Math" panose="02040503050406030204" pitchFamily="18" charset="0"/>
                                  </a:rPr>
                                </m:ctrlPr>
                              </m:dPr>
                              <m:e>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e>
                            </m:d>
                          </m:e>
                        </m:d>
                      </m:e>
                    </m:d>
                    <m:sSup>
                      <m:sSupPr>
                        <m:ctrlPr>
                          <a:rPr lang="en-CA" sz="2800" b="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𝑎</m:t>
                        </m:r>
                      </m:e>
                      <m:sup>
                        <m:r>
                          <a:rPr lang="en-CA" sz="2800" b="0" i="1" smtClean="0">
                            <a:latin typeface="Cambria Math" panose="02040503050406030204" pitchFamily="18" charset="0"/>
                            <a:ea typeface="Cambria Math" panose="02040503050406030204" pitchFamily="18" charset="0"/>
                          </a:rPr>
                          <m:t>[1]</m:t>
                        </m:r>
                      </m:sup>
                    </m:sSup>
                  </m:oMath>
                </a14:m>
                <a:endParaRPr lang="en-US" sz="2800" dirty="0"/>
              </a:p>
              <a:p>
                <a:pPr lvl="1"/>
                <a:endParaRPr lang="en-US" sz="2800" dirty="0"/>
              </a:p>
              <a:p>
                <a:pPr lvl="1"/>
                <a14:m>
                  <m:oMath xmlns:m="http://schemas.openxmlformats.org/officeDocument/2006/math">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m:t>
                        </m:r>
                        <m:acc>
                          <m:accPr>
                            <m:chr m:val="̂"/>
                            <m:ctrlPr>
                              <a:rPr lang="en-CA" sz="2800" i="1">
                                <a:latin typeface="Cambria Math" panose="02040503050406030204" pitchFamily="18" charset="0"/>
                                <a:ea typeface="Cambria Math" panose="02040503050406030204" pitchFamily="18" charset="0"/>
                              </a:rPr>
                            </m:ctrlPr>
                          </m:accPr>
                          <m:e>
                            <m:r>
                              <a:rPr lang="en-CA" sz="2800" i="1">
                                <a:latin typeface="Cambria Math" panose="02040503050406030204" pitchFamily="18" charset="0"/>
                                <a:ea typeface="Cambria Math" panose="02040503050406030204" pitchFamily="18" charset="0"/>
                              </a:rPr>
                              <m:t>𝑦</m:t>
                            </m:r>
                          </m:e>
                        </m:acc>
                      </m:num>
                      <m:den>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den>
                    </m:f>
                    <m:r>
                      <a:rPr lang="en-CA" sz="2800" b="0" i="1" smtClean="0">
                        <a:latin typeface="Cambria Math" panose="02040503050406030204" pitchFamily="18" charset="0"/>
                        <a:ea typeface="Cambria Math" panose="02040503050406030204" pitchFamily="18" charset="0"/>
                      </a:rPr>
                      <m:t>=</m:t>
                    </m:r>
                    <m:r>
                      <a:rPr lang="en-CA" sz="2800" i="1">
                        <a:latin typeface="Cambria Math" panose="02040503050406030204" pitchFamily="18" charset="0"/>
                        <a:ea typeface="Cambria Math" panose="02040503050406030204" pitchFamily="18" charset="0"/>
                      </a:rPr>
                      <m:t>𝜎</m:t>
                    </m:r>
                    <m:d>
                      <m:dPr>
                        <m:ctrlPr>
                          <a:rPr lang="en-CA" sz="2800" i="1">
                            <a:latin typeface="Cambria Math" panose="02040503050406030204" pitchFamily="18" charset="0"/>
                            <a:ea typeface="Cambria Math" panose="02040503050406030204" pitchFamily="18" charset="0"/>
                          </a:rPr>
                        </m:ctrlPr>
                      </m:dPr>
                      <m:e>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e>
                    </m:d>
                    <m:d>
                      <m:dPr>
                        <m:ctrlPr>
                          <a:rPr lang="en-CA" sz="2800" i="1">
                            <a:latin typeface="Cambria Math" panose="02040503050406030204" pitchFamily="18" charset="0"/>
                            <a:ea typeface="Cambria Math" panose="02040503050406030204" pitchFamily="18" charset="0"/>
                          </a:rPr>
                        </m:ctrlPr>
                      </m:dPr>
                      <m:e>
                        <m:r>
                          <a:rPr lang="en-CA" sz="2800" i="1">
                            <a:latin typeface="Cambria Math" panose="02040503050406030204" pitchFamily="18" charset="0"/>
                            <a:ea typeface="Cambria Math" panose="02040503050406030204" pitchFamily="18" charset="0"/>
                          </a:rPr>
                          <m:t>1−</m:t>
                        </m:r>
                        <m:r>
                          <a:rPr lang="en-CA" sz="2800" i="1">
                            <a:latin typeface="Cambria Math" panose="02040503050406030204" pitchFamily="18" charset="0"/>
                            <a:ea typeface="Cambria Math" panose="02040503050406030204" pitchFamily="18" charset="0"/>
                          </a:rPr>
                          <m:t>𝜎</m:t>
                        </m:r>
                        <m:d>
                          <m:dPr>
                            <m:ctrlPr>
                              <a:rPr lang="en-CA" sz="2800" i="1">
                                <a:latin typeface="Cambria Math" panose="02040503050406030204" pitchFamily="18" charset="0"/>
                                <a:ea typeface="Cambria Math" panose="02040503050406030204" pitchFamily="18" charset="0"/>
                              </a:rPr>
                            </m:ctrlPr>
                          </m:dPr>
                          <m:e>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e>
                        </m:d>
                      </m:e>
                    </m:d>
                    <m:r>
                      <a:rPr lang="en-CA" sz="2800" b="0" i="1" smtClean="0">
                        <a:latin typeface="Cambria Math" panose="02040503050406030204" pitchFamily="18" charset="0"/>
                        <a:ea typeface="Cambria Math" panose="02040503050406030204" pitchFamily="18" charset="0"/>
                      </a:rPr>
                      <m:t>=</m:t>
                    </m:r>
                    <m:f>
                      <m:fPr>
                        <m:ctrlPr>
                          <a:rPr lang="en-CA" sz="2800" b="0" i="1" smtClean="0">
                            <a:latin typeface="Cambria Math" panose="02040503050406030204" pitchFamily="18" charset="0"/>
                            <a:ea typeface="Cambria Math" panose="02040503050406030204" pitchFamily="18" charset="0"/>
                          </a:rPr>
                        </m:ctrlPr>
                      </m:fPr>
                      <m:num>
                        <m:r>
                          <a:rPr lang="en-CA" sz="2800" b="0" i="1" smtClean="0">
                            <a:latin typeface="Cambria Math" panose="02040503050406030204" pitchFamily="18" charset="0"/>
                            <a:ea typeface="Cambria Math" panose="02040503050406030204" pitchFamily="18" charset="0"/>
                          </a:rPr>
                          <m:t>1</m:t>
                        </m:r>
                      </m:num>
                      <m:den>
                        <m:r>
                          <a:rPr lang="en-CA" sz="2800" b="0" i="1" smtClean="0">
                            <a:latin typeface="Cambria Math" panose="02040503050406030204" pitchFamily="18" charset="0"/>
                            <a:ea typeface="Cambria Math" panose="02040503050406030204" pitchFamily="18" charset="0"/>
                          </a:rPr>
                          <m:t>1+</m:t>
                        </m:r>
                        <m:sSup>
                          <m:sSupPr>
                            <m:ctrlPr>
                              <a:rPr lang="en-CA" sz="2800" b="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𝑒</m:t>
                            </m:r>
                          </m:e>
                          <m:sup>
                            <m:sSup>
                              <m:sSupPr>
                                <m:ctrlPr>
                                  <a:rPr lang="en-CA" sz="2800" b="0" i="1" smtClean="0">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𝑧</m:t>
                                </m:r>
                              </m:e>
                              <m:sup>
                                <m:r>
                                  <a:rPr lang="en-CA" sz="2800" b="0" i="1" smtClean="0">
                                    <a:latin typeface="Cambria Math" panose="02040503050406030204" pitchFamily="18" charset="0"/>
                                    <a:ea typeface="Cambria Math" panose="02040503050406030204" pitchFamily="18" charset="0"/>
                                  </a:rPr>
                                  <m:t>2</m:t>
                                </m:r>
                              </m:sup>
                            </m:sSup>
                          </m:sup>
                        </m:sSup>
                      </m:den>
                    </m:f>
                    <m:d>
                      <m:dPr>
                        <m:ctrlPr>
                          <a:rPr lang="en-CA" sz="2800" b="0" i="1" smtClean="0">
                            <a:latin typeface="Cambria Math" panose="02040503050406030204" pitchFamily="18" charset="0"/>
                            <a:ea typeface="Cambria Math" panose="02040503050406030204" pitchFamily="18" charset="0"/>
                          </a:rPr>
                        </m:ctrlPr>
                      </m:dPr>
                      <m:e>
                        <m:r>
                          <a:rPr lang="en-CA" sz="2800" b="0" i="1" smtClean="0">
                            <a:latin typeface="Cambria Math" panose="02040503050406030204" pitchFamily="18" charset="0"/>
                            <a:ea typeface="Cambria Math" panose="02040503050406030204" pitchFamily="18" charset="0"/>
                          </a:rPr>
                          <m:t>1−</m:t>
                        </m:r>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1</m:t>
                            </m:r>
                          </m:num>
                          <m:den>
                            <m:r>
                              <a:rPr lang="en-CA" sz="2800" i="1">
                                <a:latin typeface="Cambria Math" panose="02040503050406030204" pitchFamily="18" charset="0"/>
                                <a:ea typeface="Cambria Math" panose="02040503050406030204" pitchFamily="18" charset="0"/>
                              </a:rPr>
                              <m:t>1+</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𝑒</m:t>
                                </m:r>
                              </m:e>
                              <m:sup>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sup>
                            </m:sSup>
                          </m:den>
                        </m:f>
                      </m:e>
                    </m:d>
                    <m:r>
                      <a:rPr lang="en-CA" sz="2800" b="0" i="1" smtClean="0">
                        <a:latin typeface="Cambria Math" panose="02040503050406030204" pitchFamily="18" charset="0"/>
                        <a:ea typeface="Cambria Math" panose="02040503050406030204" pitchFamily="18" charset="0"/>
                      </a:rPr>
                      <m:t>, </m:t>
                    </m:r>
                    <m:r>
                      <a:rPr lang="en-CA" sz="2800" b="0" i="1" smtClean="0">
                        <a:latin typeface="Cambria Math" panose="02040503050406030204" pitchFamily="18" charset="0"/>
                        <a:ea typeface="Cambria Math" panose="02040503050406030204" pitchFamily="18" charset="0"/>
                      </a:rPr>
                      <m:t>𝑤h𝑒𝑛</m:t>
                    </m:r>
                    <m:r>
                      <a:rPr lang="en-CA" sz="2800" b="0" i="1" smtClean="0">
                        <a:latin typeface="Cambria Math" panose="02040503050406030204" pitchFamily="18" charset="0"/>
                        <a:ea typeface="Cambria Math" panose="02040503050406030204" pitchFamily="18" charset="0"/>
                      </a:rPr>
                      <m:t> </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oMath>
                </a14:m>
                <a:r>
                  <a:rPr lang="en-US" sz="2800" dirty="0"/>
                  <a:t>=5, </a:t>
                </a:r>
                <a14:m>
                  <m:oMath xmlns:m="http://schemas.openxmlformats.org/officeDocument/2006/math">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m:t>
                        </m:r>
                        <m:acc>
                          <m:accPr>
                            <m:chr m:val="̂"/>
                            <m:ctrlPr>
                              <a:rPr lang="en-CA" sz="2800" i="1">
                                <a:latin typeface="Cambria Math" panose="02040503050406030204" pitchFamily="18" charset="0"/>
                                <a:ea typeface="Cambria Math" panose="02040503050406030204" pitchFamily="18" charset="0"/>
                              </a:rPr>
                            </m:ctrlPr>
                          </m:accPr>
                          <m:e>
                            <m:r>
                              <a:rPr lang="en-CA" sz="2800" i="1">
                                <a:latin typeface="Cambria Math" panose="02040503050406030204" pitchFamily="18" charset="0"/>
                                <a:ea typeface="Cambria Math" panose="02040503050406030204" pitchFamily="18" charset="0"/>
                              </a:rPr>
                              <m:t>𝑦</m:t>
                            </m:r>
                          </m:e>
                        </m:acc>
                      </m:num>
                      <m:den>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den>
                    </m:f>
                    <m:r>
                      <a:rPr lang="en-CA" sz="280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0.0066</m:t>
                    </m:r>
                  </m:oMath>
                </a14:m>
                <a:endParaRPr lang="en-US" sz="2800" dirty="0"/>
              </a:p>
              <a:p>
                <a:pPr lvl="1"/>
                <a:endParaRPr lang="en-US" sz="2800" dirty="0"/>
              </a:p>
              <a:p>
                <a:pPr lvl="1"/>
                <a14:m>
                  <m:oMath xmlns:m="http://schemas.openxmlformats.org/officeDocument/2006/math">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m:t>
                        </m:r>
                        <m:r>
                          <a:rPr lang="en-CA" sz="2800" i="1">
                            <a:latin typeface="Cambria Math" panose="02040503050406030204" pitchFamily="18" charset="0"/>
                            <a:ea typeface="Cambria Math" panose="02040503050406030204" pitchFamily="18" charset="0"/>
                          </a:rPr>
                          <m:t>𝐽</m:t>
                        </m:r>
                      </m:num>
                      <m:den>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𝑤</m:t>
                            </m:r>
                          </m:e>
                          <m:sup>
                            <m:r>
                              <a:rPr lang="en-CA" sz="2800" i="1">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1</m:t>
                            </m:r>
                            <m:r>
                              <a:rPr lang="en-CA" sz="2800" i="1">
                                <a:latin typeface="Cambria Math" panose="02040503050406030204" pitchFamily="18" charset="0"/>
                                <a:ea typeface="Cambria Math" panose="02040503050406030204" pitchFamily="18" charset="0"/>
                              </a:rPr>
                              <m:t>]</m:t>
                            </m:r>
                          </m:sup>
                        </m:sSup>
                      </m:den>
                    </m:f>
                    <m:r>
                      <a:rPr lang="en-CA" sz="2800" i="1">
                        <a:latin typeface="Cambria Math" panose="02040503050406030204" pitchFamily="18" charset="0"/>
                        <a:ea typeface="Cambria Math" panose="02040503050406030204" pitchFamily="18" charset="0"/>
                      </a:rPr>
                      <m:t>=</m:t>
                    </m:r>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m:t>
                        </m:r>
                        <m:r>
                          <a:rPr lang="en-CA" sz="2800" i="1">
                            <a:latin typeface="Cambria Math" panose="02040503050406030204" pitchFamily="18" charset="0"/>
                            <a:ea typeface="Cambria Math" panose="02040503050406030204" pitchFamily="18" charset="0"/>
                          </a:rPr>
                          <m:t>𝐽</m:t>
                        </m:r>
                      </m:num>
                      <m:den>
                        <m:r>
                          <a:rPr lang="en-CA" sz="2800" i="1">
                            <a:latin typeface="Cambria Math" panose="02040503050406030204" pitchFamily="18" charset="0"/>
                            <a:ea typeface="Cambria Math" panose="02040503050406030204" pitchFamily="18" charset="0"/>
                          </a:rPr>
                          <m:t>𝜕</m:t>
                        </m:r>
                        <m:acc>
                          <m:accPr>
                            <m:chr m:val="̂"/>
                            <m:ctrlPr>
                              <a:rPr lang="en-CA" sz="2800" i="1">
                                <a:latin typeface="Cambria Math" panose="02040503050406030204" pitchFamily="18" charset="0"/>
                                <a:ea typeface="Cambria Math" panose="02040503050406030204" pitchFamily="18" charset="0"/>
                              </a:rPr>
                            </m:ctrlPr>
                          </m:accPr>
                          <m:e>
                            <m:r>
                              <a:rPr lang="en-CA" sz="2800" i="1">
                                <a:latin typeface="Cambria Math" panose="02040503050406030204" pitchFamily="18" charset="0"/>
                                <a:ea typeface="Cambria Math" panose="02040503050406030204" pitchFamily="18" charset="0"/>
                              </a:rPr>
                              <m:t>𝑦</m:t>
                            </m:r>
                          </m:e>
                        </m:acc>
                      </m:den>
                    </m:f>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m:t>
                        </m:r>
                        <m:acc>
                          <m:accPr>
                            <m:chr m:val="̂"/>
                            <m:ctrlPr>
                              <a:rPr lang="en-CA" sz="2800" i="1">
                                <a:latin typeface="Cambria Math" panose="02040503050406030204" pitchFamily="18" charset="0"/>
                                <a:ea typeface="Cambria Math" panose="02040503050406030204" pitchFamily="18" charset="0"/>
                              </a:rPr>
                            </m:ctrlPr>
                          </m:accPr>
                          <m:e>
                            <m:r>
                              <a:rPr lang="en-CA" sz="2800" i="1">
                                <a:latin typeface="Cambria Math" panose="02040503050406030204" pitchFamily="18" charset="0"/>
                                <a:ea typeface="Cambria Math" panose="02040503050406030204" pitchFamily="18" charset="0"/>
                              </a:rPr>
                              <m:t>𝑦</m:t>
                            </m:r>
                          </m:e>
                        </m:acc>
                      </m:num>
                      <m:den>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den>
                    </m:f>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2</m:t>
                            </m:r>
                          </m:sup>
                        </m:sSup>
                      </m:num>
                      <m:den>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𝑎</m:t>
                            </m:r>
                          </m:e>
                          <m:sup>
                            <m:r>
                              <a:rPr lang="en-CA" sz="2800" b="0" i="1" smtClean="0">
                                <a:latin typeface="Cambria Math" panose="02040503050406030204" pitchFamily="18" charset="0"/>
                                <a:ea typeface="Cambria Math" panose="02040503050406030204" pitchFamily="18" charset="0"/>
                              </a:rPr>
                              <m:t>1</m:t>
                            </m:r>
                          </m:sup>
                        </m:sSup>
                      </m:den>
                    </m:f>
                  </m:oMath>
                </a14:m>
                <a:r>
                  <a:rPr lang="en-CA" sz="2800" dirty="0">
                    <a:latin typeface="Cambria Math" panose="02040503050406030204" pitchFamily="18" charset="0"/>
                    <a:ea typeface="Cambria Math" panose="02040503050406030204" pitchFamily="18" charset="0"/>
                  </a:rPr>
                  <a:t> </a:t>
                </a:r>
                <a14:m>
                  <m:oMath xmlns:m="http://schemas.openxmlformats.org/officeDocument/2006/math">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𝑎</m:t>
                            </m:r>
                          </m:e>
                          <m:sup>
                            <m:r>
                              <a:rPr lang="en-CA" sz="2800" b="0" i="1" smtClean="0">
                                <a:latin typeface="Cambria Math" panose="02040503050406030204" pitchFamily="18" charset="0"/>
                                <a:ea typeface="Cambria Math" panose="02040503050406030204" pitchFamily="18" charset="0"/>
                              </a:rPr>
                              <m:t>1</m:t>
                            </m:r>
                          </m:sup>
                        </m:sSup>
                      </m:num>
                      <m:den>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𝑧</m:t>
                            </m:r>
                          </m:e>
                          <m:sup>
                            <m:r>
                              <a:rPr lang="en-CA" sz="2800" i="1">
                                <a:latin typeface="Cambria Math" panose="02040503050406030204" pitchFamily="18" charset="0"/>
                                <a:ea typeface="Cambria Math" panose="02040503050406030204" pitchFamily="18" charset="0"/>
                              </a:rPr>
                              <m:t>1</m:t>
                            </m:r>
                          </m:sup>
                        </m:sSup>
                      </m:den>
                    </m:f>
                  </m:oMath>
                </a14:m>
                <a:r>
                  <a:rPr lang="en-CA" sz="2800" dirty="0">
                    <a:latin typeface="Cambria Math" panose="02040503050406030204" pitchFamily="18" charset="0"/>
                    <a:ea typeface="Cambria Math" panose="02040503050406030204" pitchFamily="18" charset="0"/>
                  </a:rPr>
                  <a:t> </a:t>
                </a:r>
                <a14:m>
                  <m:oMath xmlns:m="http://schemas.openxmlformats.org/officeDocument/2006/math">
                    <m:f>
                      <m:fPr>
                        <m:ctrlPr>
                          <a:rPr lang="en-CA" sz="2800" i="1">
                            <a:latin typeface="Cambria Math" panose="02040503050406030204" pitchFamily="18" charset="0"/>
                            <a:ea typeface="Cambria Math" panose="02040503050406030204" pitchFamily="18" charset="0"/>
                          </a:rPr>
                        </m:ctrlPr>
                      </m:fPr>
                      <m:num>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i="1">
                                <a:latin typeface="Cambria Math" panose="02040503050406030204" pitchFamily="18" charset="0"/>
                                <a:ea typeface="Cambria Math" panose="02040503050406030204" pitchFamily="18" charset="0"/>
                              </a:rPr>
                              <m:t>𝑧</m:t>
                            </m:r>
                          </m:e>
                          <m:sup>
                            <m:r>
                              <a:rPr lang="en-CA" sz="2800" b="0" i="1" smtClean="0">
                                <a:latin typeface="Cambria Math" panose="02040503050406030204" pitchFamily="18" charset="0"/>
                                <a:ea typeface="Cambria Math" panose="02040503050406030204" pitchFamily="18" charset="0"/>
                              </a:rPr>
                              <m:t>1</m:t>
                            </m:r>
                          </m:sup>
                        </m:sSup>
                      </m:num>
                      <m:den>
                        <m:r>
                          <a:rPr lang="en-CA" sz="2800" i="1">
                            <a:latin typeface="Cambria Math" panose="02040503050406030204" pitchFamily="18" charset="0"/>
                            <a:ea typeface="Cambria Math" panose="02040503050406030204" pitchFamily="18" charset="0"/>
                          </a:rPr>
                          <m:t>𝜕</m:t>
                        </m:r>
                        <m:sSup>
                          <m:sSupPr>
                            <m:ctrlPr>
                              <a:rPr lang="en-CA" sz="2800" i="1">
                                <a:latin typeface="Cambria Math" panose="02040503050406030204" pitchFamily="18" charset="0"/>
                                <a:ea typeface="Cambria Math" panose="02040503050406030204" pitchFamily="18" charset="0"/>
                              </a:rPr>
                            </m:ctrlPr>
                          </m:sSupPr>
                          <m:e>
                            <m:r>
                              <a:rPr lang="en-CA" sz="2800" b="0" i="1" smtClean="0">
                                <a:latin typeface="Cambria Math" panose="02040503050406030204" pitchFamily="18" charset="0"/>
                                <a:ea typeface="Cambria Math" panose="02040503050406030204" pitchFamily="18" charset="0"/>
                              </a:rPr>
                              <m:t>𝑤</m:t>
                            </m:r>
                          </m:e>
                          <m:sup>
                            <m:r>
                              <a:rPr lang="en-CA" sz="2800" i="1">
                                <a:latin typeface="Cambria Math" panose="02040503050406030204" pitchFamily="18" charset="0"/>
                                <a:ea typeface="Cambria Math" panose="02040503050406030204" pitchFamily="18" charset="0"/>
                              </a:rPr>
                              <m:t>1</m:t>
                            </m:r>
                          </m:sup>
                        </m:sSup>
                      </m:den>
                    </m:f>
                  </m:oMath>
                </a14:m>
                <a:endParaRPr lang="en-US" sz="2800" dirty="0">
                  <a:latin typeface="Cambria Math" panose="02040503050406030204" pitchFamily="18" charset="0"/>
                  <a:ea typeface="Cambria Math" panose="02040503050406030204" pitchFamily="18" charset="0"/>
                </a:endParaRPr>
              </a:p>
              <a:p>
                <a:pPr lvl="1"/>
                <a:endParaRPr lang="en-US" sz="2800" dirty="0"/>
              </a:p>
            </p:txBody>
          </p:sp>
        </mc:Choice>
        <mc:Fallback xmlns="">
          <p:sp>
            <p:nvSpPr>
              <p:cNvPr id="4" name="Content Placeholder 3">
                <a:extLst>
                  <a:ext uri="{FF2B5EF4-FFF2-40B4-BE49-F238E27FC236}">
                    <a16:creationId xmlns:a16="http://schemas.microsoft.com/office/drawing/2014/main" id="{D5F811CF-3359-CABA-89AB-16EF0A71A960}"/>
                  </a:ext>
                </a:extLst>
              </p:cNvPr>
              <p:cNvSpPr>
                <a:spLocks noGrp="1" noRot="1" noChangeAspect="1" noMove="1" noResize="1" noEditPoints="1" noAdjustHandles="1" noChangeArrowheads="1" noChangeShapeType="1" noTextEdit="1"/>
              </p:cNvSpPr>
              <p:nvPr>
                <p:ph idx="1"/>
              </p:nvPr>
            </p:nvSpPr>
            <p:spPr>
              <a:xfrm>
                <a:off x="29980" y="1855605"/>
                <a:ext cx="12063367" cy="5485733"/>
              </a:xfrm>
              <a:prstGeom prst="rect">
                <a:avLst/>
              </a:prstGeom>
              <a:blipFill>
                <a:blip r:embed="rId3"/>
                <a:stretch>
                  <a:fillRect t="-9931"/>
                </a:stretch>
              </a:blipFill>
            </p:spPr>
            <p:txBody>
              <a:bodyPr/>
              <a:lstStyle/>
              <a:p>
                <a:r>
                  <a:rPr lang="en-US">
                    <a:noFill/>
                  </a:rPr>
                  <a:t> </a:t>
                </a:r>
              </a:p>
            </p:txBody>
          </p:sp>
        </mc:Fallback>
      </mc:AlternateContent>
    </p:spTree>
    <p:extLst>
      <p:ext uri="{BB962C8B-B14F-4D97-AF65-F5344CB8AC3E}">
        <p14:creationId xmlns:p14="http://schemas.microsoft.com/office/powerpoint/2010/main" val="10188500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EDA4-1CCD-CF7A-6405-92D4A942577A}"/>
              </a:ext>
            </a:extLst>
          </p:cNvPr>
          <p:cNvSpPr>
            <a:spLocks noGrp="1"/>
          </p:cNvSpPr>
          <p:nvPr>
            <p:ph type="title"/>
          </p:nvPr>
        </p:nvSpPr>
        <p:spPr>
          <a:xfrm>
            <a:off x="838200" y="365126"/>
            <a:ext cx="10515600" cy="947860"/>
          </a:xfrm>
        </p:spPr>
        <p:txBody>
          <a:bodyPr/>
          <a:lstStyle/>
          <a:p>
            <a:r>
              <a:rPr lang="en-CA" b="1" i="1" dirty="0"/>
              <a:t>Why do the gradients vanish/explode?</a:t>
            </a:r>
            <a:endParaRPr lang="en-CA" dirty="0"/>
          </a:p>
        </p:txBody>
      </p:sp>
      <p:pic>
        <p:nvPicPr>
          <p:cNvPr id="5" name="Content Placeholder 4" descr="Chart&#10;&#10;Description automatically generated">
            <a:extLst>
              <a:ext uri="{FF2B5EF4-FFF2-40B4-BE49-F238E27FC236}">
                <a16:creationId xmlns:a16="http://schemas.microsoft.com/office/drawing/2014/main" id="{FAFC28F4-4595-F89C-0037-1DB987A02F3C}"/>
              </a:ext>
            </a:extLst>
          </p:cNvPr>
          <p:cNvPicPr>
            <a:picLocks noGrp="1" noChangeAspect="1"/>
          </p:cNvPicPr>
          <p:nvPr>
            <p:ph idx="1"/>
          </p:nvPr>
        </p:nvPicPr>
        <p:blipFill>
          <a:blip r:embed="rId3"/>
          <a:stretch>
            <a:fillRect/>
          </a:stretch>
        </p:blipFill>
        <p:spPr>
          <a:xfrm>
            <a:off x="580292" y="1366715"/>
            <a:ext cx="6773853" cy="5126159"/>
          </a:xfrm>
        </p:spPr>
      </p:pic>
      <p:sp>
        <p:nvSpPr>
          <p:cNvPr id="6" name="TextBox 5">
            <a:extLst>
              <a:ext uri="{FF2B5EF4-FFF2-40B4-BE49-F238E27FC236}">
                <a16:creationId xmlns:a16="http://schemas.microsoft.com/office/drawing/2014/main" id="{BF5E7732-0744-EE29-9E1F-F449C9D8481F}"/>
              </a:ext>
            </a:extLst>
          </p:cNvPr>
          <p:cNvSpPr txBox="1"/>
          <p:nvPr/>
        </p:nvSpPr>
        <p:spPr>
          <a:xfrm>
            <a:off x="7787641" y="1661160"/>
            <a:ext cx="4069080" cy="1815882"/>
          </a:xfrm>
          <a:prstGeom prst="rect">
            <a:avLst/>
          </a:prstGeom>
          <a:noFill/>
        </p:spPr>
        <p:txBody>
          <a:bodyPr wrap="square" rtlCol="0">
            <a:spAutoFit/>
          </a:bodyPr>
          <a:lstStyle/>
          <a:p>
            <a:r>
              <a:rPr lang="en-CA" sz="2800" dirty="0"/>
              <a:t>Larger inputs (negative or positive), it saturates at 0 or 1 with a derivative very close to zero.</a:t>
            </a:r>
            <a:endParaRPr lang="en-US" sz="2800" dirty="0"/>
          </a:p>
        </p:txBody>
      </p:sp>
      <p:sp>
        <p:nvSpPr>
          <p:cNvPr id="7" name="TextBox 6">
            <a:extLst>
              <a:ext uri="{FF2B5EF4-FFF2-40B4-BE49-F238E27FC236}">
                <a16:creationId xmlns:a16="http://schemas.microsoft.com/office/drawing/2014/main" id="{41914ED1-5910-5212-00E8-1B1418D2DF97}"/>
              </a:ext>
            </a:extLst>
          </p:cNvPr>
          <p:cNvSpPr txBox="1"/>
          <p:nvPr/>
        </p:nvSpPr>
        <p:spPr>
          <a:xfrm>
            <a:off x="422031" y="6294193"/>
            <a:ext cx="11707372" cy="369332"/>
          </a:xfrm>
          <a:prstGeom prst="rect">
            <a:avLst/>
          </a:prstGeom>
          <a:noFill/>
        </p:spPr>
        <p:txBody>
          <a:bodyPr wrap="none" rtlCol="0">
            <a:spAutoFit/>
          </a:bodyPr>
          <a:lstStyle/>
          <a:p>
            <a:r>
              <a:rPr lang="en-US" dirty="0"/>
              <a:t>https://</a:t>
            </a:r>
            <a:r>
              <a:rPr lang="en-US" dirty="0" err="1"/>
              <a:t>www.analyticsvidhya.com</a:t>
            </a:r>
            <a:r>
              <a:rPr lang="en-US" dirty="0"/>
              <a:t>/blog/2021/06/the-challenge-of-vanishing-exploding-gradients-in-deep-neural-networks/</a:t>
            </a:r>
          </a:p>
        </p:txBody>
      </p:sp>
    </p:spTree>
    <p:extLst>
      <p:ext uri="{BB962C8B-B14F-4D97-AF65-F5344CB8AC3E}">
        <p14:creationId xmlns:p14="http://schemas.microsoft.com/office/powerpoint/2010/main" val="6850418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CCE374A9-A697-1FB4-C801-9E6CBF1E605E}"/>
              </a:ext>
            </a:extLst>
          </p:cNvPr>
          <p:cNvSpPr/>
          <p:nvPr/>
        </p:nvSpPr>
        <p:spPr>
          <a:xfrm>
            <a:off x="4148323" y="2958088"/>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B55E4DA-43E7-3252-460D-85DD65242072}"/>
              </a:ext>
            </a:extLst>
          </p:cNvPr>
          <p:cNvGrpSpPr/>
          <p:nvPr/>
        </p:nvGrpSpPr>
        <p:grpSpPr>
          <a:xfrm>
            <a:off x="765043" y="749732"/>
            <a:ext cx="6766560" cy="4352544"/>
            <a:chOff x="2724912" y="786384"/>
            <a:chExt cx="6766560" cy="4352544"/>
          </a:xfrm>
        </p:grpSpPr>
        <p:cxnSp>
          <p:nvCxnSpPr>
            <p:cNvPr id="5" name="Straight Arrow Connector 4">
              <a:extLst>
                <a:ext uri="{FF2B5EF4-FFF2-40B4-BE49-F238E27FC236}">
                  <a16:creationId xmlns:a16="http://schemas.microsoft.com/office/drawing/2014/main" id="{7FAD8BD8-1C82-5096-9490-C73FD0C18741}"/>
                </a:ext>
              </a:extLst>
            </p:cNvPr>
            <p:cNvCxnSpPr/>
            <p:nvPr/>
          </p:nvCxnSpPr>
          <p:spPr>
            <a:xfrm>
              <a:off x="2724912" y="4572000"/>
              <a:ext cx="6766560" cy="0"/>
            </a:xfrm>
            <a:prstGeom prst="straightConnector1">
              <a:avLst/>
            </a:prstGeom>
            <a:ln w="444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BB95247-EE06-DA99-7A5D-0806E7FFDC12}"/>
                </a:ext>
              </a:extLst>
            </p:cNvPr>
            <p:cNvCxnSpPr/>
            <p:nvPr/>
          </p:nvCxnSpPr>
          <p:spPr>
            <a:xfrm flipV="1">
              <a:off x="3145536" y="786384"/>
              <a:ext cx="0" cy="4352544"/>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B94629C4-90AA-F5ED-9CE4-2537B51AE980}"/>
                </a:ext>
              </a:extLst>
            </p:cNvPr>
            <p:cNvSpPr/>
            <p:nvPr/>
          </p:nvSpPr>
          <p:spPr>
            <a:xfrm>
              <a:off x="5815597" y="3520450"/>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F306419-38C3-7AEA-ED66-86F025563C92}"/>
                </a:ext>
              </a:extLst>
            </p:cNvPr>
            <p:cNvSpPr/>
            <p:nvPr/>
          </p:nvSpPr>
          <p:spPr>
            <a:xfrm>
              <a:off x="6681241" y="2185424"/>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ED91E9D-AFCD-2EE2-D54A-37BD6EE4BFB1}"/>
                </a:ext>
              </a:extLst>
            </p:cNvPr>
            <p:cNvSpPr/>
            <p:nvPr/>
          </p:nvSpPr>
          <p:spPr>
            <a:xfrm>
              <a:off x="8107686" y="1911104"/>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092FFA7-C4A4-9985-0166-163018C79471}"/>
                </a:ext>
              </a:extLst>
            </p:cNvPr>
            <p:cNvSpPr/>
            <p:nvPr/>
          </p:nvSpPr>
          <p:spPr>
            <a:xfrm>
              <a:off x="6028944" y="1956821"/>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B83C0FBB-E4B6-3AC6-7833-69C6BD0B9E53}"/>
                </a:ext>
              </a:extLst>
            </p:cNvPr>
            <p:cNvSpPr/>
            <p:nvPr/>
          </p:nvSpPr>
          <p:spPr>
            <a:xfrm>
              <a:off x="7461484" y="1111014"/>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CC2AC19-E1A7-0E53-11CB-035575FB8215}"/>
                </a:ext>
              </a:extLst>
            </p:cNvPr>
            <p:cNvSpPr/>
            <p:nvPr/>
          </p:nvSpPr>
          <p:spPr>
            <a:xfrm>
              <a:off x="7174979" y="1627642"/>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9591196-4D08-C970-482F-F32599ECB24A}"/>
                </a:ext>
              </a:extLst>
            </p:cNvPr>
            <p:cNvSpPr/>
            <p:nvPr/>
          </p:nvSpPr>
          <p:spPr>
            <a:xfrm>
              <a:off x="8400288" y="1030224"/>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B2A45039-5628-1AF4-2DEF-61EDDE1D0A9E}"/>
                </a:ext>
              </a:extLst>
            </p:cNvPr>
            <p:cNvSpPr/>
            <p:nvPr/>
          </p:nvSpPr>
          <p:spPr>
            <a:xfrm>
              <a:off x="7168889" y="2622044"/>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378C1F4-8D9D-5163-08CE-D22D0E38F6D0}"/>
                </a:ext>
              </a:extLst>
            </p:cNvPr>
            <p:cNvSpPr/>
            <p:nvPr/>
          </p:nvSpPr>
          <p:spPr>
            <a:xfrm>
              <a:off x="5090173" y="3268989"/>
              <a:ext cx="292595" cy="32917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81F73978-092E-9822-AAB6-7F243F35D4CC}"/>
                </a:ext>
              </a:extLst>
            </p:cNvPr>
            <p:cNvCxnSpPr>
              <a:cxnSpLocks/>
            </p:cNvCxnSpPr>
            <p:nvPr/>
          </p:nvCxnSpPr>
          <p:spPr>
            <a:xfrm flipV="1">
              <a:off x="4657344" y="786384"/>
              <a:ext cx="4035539" cy="3785616"/>
            </a:xfrm>
            <a:prstGeom prst="line">
              <a:avLst/>
            </a:prstGeom>
            <a:ln w="44450">
              <a:solidFill>
                <a:srgbClr val="00B050"/>
              </a:solidFill>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B4600DD3-E5B3-4B45-2793-510C5B7B6605}"/>
              </a:ext>
            </a:extLst>
          </p:cNvPr>
          <p:cNvSpPr txBox="1"/>
          <p:nvPr/>
        </p:nvSpPr>
        <p:spPr>
          <a:xfrm>
            <a:off x="2227959" y="4640872"/>
            <a:ext cx="3831946" cy="523220"/>
          </a:xfrm>
          <a:prstGeom prst="rect">
            <a:avLst/>
          </a:prstGeom>
          <a:noFill/>
        </p:spPr>
        <p:txBody>
          <a:bodyPr wrap="none" rtlCol="0">
            <a:spAutoFit/>
          </a:bodyPr>
          <a:lstStyle/>
          <a:p>
            <a:r>
              <a:rPr lang="en-US" sz="2800" dirty="0"/>
              <a:t>Square feet of the Condo</a:t>
            </a:r>
          </a:p>
        </p:txBody>
      </p:sp>
      <p:sp>
        <p:nvSpPr>
          <p:cNvPr id="25" name="TextBox 24">
            <a:extLst>
              <a:ext uri="{FF2B5EF4-FFF2-40B4-BE49-F238E27FC236}">
                <a16:creationId xmlns:a16="http://schemas.microsoft.com/office/drawing/2014/main" id="{77AE5A24-C6B8-60EB-BDBB-66F9340E3240}"/>
              </a:ext>
            </a:extLst>
          </p:cNvPr>
          <p:cNvSpPr txBox="1"/>
          <p:nvPr/>
        </p:nvSpPr>
        <p:spPr>
          <a:xfrm rot="16200000">
            <a:off x="-181389" y="1976629"/>
            <a:ext cx="1707322" cy="584775"/>
          </a:xfrm>
          <a:prstGeom prst="rect">
            <a:avLst/>
          </a:prstGeom>
          <a:noFill/>
        </p:spPr>
        <p:txBody>
          <a:bodyPr wrap="square" rtlCol="0">
            <a:spAutoFit/>
          </a:bodyPr>
          <a:lstStyle/>
          <a:p>
            <a:r>
              <a:rPr lang="en-US" sz="3200" dirty="0"/>
              <a:t>Price</a:t>
            </a:r>
          </a:p>
        </p:txBody>
      </p:sp>
      <p:cxnSp>
        <p:nvCxnSpPr>
          <p:cNvPr id="30" name="Straight Connector 29">
            <a:extLst>
              <a:ext uri="{FF2B5EF4-FFF2-40B4-BE49-F238E27FC236}">
                <a16:creationId xmlns:a16="http://schemas.microsoft.com/office/drawing/2014/main" id="{0C59218E-24D2-4824-95A0-9F32B961E3EF}"/>
              </a:ext>
            </a:extLst>
          </p:cNvPr>
          <p:cNvCxnSpPr>
            <a:cxnSpLocks/>
          </p:cNvCxnSpPr>
          <p:nvPr/>
        </p:nvCxnSpPr>
        <p:spPr>
          <a:xfrm flipH="1">
            <a:off x="1383389" y="4519116"/>
            <a:ext cx="1314086" cy="0"/>
          </a:xfrm>
          <a:prstGeom prst="line">
            <a:avLst/>
          </a:prstGeom>
          <a:ln w="53975">
            <a:solidFill>
              <a:srgbClr val="00B050"/>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BF063403-9447-A04A-7F48-FDC669CF3972}"/>
              </a:ext>
            </a:extLst>
          </p:cNvPr>
          <p:cNvSpPr txBox="1"/>
          <p:nvPr/>
        </p:nvSpPr>
        <p:spPr>
          <a:xfrm>
            <a:off x="1518409" y="226912"/>
            <a:ext cx="3983206" cy="584775"/>
          </a:xfrm>
          <a:prstGeom prst="rect">
            <a:avLst/>
          </a:prstGeom>
          <a:noFill/>
        </p:spPr>
        <p:txBody>
          <a:bodyPr wrap="none" rtlCol="0">
            <a:spAutoFit/>
          </a:bodyPr>
          <a:lstStyle/>
          <a:p>
            <a:r>
              <a:rPr lang="en-US" sz="3200" dirty="0"/>
              <a:t>Condo Price Prediction</a:t>
            </a:r>
          </a:p>
        </p:txBody>
      </p:sp>
      <p:sp>
        <p:nvSpPr>
          <p:cNvPr id="4" name="Donut 3">
            <a:extLst>
              <a:ext uri="{FF2B5EF4-FFF2-40B4-BE49-F238E27FC236}">
                <a16:creationId xmlns:a16="http://schemas.microsoft.com/office/drawing/2014/main" id="{78436274-D491-035C-D45E-56B1ACC0CFA8}"/>
              </a:ext>
            </a:extLst>
          </p:cNvPr>
          <p:cNvSpPr/>
          <p:nvPr/>
        </p:nvSpPr>
        <p:spPr>
          <a:xfrm>
            <a:off x="8259697" y="2148772"/>
            <a:ext cx="1374024" cy="1335024"/>
          </a:xfrm>
          <a:prstGeom prst="donut">
            <a:avLst>
              <a:gd name="adj" fmla="val 661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A9CD3C-B43B-9283-5188-218EDDBDA544}"/>
                  </a:ext>
                </a:extLst>
              </p:cNvPr>
              <p:cNvSpPr txBox="1"/>
              <p:nvPr/>
            </p:nvSpPr>
            <p:spPr>
              <a:xfrm>
                <a:off x="6540650" y="2346567"/>
                <a:ext cx="742446" cy="954107"/>
              </a:xfrm>
              <a:prstGeom prst="rect">
                <a:avLst/>
              </a:prstGeom>
              <a:noFill/>
              <a:ln w="53975">
                <a:solidFill>
                  <a:srgbClr val="00B050"/>
                </a:solidFill>
              </a:ln>
            </p:spPr>
            <p:txBody>
              <a:bodyPr wrap="none" rtlCol="0">
                <a:spAutoFit/>
              </a:bodyPr>
              <a:lstStyle/>
              <a:p>
                <a:pPr algn="ctr"/>
                <a:r>
                  <a:rPr lang="en-US" sz="2800" dirty="0"/>
                  <a:t>Size</a:t>
                </a:r>
              </a:p>
              <a:p>
                <a:pPr algn="ctr"/>
                <a:r>
                  <a:rPr lang="en-US" sz="2800" dirty="0"/>
                  <a:t> </a:t>
                </a:r>
                <a14:m>
                  <m:oMath xmlns:m="http://schemas.openxmlformats.org/officeDocument/2006/math">
                    <m:r>
                      <a:rPr lang="en-CA" sz="2800" b="0" i="1" smtClean="0">
                        <a:latin typeface="Cambria Math" panose="02040503050406030204" pitchFamily="18" charset="0"/>
                      </a:rPr>
                      <m:t>𝑥</m:t>
                    </m:r>
                  </m:oMath>
                </a14:m>
                <a:endParaRPr lang="en-US" sz="2800" dirty="0"/>
              </a:p>
            </p:txBody>
          </p:sp>
        </mc:Choice>
        <mc:Fallback xmlns="">
          <p:sp>
            <p:nvSpPr>
              <p:cNvPr id="6" name="TextBox 5">
                <a:extLst>
                  <a:ext uri="{FF2B5EF4-FFF2-40B4-BE49-F238E27FC236}">
                    <a16:creationId xmlns:a16="http://schemas.microsoft.com/office/drawing/2014/main" id="{E1A9CD3C-B43B-9283-5188-218EDDBDA544}"/>
                  </a:ext>
                </a:extLst>
              </p:cNvPr>
              <p:cNvSpPr txBox="1">
                <a:spLocks noRot="1" noChangeAspect="1" noMove="1" noResize="1" noEditPoints="1" noAdjustHandles="1" noChangeArrowheads="1" noChangeShapeType="1" noTextEdit="1"/>
              </p:cNvSpPr>
              <p:nvPr/>
            </p:nvSpPr>
            <p:spPr>
              <a:xfrm>
                <a:off x="6540650" y="2346567"/>
                <a:ext cx="742446" cy="954107"/>
              </a:xfrm>
              <a:prstGeom prst="rect">
                <a:avLst/>
              </a:prstGeom>
              <a:blipFill>
                <a:blip r:embed="rId3"/>
                <a:stretch>
                  <a:fillRect l="-12698" t="-3704" r="-12698"/>
                </a:stretch>
              </a:blipFill>
              <a:ln w="53975">
                <a:solidFill>
                  <a:srgbClr val="00B050"/>
                </a:solidFill>
              </a:ln>
            </p:spPr>
            <p:txBody>
              <a:bodyPr/>
              <a:lstStyle/>
              <a:p>
                <a:r>
                  <a:rPr lang="en-US">
                    <a:noFill/>
                  </a:rPr>
                  <a:t> </a:t>
                </a:r>
              </a:p>
            </p:txBody>
          </p:sp>
        </mc:Fallback>
      </mc:AlternateContent>
      <p:cxnSp>
        <p:nvCxnSpPr>
          <p:cNvPr id="20" name="Straight Arrow Connector 19">
            <a:extLst>
              <a:ext uri="{FF2B5EF4-FFF2-40B4-BE49-F238E27FC236}">
                <a16:creationId xmlns:a16="http://schemas.microsoft.com/office/drawing/2014/main" id="{950ED91A-FB83-0DD6-70F6-345FE13D1023}"/>
              </a:ext>
            </a:extLst>
          </p:cNvPr>
          <p:cNvCxnSpPr/>
          <p:nvPr/>
        </p:nvCxnSpPr>
        <p:spPr>
          <a:xfrm>
            <a:off x="7421078" y="2847002"/>
            <a:ext cx="867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EC85B88-187F-7A15-0EFA-D3254D0652F1}"/>
              </a:ext>
            </a:extLst>
          </p:cNvPr>
          <p:cNvCxnSpPr/>
          <p:nvPr/>
        </p:nvCxnSpPr>
        <p:spPr>
          <a:xfrm>
            <a:off x="9546657" y="2800314"/>
            <a:ext cx="867384"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58F2FCD9-E29B-B5F8-7B69-E432DADF2166}"/>
                  </a:ext>
                </a:extLst>
              </p:cNvPr>
              <p:cNvSpPr txBox="1"/>
              <p:nvPr/>
            </p:nvSpPr>
            <p:spPr>
              <a:xfrm>
                <a:off x="10535962" y="2280594"/>
                <a:ext cx="907620" cy="954107"/>
              </a:xfrm>
              <a:prstGeom prst="rect">
                <a:avLst/>
              </a:prstGeom>
              <a:noFill/>
              <a:ln w="53975">
                <a:solidFill>
                  <a:srgbClr val="00B050"/>
                </a:solidFill>
              </a:ln>
            </p:spPr>
            <p:txBody>
              <a:bodyPr wrap="none" rtlCol="0">
                <a:spAutoFit/>
              </a:bodyPr>
              <a:lstStyle/>
              <a:p>
                <a:pPr algn="ctr"/>
                <a:r>
                  <a:rPr lang="en-US" sz="2800" dirty="0"/>
                  <a:t>Price</a:t>
                </a:r>
              </a:p>
              <a:p>
                <a:pPr algn="ct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𝑦</m:t>
                      </m:r>
                    </m:oMath>
                  </m:oMathPara>
                </a14:m>
                <a:endParaRPr lang="en-US" sz="2800" dirty="0"/>
              </a:p>
            </p:txBody>
          </p:sp>
        </mc:Choice>
        <mc:Fallback xmlns="">
          <p:sp>
            <p:nvSpPr>
              <p:cNvPr id="27" name="TextBox 26">
                <a:extLst>
                  <a:ext uri="{FF2B5EF4-FFF2-40B4-BE49-F238E27FC236}">
                    <a16:creationId xmlns:a16="http://schemas.microsoft.com/office/drawing/2014/main" id="{58F2FCD9-E29B-B5F8-7B69-E432DADF2166}"/>
                  </a:ext>
                </a:extLst>
              </p:cNvPr>
              <p:cNvSpPr txBox="1">
                <a:spLocks noRot="1" noChangeAspect="1" noMove="1" noResize="1" noEditPoints="1" noAdjustHandles="1" noChangeArrowheads="1" noChangeShapeType="1" noTextEdit="1"/>
              </p:cNvSpPr>
              <p:nvPr/>
            </p:nvSpPr>
            <p:spPr>
              <a:xfrm>
                <a:off x="10535962" y="2280594"/>
                <a:ext cx="907620" cy="954107"/>
              </a:xfrm>
              <a:prstGeom prst="rect">
                <a:avLst/>
              </a:prstGeom>
              <a:blipFill>
                <a:blip r:embed="rId4"/>
                <a:stretch>
                  <a:fillRect l="-10390" t="-3704" r="-9091" b="-1235"/>
                </a:stretch>
              </a:blipFill>
              <a:ln w="53975">
                <a:solidFill>
                  <a:srgbClr val="00B050"/>
                </a:solidFill>
              </a:ln>
            </p:spPr>
            <p:txBody>
              <a:bodyPr/>
              <a:lstStyle/>
              <a:p>
                <a:r>
                  <a:rPr lang="en-US">
                    <a:noFill/>
                  </a:rPr>
                  <a:t> </a:t>
                </a:r>
              </a:p>
            </p:txBody>
          </p:sp>
        </mc:Fallback>
      </mc:AlternateContent>
      <p:sp>
        <p:nvSpPr>
          <p:cNvPr id="21" name="TextBox 20">
            <a:extLst>
              <a:ext uri="{FF2B5EF4-FFF2-40B4-BE49-F238E27FC236}">
                <a16:creationId xmlns:a16="http://schemas.microsoft.com/office/drawing/2014/main" id="{2A3CA19E-60A2-7294-FC43-5C21B6C41734}"/>
              </a:ext>
            </a:extLst>
          </p:cNvPr>
          <p:cNvSpPr txBox="1"/>
          <p:nvPr/>
        </p:nvSpPr>
        <p:spPr>
          <a:xfrm>
            <a:off x="8369024" y="1687107"/>
            <a:ext cx="1125501" cy="461665"/>
          </a:xfrm>
          <a:prstGeom prst="rect">
            <a:avLst/>
          </a:prstGeom>
          <a:noFill/>
          <a:ln w="38100">
            <a:noFill/>
          </a:ln>
        </p:spPr>
        <p:txBody>
          <a:bodyPr wrap="none" rtlCol="0">
            <a:spAutoFit/>
          </a:bodyPr>
          <a:lstStyle/>
          <a:p>
            <a:r>
              <a:rPr lang="en-US" sz="2400" dirty="0"/>
              <a:t>Neuron</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AAE0E83-9884-B3D9-F2DC-65DD90EDE063}"/>
                  </a:ext>
                </a:extLst>
              </p:cNvPr>
              <p:cNvSpPr txBox="1"/>
              <p:nvPr/>
            </p:nvSpPr>
            <p:spPr>
              <a:xfrm>
                <a:off x="672272" y="5692769"/>
                <a:ext cx="10229817" cy="954107"/>
              </a:xfrm>
              <a:prstGeom prst="rect">
                <a:avLst/>
              </a:prstGeom>
              <a:noFill/>
            </p:spPr>
            <p:txBody>
              <a:bodyPr wrap="square" rtlCol="0">
                <a:spAutoFit/>
              </a:bodyPr>
              <a:lstStyle/>
              <a:p>
                <a:r>
                  <a:rPr lang="en-CA" sz="2800" dirty="0"/>
                  <a:t>Neural networks are good at figuring out functions relating an input </a:t>
                </a:r>
                <a14:m>
                  <m:oMath xmlns:m="http://schemas.openxmlformats.org/officeDocument/2006/math">
                    <m:r>
                      <a:rPr lang="en-CA" sz="2800" b="0" i="1" smtClean="0">
                        <a:latin typeface="Cambria Math" panose="02040503050406030204" pitchFamily="18" charset="0"/>
                      </a:rPr>
                      <m:t>𝑥</m:t>
                    </m:r>
                  </m:oMath>
                </a14:m>
                <a:r>
                  <a:rPr lang="en-CA" sz="2800" dirty="0"/>
                  <a:t> to an output </a:t>
                </a:r>
                <a14:m>
                  <m:oMath xmlns:m="http://schemas.openxmlformats.org/officeDocument/2006/math">
                    <m:r>
                      <a:rPr lang="en-CA" sz="2800" b="0" i="1" smtClean="0">
                        <a:latin typeface="Cambria Math" panose="02040503050406030204" pitchFamily="18" charset="0"/>
                      </a:rPr>
                      <m:t>𝑦</m:t>
                    </m:r>
                  </m:oMath>
                </a14:m>
                <a:r>
                  <a:rPr lang="en-CA" sz="2800" dirty="0"/>
                  <a:t> given enough examples.</a:t>
                </a:r>
                <a:endParaRPr lang="en-US" sz="2800" dirty="0"/>
              </a:p>
            </p:txBody>
          </p:sp>
        </mc:Choice>
        <mc:Fallback xmlns="">
          <p:sp>
            <p:nvSpPr>
              <p:cNvPr id="18" name="TextBox 17">
                <a:extLst>
                  <a:ext uri="{FF2B5EF4-FFF2-40B4-BE49-F238E27FC236}">
                    <a16:creationId xmlns:a16="http://schemas.microsoft.com/office/drawing/2014/main" id="{6AAE0E83-9884-B3D9-F2DC-65DD90EDE063}"/>
                  </a:ext>
                </a:extLst>
              </p:cNvPr>
              <p:cNvSpPr txBox="1">
                <a:spLocks noRot="1" noChangeAspect="1" noMove="1" noResize="1" noEditPoints="1" noAdjustHandles="1" noChangeArrowheads="1" noChangeShapeType="1" noTextEdit="1"/>
              </p:cNvSpPr>
              <p:nvPr/>
            </p:nvSpPr>
            <p:spPr>
              <a:xfrm>
                <a:off x="672272" y="5692769"/>
                <a:ext cx="10229817" cy="954107"/>
              </a:xfrm>
              <a:prstGeom prst="rect">
                <a:avLst/>
              </a:prstGeom>
              <a:blipFill>
                <a:blip r:embed="rId5"/>
                <a:stretch>
                  <a:fillRect l="-1239" t="-6579" b="-17105"/>
                </a:stretch>
              </a:blipFill>
            </p:spPr>
            <p:txBody>
              <a:bodyPr/>
              <a:lstStyle/>
              <a:p>
                <a:r>
                  <a:rPr lang="en-US">
                    <a:noFill/>
                  </a:rPr>
                  <a:t> </a:t>
                </a:r>
              </a:p>
            </p:txBody>
          </p:sp>
        </mc:Fallback>
      </mc:AlternateContent>
      <p:cxnSp>
        <p:nvCxnSpPr>
          <p:cNvPr id="22" name="Straight Connector 21">
            <a:extLst>
              <a:ext uri="{FF2B5EF4-FFF2-40B4-BE49-F238E27FC236}">
                <a16:creationId xmlns:a16="http://schemas.microsoft.com/office/drawing/2014/main" id="{32C7C174-F558-0B49-558F-E328D3793401}"/>
              </a:ext>
            </a:extLst>
          </p:cNvPr>
          <p:cNvCxnSpPr>
            <a:stCxn id="4" idx="0"/>
            <a:endCxn id="4" idx="4"/>
          </p:cNvCxnSpPr>
          <p:nvPr/>
        </p:nvCxnSpPr>
        <p:spPr>
          <a:xfrm>
            <a:off x="8946709" y="2148772"/>
            <a:ext cx="0" cy="133502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0677FB5B-3342-741F-426D-772AE95F27A7}"/>
              </a:ext>
            </a:extLst>
          </p:cNvPr>
          <p:cNvSpPr txBox="1"/>
          <p:nvPr/>
        </p:nvSpPr>
        <p:spPr>
          <a:xfrm>
            <a:off x="8474689" y="2488371"/>
            <a:ext cx="378630" cy="523220"/>
          </a:xfrm>
          <a:prstGeom prst="rect">
            <a:avLst/>
          </a:prstGeom>
          <a:noFill/>
        </p:spPr>
        <p:txBody>
          <a:bodyPr wrap="none" rtlCol="0">
            <a:spAutoFit/>
          </a:bodyPr>
          <a:lstStyle/>
          <a:p>
            <a:r>
              <a:rPr lang="en-US" sz="2800" dirty="0"/>
              <a:t>∑</a:t>
            </a:r>
          </a:p>
        </p:txBody>
      </p:sp>
      <p:sp>
        <p:nvSpPr>
          <p:cNvPr id="32" name="TextBox 31">
            <a:extLst>
              <a:ext uri="{FF2B5EF4-FFF2-40B4-BE49-F238E27FC236}">
                <a16:creationId xmlns:a16="http://schemas.microsoft.com/office/drawing/2014/main" id="{110E5E78-BC21-8A1F-127B-AEEF2C61D4FF}"/>
              </a:ext>
            </a:extLst>
          </p:cNvPr>
          <p:cNvSpPr txBox="1"/>
          <p:nvPr/>
        </p:nvSpPr>
        <p:spPr>
          <a:xfrm>
            <a:off x="9071798" y="2496037"/>
            <a:ext cx="293670" cy="523220"/>
          </a:xfrm>
          <a:prstGeom prst="rect">
            <a:avLst/>
          </a:prstGeom>
          <a:noFill/>
        </p:spPr>
        <p:txBody>
          <a:bodyPr wrap="none" rtlCol="0">
            <a:spAutoFit/>
          </a:bodyPr>
          <a:lstStyle/>
          <a:p>
            <a:r>
              <a:rPr lang="en-US" sz="2800" dirty="0" err="1"/>
              <a:t>ƒ</a:t>
            </a:r>
            <a:endParaRPr lang="en-US" sz="2800"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7321373B-7133-C23F-C90C-84F3DAD4637B}"/>
                  </a:ext>
                </a:extLst>
              </p:cNvPr>
              <p:cNvSpPr txBox="1"/>
              <p:nvPr/>
            </p:nvSpPr>
            <p:spPr>
              <a:xfrm>
                <a:off x="7338185" y="2412665"/>
                <a:ext cx="94372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𝑤𝑥</m:t>
                      </m:r>
                      <m:r>
                        <a:rPr lang="en-CA" b="0" i="1" smtClean="0">
                          <a:latin typeface="Cambria Math" panose="02040503050406030204" pitchFamily="18" charset="0"/>
                        </a:rPr>
                        <m:t>+</m:t>
                      </m:r>
                      <m:r>
                        <a:rPr lang="en-CA" b="0" i="1" smtClean="0">
                          <a:latin typeface="Cambria Math" panose="02040503050406030204" pitchFamily="18" charset="0"/>
                        </a:rPr>
                        <m:t>𝑏</m:t>
                      </m:r>
                    </m:oMath>
                  </m:oMathPara>
                </a14:m>
                <a:endParaRPr lang="en-US" dirty="0"/>
              </a:p>
            </p:txBody>
          </p:sp>
        </mc:Choice>
        <mc:Fallback xmlns="">
          <p:sp>
            <p:nvSpPr>
              <p:cNvPr id="33" name="TextBox 32">
                <a:extLst>
                  <a:ext uri="{FF2B5EF4-FFF2-40B4-BE49-F238E27FC236}">
                    <a16:creationId xmlns:a16="http://schemas.microsoft.com/office/drawing/2014/main" id="{7321373B-7133-C23F-C90C-84F3DAD4637B}"/>
                  </a:ext>
                </a:extLst>
              </p:cNvPr>
              <p:cNvSpPr txBox="1">
                <a:spLocks noRot="1" noChangeAspect="1" noMove="1" noResize="1" noEditPoints="1" noAdjustHandles="1" noChangeArrowheads="1" noChangeShapeType="1" noTextEdit="1"/>
              </p:cNvSpPr>
              <p:nvPr/>
            </p:nvSpPr>
            <p:spPr>
              <a:xfrm>
                <a:off x="7338185" y="2412665"/>
                <a:ext cx="943720" cy="369332"/>
              </a:xfrm>
              <a:prstGeom prst="rect">
                <a:avLst/>
              </a:prstGeom>
              <a:blipFill>
                <a:blip r:embed="rId6"/>
                <a:stretch>
                  <a:fillRect/>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E5325B4F-E948-6C1D-27A4-9AC36CC685F2}"/>
              </a:ext>
            </a:extLst>
          </p:cNvPr>
          <p:cNvSpPr txBox="1"/>
          <p:nvPr/>
        </p:nvSpPr>
        <p:spPr>
          <a:xfrm>
            <a:off x="9441875" y="3390808"/>
            <a:ext cx="1181029" cy="646331"/>
          </a:xfrm>
          <a:prstGeom prst="rect">
            <a:avLst/>
          </a:prstGeom>
          <a:solidFill>
            <a:schemeClr val="bg1"/>
          </a:solidFill>
          <a:ln>
            <a:solidFill>
              <a:srgbClr val="00B050"/>
            </a:solidFill>
          </a:ln>
        </p:spPr>
        <p:txBody>
          <a:bodyPr wrap="none" rtlCol="0">
            <a:spAutoFit/>
          </a:bodyPr>
          <a:lstStyle/>
          <a:p>
            <a:r>
              <a:rPr lang="en-US" dirty="0"/>
              <a:t>Activation </a:t>
            </a:r>
          </a:p>
          <a:p>
            <a:r>
              <a:rPr lang="en-US" dirty="0"/>
              <a:t>function</a:t>
            </a:r>
          </a:p>
        </p:txBody>
      </p:sp>
      <p:cxnSp>
        <p:nvCxnSpPr>
          <p:cNvPr id="36" name="Straight Arrow Connector 35">
            <a:extLst>
              <a:ext uri="{FF2B5EF4-FFF2-40B4-BE49-F238E27FC236}">
                <a16:creationId xmlns:a16="http://schemas.microsoft.com/office/drawing/2014/main" id="{BDC159E7-7860-0914-1B9E-743FC4D0C4E6}"/>
              </a:ext>
            </a:extLst>
          </p:cNvPr>
          <p:cNvCxnSpPr>
            <a:endCxn id="32" idx="2"/>
          </p:cNvCxnSpPr>
          <p:nvPr/>
        </p:nvCxnSpPr>
        <p:spPr>
          <a:xfrm flipH="1" flipV="1">
            <a:off x="9218633" y="3019257"/>
            <a:ext cx="275694" cy="309735"/>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9794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A54A8-B833-BDAE-C1CC-E6CC63E0D63F}"/>
              </a:ext>
            </a:extLst>
          </p:cNvPr>
          <p:cNvSpPr>
            <a:spLocks noGrp="1"/>
          </p:cNvSpPr>
          <p:nvPr>
            <p:ph type="title"/>
          </p:nvPr>
        </p:nvSpPr>
        <p:spPr/>
        <p:txBody>
          <a:bodyPr/>
          <a:lstStyle/>
          <a:p>
            <a:r>
              <a:rPr lang="en-US" dirty="0"/>
              <a:t>When is the model suffering from the gradient exploding/vanishing?</a:t>
            </a:r>
          </a:p>
        </p:txBody>
      </p:sp>
      <p:graphicFrame>
        <p:nvGraphicFramePr>
          <p:cNvPr id="4" name="Table 4">
            <a:extLst>
              <a:ext uri="{FF2B5EF4-FFF2-40B4-BE49-F238E27FC236}">
                <a16:creationId xmlns:a16="http://schemas.microsoft.com/office/drawing/2014/main" id="{8546A1B3-0EF0-D11F-6EC5-DEC84D4CC61E}"/>
              </a:ext>
            </a:extLst>
          </p:cNvPr>
          <p:cNvGraphicFramePr>
            <a:graphicFrameLocks noGrp="1"/>
          </p:cNvGraphicFramePr>
          <p:nvPr>
            <p:ph idx="1"/>
            <p:extLst>
              <p:ext uri="{D42A27DB-BD31-4B8C-83A1-F6EECF244321}">
                <p14:modId xmlns:p14="http://schemas.microsoft.com/office/powerpoint/2010/main" val="993825616"/>
              </p:ext>
            </p:extLst>
          </p:nvPr>
        </p:nvGraphicFramePr>
        <p:xfrm>
          <a:off x="838200" y="1825625"/>
          <a:ext cx="10515600" cy="3657600"/>
        </p:xfrm>
        <a:graphic>
          <a:graphicData uri="http://schemas.openxmlformats.org/drawingml/2006/table">
            <a:tbl>
              <a:tblPr firstRow="1" bandRow="1">
                <a:tableStyleId>{5C22544A-7EE6-4342-B048-85BDC9FD1C3A}</a:tableStyleId>
              </a:tblPr>
              <a:tblGrid>
                <a:gridCol w="4998720">
                  <a:extLst>
                    <a:ext uri="{9D8B030D-6E8A-4147-A177-3AD203B41FA5}">
                      <a16:colId xmlns:a16="http://schemas.microsoft.com/office/drawing/2014/main" val="1377595709"/>
                    </a:ext>
                  </a:extLst>
                </a:gridCol>
                <a:gridCol w="5516880">
                  <a:extLst>
                    <a:ext uri="{9D8B030D-6E8A-4147-A177-3AD203B41FA5}">
                      <a16:colId xmlns:a16="http://schemas.microsoft.com/office/drawing/2014/main" val="571268555"/>
                    </a:ext>
                  </a:extLst>
                </a:gridCol>
              </a:tblGrid>
              <a:tr h="370840">
                <a:tc>
                  <a:txBody>
                    <a:bodyPr/>
                    <a:lstStyle/>
                    <a:p>
                      <a:r>
                        <a:rPr lang="en-US" sz="2400" dirty="0"/>
                        <a:t>Exploding</a:t>
                      </a:r>
                    </a:p>
                  </a:txBody>
                  <a:tcPr/>
                </a:tc>
                <a:tc>
                  <a:txBody>
                    <a:bodyPr/>
                    <a:lstStyle/>
                    <a:p>
                      <a:r>
                        <a:rPr lang="en-US" sz="2400" dirty="0"/>
                        <a:t>Vanishing</a:t>
                      </a:r>
                    </a:p>
                  </a:txBody>
                  <a:tcPr/>
                </a:tc>
                <a:extLst>
                  <a:ext uri="{0D108BD9-81ED-4DB2-BD59-A6C34878D82A}">
                    <a16:rowId xmlns:a16="http://schemas.microsoft.com/office/drawing/2014/main" val="4011312409"/>
                  </a:ext>
                </a:extLst>
              </a:tr>
              <a:tr h="370840">
                <a:tc>
                  <a:txBody>
                    <a:bodyPr/>
                    <a:lstStyle/>
                    <a:p>
                      <a:r>
                        <a:rPr lang="en-CA" sz="2400" b="0" i="0" kern="1200" dirty="0">
                          <a:solidFill>
                            <a:schemeClr val="dk1"/>
                          </a:solidFill>
                          <a:effectLst/>
                          <a:latin typeface="+mn-lt"/>
                          <a:ea typeface="+mn-ea"/>
                          <a:cs typeface="+mn-cs"/>
                        </a:rPr>
                        <a:t>There is an exponential growth in the model parameters</a:t>
                      </a:r>
                      <a:endParaRPr lang="en-US" sz="2400" dirty="0"/>
                    </a:p>
                  </a:txBody>
                  <a:tcPr/>
                </a:tc>
                <a:tc>
                  <a:txBody>
                    <a:bodyPr/>
                    <a:lstStyle/>
                    <a:p>
                      <a:r>
                        <a:rPr lang="en-CA" sz="2400" b="0" i="0" kern="1200" dirty="0">
                          <a:solidFill>
                            <a:schemeClr val="dk1"/>
                          </a:solidFill>
                          <a:effectLst/>
                          <a:latin typeface="+mn-lt"/>
                          <a:ea typeface="+mn-ea"/>
                          <a:cs typeface="+mn-cs"/>
                        </a:rPr>
                        <a:t>The parameters of the higher layers change significantly while the parameters of lower layers change very little</a:t>
                      </a:r>
                      <a:endParaRPr lang="en-US" sz="2400" dirty="0"/>
                    </a:p>
                  </a:txBody>
                  <a:tcPr/>
                </a:tc>
                <a:extLst>
                  <a:ext uri="{0D108BD9-81ED-4DB2-BD59-A6C34878D82A}">
                    <a16:rowId xmlns:a16="http://schemas.microsoft.com/office/drawing/2014/main" val="69998536"/>
                  </a:ext>
                </a:extLst>
              </a:tr>
              <a:tr h="370840">
                <a:tc>
                  <a:txBody>
                    <a:bodyPr/>
                    <a:lstStyle/>
                    <a:p>
                      <a:r>
                        <a:rPr lang="en-CA" sz="2400" b="0" i="0" kern="1200" dirty="0">
                          <a:solidFill>
                            <a:schemeClr val="dk1"/>
                          </a:solidFill>
                          <a:effectLst/>
                          <a:latin typeface="+mn-lt"/>
                          <a:ea typeface="+mn-ea"/>
                          <a:cs typeface="+mn-cs"/>
                        </a:rPr>
                        <a:t>The model weights may become </a:t>
                      </a:r>
                      <a:r>
                        <a:rPr lang="en-CA" sz="2400" b="0" i="0" kern="1200" dirty="0" err="1">
                          <a:solidFill>
                            <a:schemeClr val="dk1"/>
                          </a:solidFill>
                          <a:effectLst/>
                          <a:latin typeface="+mn-lt"/>
                          <a:ea typeface="+mn-ea"/>
                          <a:cs typeface="+mn-cs"/>
                        </a:rPr>
                        <a:t>NaN</a:t>
                      </a:r>
                      <a:r>
                        <a:rPr lang="en-CA" sz="2400" b="0" i="0" kern="1200" dirty="0">
                          <a:solidFill>
                            <a:schemeClr val="dk1"/>
                          </a:solidFill>
                          <a:effectLst/>
                          <a:latin typeface="+mn-lt"/>
                          <a:ea typeface="+mn-ea"/>
                          <a:cs typeface="+mn-cs"/>
                        </a:rPr>
                        <a:t> during training</a:t>
                      </a:r>
                      <a:endParaRPr lang="en-US" sz="2400" dirty="0"/>
                    </a:p>
                  </a:txBody>
                  <a:tcPr/>
                </a:tc>
                <a:tc>
                  <a:txBody>
                    <a:bodyPr/>
                    <a:lstStyle/>
                    <a:p>
                      <a:r>
                        <a:rPr lang="en-CA" sz="2400" b="0" i="0" kern="1200" dirty="0">
                          <a:solidFill>
                            <a:schemeClr val="dk1"/>
                          </a:solidFill>
                          <a:effectLst/>
                          <a:latin typeface="+mn-lt"/>
                          <a:ea typeface="+mn-ea"/>
                          <a:cs typeface="+mn-cs"/>
                        </a:rPr>
                        <a:t>The model weights may become 0 during training</a:t>
                      </a:r>
                      <a:endParaRPr lang="en-US" sz="2400" dirty="0"/>
                    </a:p>
                  </a:txBody>
                  <a:tcPr/>
                </a:tc>
                <a:extLst>
                  <a:ext uri="{0D108BD9-81ED-4DB2-BD59-A6C34878D82A}">
                    <a16:rowId xmlns:a16="http://schemas.microsoft.com/office/drawing/2014/main" val="2484894246"/>
                  </a:ext>
                </a:extLst>
              </a:tr>
              <a:tr h="370840">
                <a:tc>
                  <a:txBody>
                    <a:bodyPr/>
                    <a:lstStyle/>
                    <a:p>
                      <a:r>
                        <a:rPr lang="en-CA" sz="2400" b="0" i="0" kern="1200" dirty="0">
                          <a:solidFill>
                            <a:schemeClr val="dk1"/>
                          </a:solidFill>
                          <a:effectLst/>
                          <a:latin typeface="+mn-lt"/>
                          <a:ea typeface="+mn-ea"/>
                          <a:cs typeface="+mn-cs"/>
                        </a:rPr>
                        <a:t>The model experiences  avalanche learning</a:t>
                      </a:r>
                      <a:endParaRPr lang="en-US" sz="2400" dirty="0"/>
                    </a:p>
                  </a:txBody>
                  <a:tcPr/>
                </a:tc>
                <a:tc>
                  <a:txBody>
                    <a:bodyPr/>
                    <a:lstStyle/>
                    <a:p>
                      <a:r>
                        <a:rPr lang="en-CA" sz="2400" b="0" i="0" kern="1200" dirty="0">
                          <a:solidFill>
                            <a:schemeClr val="dk1"/>
                          </a:solidFill>
                          <a:effectLst/>
                          <a:latin typeface="+mn-lt"/>
                          <a:ea typeface="+mn-ea"/>
                          <a:cs typeface="+mn-cs"/>
                        </a:rPr>
                        <a:t>The model learns very slowly and perhaps the training stagnates at a very early stage just after a few iterations</a:t>
                      </a:r>
                      <a:endParaRPr lang="en-US" sz="2400" dirty="0"/>
                    </a:p>
                  </a:txBody>
                  <a:tcPr/>
                </a:tc>
                <a:extLst>
                  <a:ext uri="{0D108BD9-81ED-4DB2-BD59-A6C34878D82A}">
                    <a16:rowId xmlns:a16="http://schemas.microsoft.com/office/drawing/2014/main" val="1887105566"/>
                  </a:ext>
                </a:extLst>
              </a:tr>
            </a:tbl>
          </a:graphicData>
        </a:graphic>
      </p:graphicFrame>
      <p:sp>
        <p:nvSpPr>
          <p:cNvPr id="5" name="TextBox 4">
            <a:extLst>
              <a:ext uri="{FF2B5EF4-FFF2-40B4-BE49-F238E27FC236}">
                <a16:creationId xmlns:a16="http://schemas.microsoft.com/office/drawing/2014/main" id="{E769D2B8-9558-9FAB-F71E-E17492710156}"/>
              </a:ext>
            </a:extLst>
          </p:cNvPr>
          <p:cNvSpPr txBox="1"/>
          <p:nvPr/>
        </p:nvSpPr>
        <p:spPr>
          <a:xfrm>
            <a:off x="422031" y="6294193"/>
            <a:ext cx="11707372" cy="369332"/>
          </a:xfrm>
          <a:prstGeom prst="rect">
            <a:avLst/>
          </a:prstGeom>
          <a:noFill/>
        </p:spPr>
        <p:txBody>
          <a:bodyPr wrap="none" rtlCol="0">
            <a:spAutoFit/>
          </a:bodyPr>
          <a:lstStyle/>
          <a:p>
            <a:r>
              <a:rPr lang="en-US" dirty="0"/>
              <a:t>https://</a:t>
            </a:r>
            <a:r>
              <a:rPr lang="en-US" dirty="0" err="1"/>
              <a:t>www.analyticsvidhya.com</a:t>
            </a:r>
            <a:r>
              <a:rPr lang="en-US" dirty="0"/>
              <a:t>/blog/2021/06/the-challenge-of-vanishing-exploding-gradients-in-deep-neural-networks/</a:t>
            </a:r>
          </a:p>
        </p:txBody>
      </p:sp>
    </p:spTree>
    <p:extLst>
      <p:ext uri="{BB962C8B-B14F-4D97-AF65-F5344CB8AC3E}">
        <p14:creationId xmlns:p14="http://schemas.microsoft.com/office/powerpoint/2010/main" val="119267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ABDA5-A206-0596-FB41-3E2DE7CA66EC}"/>
              </a:ext>
            </a:extLst>
          </p:cNvPr>
          <p:cNvSpPr>
            <a:spLocks noGrp="1"/>
          </p:cNvSpPr>
          <p:nvPr>
            <p:ph type="title"/>
          </p:nvPr>
        </p:nvSpPr>
        <p:spPr>
          <a:xfrm>
            <a:off x="838200" y="365125"/>
            <a:ext cx="10515600" cy="845453"/>
          </a:xfrm>
        </p:spPr>
        <p:txBody>
          <a:bodyPr/>
          <a:lstStyle/>
          <a:p>
            <a:r>
              <a:rPr lang="en-US" dirty="0"/>
              <a:t>Solutions for gradient exploding/vanishing</a:t>
            </a:r>
          </a:p>
        </p:txBody>
      </p:sp>
      <p:sp>
        <p:nvSpPr>
          <p:cNvPr id="3" name="Content Placeholder 2">
            <a:extLst>
              <a:ext uri="{FF2B5EF4-FFF2-40B4-BE49-F238E27FC236}">
                <a16:creationId xmlns:a16="http://schemas.microsoft.com/office/drawing/2014/main" id="{7038E155-3D13-9984-2BE9-9BB74109F193}"/>
              </a:ext>
            </a:extLst>
          </p:cNvPr>
          <p:cNvSpPr>
            <a:spLocks noGrp="1"/>
          </p:cNvSpPr>
          <p:nvPr>
            <p:ph idx="1"/>
          </p:nvPr>
        </p:nvSpPr>
        <p:spPr>
          <a:xfrm>
            <a:off x="838200" y="1539432"/>
            <a:ext cx="10515600" cy="5318567"/>
          </a:xfrm>
        </p:spPr>
        <p:txBody>
          <a:bodyPr>
            <a:normAutofit lnSpcReduction="10000"/>
          </a:bodyPr>
          <a:lstStyle/>
          <a:p>
            <a:r>
              <a:rPr lang="en-CA" dirty="0"/>
              <a:t>Proper Weight Initialization </a:t>
            </a:r>
          </a:p>
          <a:p>
            <a:endParaRPr lang="en-US" dirty="0"/>
          </a:p>
          <a:p>
            <a:endParaRPr lang="en-US" dirty="0"/>
          </a:p>
          <a:p>
            <a:endParaRPr lang="en-US" dirty="0"/>
          </a:p>
          <a:p>
            <a:pPr lvl="1"/>
            <a:endParaRPr lang="en-US" dirty="0"/>
          </a:p>
          <a:p>
            <a:pPr lvl="1"/>
            <a:r>
              <a:rPr lang="en-CA" dirty="0"/>
              <a:t>The variance of outputs of each layer should be equal to the variance of its inputs.</a:t>
            </a:r>
          </a:p>
          <a:p>
            <a:pPr lvl="1"/>
            <a:r>
              <a:rPr lang="en-CA" dirty="0"/>
              <a:t>The gradients should have equal variance before and after flowing through a layer in the reverse direction.</a:t>
            </a:r>
            <a:br>
              <a:rPr lang="en-CA" dirty="0"/>
            </a:br>
            <a:endParaRPr lang="en-US" dirty="0"/>
          </a:p>
          <a:p>
            <a:r>
              <a:rPr lang="en-CA" dirty="0"/>
              <a:t>Xavier initialization or </a:t>
            </a:r>
            <a:r>
              <a:rPr lang="en-CA" dirty="0" err="1"/>
              <a:t>Glorot</a:t>
            </a:r>
            <a:r>
              <a:rPr lang="en-CA" dirty="0"/>
              <a:t> initialization</a:t>
            </a:r>
          </a:p>
          <a:p>
            <a:pPr lvl="1"/>
            <a:r>
              <a:rPr lang="en-CA" dirty="0"/>
              <a:t>Normal distribution with mean </a:t>
            </a:r>
            <a:r>
              <a:rPr lang="en-CA" i="1" dirty="0"/>
              <a:t>0</a:t>
            </a:r>
            <a:r>
              <a:rPr lang="en-CA" dirty="0"/>
              <a:t> and variance </a:t>
            </a:r>
            <a:r>
              <a:rPr lang="el-GR" i="1" dirty="0"/>
              <a:t>σ</a:t>
            </a:r>
            <a:r>
              <a:rPr lang="el-GR" i="1" baseline="30000" dirty="0"/>
              <a:t>2</a:t>
            </a:r>
            <a:r>
              <a:rPr lang="el-GR" i="1" dirty="0"/>
              <a:t> = 1/ </a:t>
            </a:r>
            <a:r>
              <a:rPr lang="en-CA" i="1" dirty="0" err="1"/>
              <a:t>fan</a:t>
            </a:r>
            <a:r>
              <a:rPr lang="en-CA" i="1" baseline="-25000" dirty="0" err="1"/>
              <a:t>avg</a:t>
            </a:r>
            <a:endParaRPr lang="en-CA" dirty="0"/>
          </a:p>
          <a:p>
            <a:pPr lvl="1"/>
            <a:r>
              <a:rPr lang="en-CA" dirty="0"/>
              <a:t>Or a uniform distribution between </a:t>
            </a:r>
            <a:r>
              <a:rPr lang="en-CA" i="1" dirty="0"/>
              <a:t>-r</a:t>
            </a:r>
            <a:r>
              <a:rPr lang="en-CA" dirty="0"/>
              <a:t>  and </a:t>
            </a:r>
            <a:r>
              <a:rPr lang="en-CA" i="1" dirty="0"/>
              <a:t>+r</a:t>
            </a:r>
            <a:r>
              <a:rPr lang="en-CA" dirty="0"/>
              <a:t> , with </a:t>
            </a:r>
            <a:r>
              <a:rPr lang="en-CA" i="1" dirty="0"/>
              <a:t>r = sqrt( 3 / </a:t>
            </a:r>
            <a:r>
              <a:rPr lang="en-CA" i="1" dirty="0" err="1"/>
              <a:t>fan</a:t>
            </a:r>
            <a:r>
              <a:rPr lang="en-CA" i="1" baseline="-25000" dirty="0" err="1"/>
              <a:t>avg</a:t>
            </a:r>
            <a:r>
              <a:rPr lang="en-CA" i="1" dirty="0"/>
              <a:t> )        </a:t>
            </a:r>
            <a:endParaRPr lang="en-CA" dirty="0"/>
          </a:p>
        </p:txBody>
      </p:sp>
      <p:pic>
        <p:nvPicPr>
          <p:cNvPr id="5" name="Picture 4" descr="Text&#10;&#10;Description automatically generated">
            <a:extLst>
              <a:ext uri="{FF2B5EF4-FFF2-40B4-BE49-F238E27FC236}">
                <a16:creationId xmlns:a16="http://schemas.microsoft.com/office/drawing/2014/main" id="{0A366BAF-23E8-E257-A8FA-8B5E292B57A4}"/>
              </a:ext>
            </a:extLst>
          </p:cNvPr>
          <p:cNvPicPr>
            <a:picLocks noChangeAspect="1"/>
          </p:cNvPicPr>
          <p:nvPr/>
        </p:nvPicPr>
        <p:blipFill>
          <a:blip r:embed="rId3"/>
          <a:stretch>
            <a:fillRect/>
          </a:stretch>
        </p:blipFill>
        <p:spPr>
          <a:xfrm>
            <a:off x="1509130" y="1981200"/>
            <a:ext cx="8826500" cy="1447800"/>
          </a:xfrm>
          <a:prstGeom prst="rect">
            <a:avLst/>
          </a:prstGeom>
        </p:spPr>
      </p:pic>
      <p:pic>
        <p:nvPicPr>
          <p:cNvPr id="7" name="Picture 6">
            <a:extLst>
              <a:ext uri="{FF2B5EF4-FFF2-40B4-BE49-F238E27FC236}">
                <a16:creationId xmlns:a16="http://schemas.microsoft.com/office/drawing/2014/main" id="{B4C9A527-945D-9A2C-DD77-BE08A1D86AE3}"/>
              </a:ext>
            </a:extLst>
          </p:cNvPr>
          <p:cNvPicPr>
            <a:picLocks noChangeAspect="1"/>
          </p:cNvPicPr>
          <p:nvPr/>
        </p:nvPicPr>
        <p:blipFill>
          <a:blip r:embed="rId4"/>
          <a:stretch>
            <a:fillRect/>
          </a:stretch>
        </p:blipFill>
        <p:spPr>
          <a:xfrm>
            <a:off x="7285783" y="5191245"/>
            <a:ext cx="3706787" cy="529541"/>
          </a:xfrm>
          <a:prstGeom prst="rect">
            <a:avLst/>
          </a:prstGeom>
        </p:spPr>
      </p:pic>
    </p:spTree>
    <p:extLst>
      <p:ext uri="{BB962C8B-B14F-4D97-AF65-F5344CB8AC3E}">
        <p14:creationId xmlns:p14="http://schemas.microsoft.com/office/powerpoint/2010/main" val="15264150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Graphical user interface, text&#10;&#10;Description automatically generated">
            <a:extLst>
              <a:ext uri="{FF2B5EF4-FFF2-40B4-BE49-F238E27FC236}">
                <a16:creationId xmlns:a16="http://schemas.microsoft.com/office/drawing/2014/main" id="{37EDDF33-CD41-8930-5200-B8B36D2606BA}"/>
              </a:ext>
            </a:extLst>
          </p:cNvPr>
          <p:cNvPicPr>
            <a:picLocks noGrp="1" noChangeAspect="1"/>
          </p:cNvPicPr>
          <p:nvPr>
            <p:ph idx="1"/>
          </p:nvPr>
        </p:nvPicPr>
        <p:blipFill>
          <a:blip r:embed="rId3"/>
          <a:stretch>
            <a:fillRect/>
          </a:stretch>
        </p:blipFill>
        <p:spPr>
          <a:xfrm>
            <a:off x="1649392" y="1205523"/>
            <a:ext cx="7471458" cy="2289640"/>
          </a:xfrm>
        </p:spPr>
      </p:pic>
      <p:sp>
        <p:nvSpPr>
          <p:cNvPr id="6" name="Title 1">
            <a:extLst>
              <a:ext uri="{FF2B5EF4-FFF2-40B4-BE49-F238E27FC236}">
                <a16:creationId xmlns:a16="http://schemas.microsoft.com/office/drawing/2014/main" id="{011F8F77-06BB-EF04-5964-81B1289EA3FE}"/>
              </a:ext>
            </a:extLst>
          </p:cNvPr>
          <p:cNvSpPr>
            <a:spLocks noGrp="1"/>
          </p:cNvSpPr>
          <p:nvPr>
            <p:ph type="title"/>
          </p:nvPr>
        </p:nvSpPr>
        <p:spPr>
          <a:xfrm>
            <a:off x="838200" y="365125"/>
            <a:ext cx="10515600" cy="722895"/>
          </a:xfrm>
        </p:spPr>
        <p:txBody>
          <a:bodyPr>
            <a:normAutofit/>
          </a:bodyPr>
          <a:lstStyle/>
          <a:p>
            <a:r>
              <a:rPr lang="en-US" dirty="0"/>
              <a:t>Solutions for gradient exploding/vanishing</a:t>
            </a:r>
          </a:p>
        </p:txBody>
      </p:sp>
      <p:sp>
        <p:nvSpPr>
          <p:cNvPr id="9" name="TextBox 8">
            <a:extLst>
              <a:ext uri="{FF2B5EF4-FFF2-40B4-BE49-F238E27FC236}">
                <a16:creationId xmlns:a16="http://schemas.microsoft.com/office/drawing/2014/main" id="{5C717FBD-29CA-B07C-2C22-D86B343F986D}"/>
              </a:ext>
            </a:extLst>
          </p:cNvPr>
          <p:cNvSpPr txBox="1"/>
          <p:nvPr/>
        </p:nvSpPr>
        <p:spPr>
          <a:xfrm>
            <a:off x="1325301" y="3907552"/>
            <a:ext cx="10179935" cy="2585323"/>
          </a:xfrm>
          <a:prstGeom prst="rect">
            <a:avLst/>
          </a:prstGeom>
          <a:noFill/>
        </p:spPr>
        <p:txBody>
          <a:bodyPr wrap="square" rtlCol="0">
            <a:spAutoFit/>
          </a:bodyPr>
          <a:lstStyle/>
          <a:p>
            <a:r>
              <a:rPr lang="en-CA" dirty="0" err="1"/>
              <a:t>Keras</a:t>
            </a:r>
            <a:r>
              <a:rPr lang="en-CA" dirty="0"/>
              <a:t> uses Xavier’s initialization strategy with uniform distribution by default, you can choose your own by</a:t>
            </a:r>
          </a:p>
          <a:p>
            <a:endParaRPr lang="en-CA" dirty="0"/>
          </a:p>
          <a:p>
            <a:r>
              <a:rPr lang="en-CA" dirty="0" err="1"/>
              <a:t>keras.layer.Dense</a:t>
            </a:r>
            <a:r>
              <a:rPr lang="en-CA" dirty="0"/>
              <a:t>(25, activation = "</a:t>
            </a:r>
            <a:r>
              <a:rPr lang="en-CA" dirty="0" err="1"/>
              <a:t>relu</a:t>
            </a:r>
            <a:r>
              <a:rPr lang="en-CA" dirty="0"/>
              <a:t>", </a:t>
            </a:r>
            <a:r>
              <a:rPr lang="en-CA" b="1" dirty="0" err="1"/>
              <a:t>kernel_initializer</a:t>
            </a:r>
            <a:r>
              <a:rPr lang="en-CA" b="1" dirty="0"/>
              <a:t>="</a:t>
            </a:r>
            <a:r>
              <a:rPr lang="en-CA" b="1" dirty="0" err="1"/>
              <a:t>he_normal</a:t>
            </a:r>
            <a:r>
              <a:rPr lang="en-CA" b="1" dirty="0"/>
              <a:t>"</a:t>
            </a:r>
            <a:r>
              <a:rPr lang="en-CA" dirty="0"/>
              <a:t>)   </a:t>
            </a:r>
            <a:r>
              <a:rPr lang="en-CA" b="1" dirty="0"/>
              <a:t>or</a:t>
            </a:r>
          </a:p>
          <a:p>
            <a:r>
              <a:rPr lang="en-CA" dirty="0" err="1"/>
              <a:t>keras.layer.Dense</a:t>
            </a:r>
            <a:r>
              <a:rPr lang="en-CA" dirty="0"/>
              <a:t>(25, activation = "</a:t>
            </a:r>
            <a:r>
              <a:rPr lang="en-CA" dirty="0" err="1"/>
              <a:t>relu</a:t>
            </a:r>
            <a:r>
              <a:rPr lang="en-CA" dirty="0"/>
              <a:t>", </a:t>
            </a:r>
            <a:r>
              <a:rPr lang="en-CA" b="1" dirty="0" err="1"/>
              <a:t>kernel_initializer</a:t>
            </a:r>
            <a:r>
              <a:rPr lang="en-CA" b="1" dirty="0"/>
              <a:t>="</a:t>
            </a:r>
            <a:r>
              <a:rPr lang="en-CA" b="1" dirty="0" err="1"/>
              <a:t>he_uniform</a:t>
            </a:r>
            <a:r>
              <a:rPr lang="en-CA" b="1" dirty="0"/>
              <a:t>"</a:t>
            </a:r>
            <a:r>
              <a:rPr lang="en-CA" dirty="0"/>
              <a:t>)</a:t>
            </a:r>
          </a:p>
          <a:p>
            <a:endParaRPr lang="en-CA" b="1" dirty="0"/>
          </a:p>
          <a:p>
            <a:r>
              <a:rPr lang="en-CA" dirty="0"/>
              <a:t>If we wish to use  use the initialization based on </a:t>
            </a:r>
            <a:r>
              <a:rPr lang="en-CA" i="1" dirty="0" err="1"/>
              <a:t>fan</a:t>
            </a:r>
            <a:r>
              <a:rPr lang="en-CA" i="1" baseline="-25000" dirty="0" err="1"/>
              <a:t>avg</a:t>
            </a:r>
            <a:r>
              <a:rPr lang="en-CA" i="1" baseline="-25000" dirty="0"/>
              <a:t> </a:t>
            </a:r>
            <a:r>
              <a:rPr lang="en-CA" dirty="0"/>
              <a:t>rather than </a:t>
            </a:r>
            <a:r>
              <a:rPr lang="en-CA" i="1" dirty="0" err="1"/>
              <a:t>fan</a:t>
            </a:r>
            <a:r>
              <a:rPr lang="en-CA" i="1" baseline="-25000" dirty="0" err="1"/>
              <a:t>in</a:t>
            </a:r>
            <a:r>
              <a:rPr lang="en-CA" i="1" baseline="-25000" dirty="0"/>
              <a:t> </a:t>
            </a:r>
            <a:r>
              <a:rPr lang="en-CA" dirty="0"/>
              <a:t>, we can use the </a:t>
            </a:r>
            <a:r>
              <a:rPr lang="en-CA" dirty="0" err="1"/>
              <a:t>VarianceScaling</a:t>
            </a:r>
            <a:r>
              <a:rPr lang="en-CA" dirty="0"/>
              <a:t> initializer like this :</a:t>
            </a:r>
            <a:endParaRPr lang="en-CA" b="1" dirty="0"/>
          </a:p>
          <a:p>
            <a:r>
              <a:rPr lang="en-CA" dirty="0" err="1"/>
              <a:t>he_avg_init</a:t>
            </a:r>
            <a:r>
              <a:rPr lang="en-CA" dirty="0"/>
              <a:t> = </a:t>
            </a:r>
            <a:r>
              <a:rPr lang="en-CA" dirty="0" err="1"/>
              <a:t>keras.initializers.VarianceScaling</a:t>
            </a:r>
            <a:r>
              <a:rPr lang="en-CA" dirty="0"/>
              <a:t>(scale=2., mode='</a:t>
            </a:r>
            <a:r>
              <a:rPr lang="en-CA" dirty="0" err="1"/>
              <a:t>fan_avg</a:t>
            </a:r>
            <a:r>
              <a:rPr lang="en-CA" dirty="0"/>
              <a:t>', distribution='uniform’)</a:t>
            </a:r>
          </a:p>
          <a:p>
            <a:r>
              <a:rPr lang="en-CA" dirty="0" err="1"/>
              <a:t>keras.layers.Dense</a:t>
            </a:r>
            <a:r>
              <a:rPr lang="en-CA" dirty="0"/>
              <a:t>(20, activation="sigmoid", </a:t>
            </a:r>
            <a:r>
              <a:rPr lang="en-CA" dirty="0" err="1"/>
              <a:t>kernel_initializer</a:t>
            </a:r>
            <a:r>
              <a:rPr lang="en-CA" dirty="0"/>
              <a:t>=</a:t>
            </a:r>
            <a:r>
              <a:rPr lang="en-CA" dirty="0" err="1"/>
              <a:t>he_avg_init</a:t>
            </a:r>
            <a:r>
              <a:rPr lang="en-CA" dirty="0"/>
              <a:t>)</a:t>
            </a:r>
            <a:endParaRPr lang="en-US" b="1" dirty="0"/>
          </a:p>
        </p:txBody>
      </p:sp>
      <p:sp>
        <p:nvSpPr>
          <p:cNvPr id="10" name="Rectangle 9">
            <a:extLst>
              <a:ext uri="{FF2B5EF4-FFF2-40B4-BE49-F238E27FC236}">
                <a16:creationId xmlns:a16="http://schemas.microsoft.com/office/drawing/2014/main" id="{31326218-6829-745A-864B-A8BB50247717}"/>
              </a:ext>
            </a:extLst>
          </p:cNvPr>
          <p:cNvSpPr/>
          <p:nvPr/>
        </p:nvSpPr>
        <p:spPr>
          <a:xfrm>
            <a:off x="1450694" y="3448914"/>
            <a:ext cx="8978096" cy="369332"/>
          </a:xfrm>
          <a:prstGeom prst="rect">
            <a:avLst/>
          </a:prstGeom>
        </p:spPr>
        <p:txBody>
          <a:bodyPr wrap="square">
            <a:spAutoFit/>
          </a:bodyPr>
          <a:lstStyle/>
          <a:p>
            <a:r>
              <a:rPr lang="en-US" dirty="0"/>
              <a:t>Source: Hands-on Machine Learning with Scikit-Learn, </a:t>
            </a:r>
            <a:r>
              <a:rPr lang="en-US" dirty="0" err="1"/>
              <a:t>Keras</a:t>
            </a:r>
            <a:r>
              <a:rPr lang="en-US" dirty="0"/>
              <a:t>, and TensorFlow</a:t>
            </a:r>
          </a:p>
        </p:txBody>
      </p:sp>
      <p:sp>
        <p:nvSpPr>
          <p:cNvPr id="11" name="Rectangle 10">
            <a:extLst>
              <a:ext uri="{FF2B5EF4-FFF2-40B4-BE49-F238E27FC236}">
                <a16:creationId xmlns:a16="http://schemas.microsoft.com/office/drawing/2014/main" id="{D15234D1-9329-6700-C2B3-1979A75D9735}"/>
              </a:ext>
            </a:extLst>
          </p:cNvPr>
          <p:cNvSpPr/>
          <p:nvPr/>
        </p:nvSpPr>
        <p:spPr>
          <a:xfrm>
            <a:off x="509287" y="6452496"/>
            <a:ext cx="11729013" cy="369332"/>
          </a:xfrm>
          <a:prstGeom prst="rect">
            <a:avLst/>
          </a:prstGeom>
        </p:spPr>
        <p:txBody>
          <a:bodyPr wrap="square">
            <a:spAutoFit/>
          </a:bodyPr>
          <a:lstStyle/>
          <a:p>
            <a:r>
              <a:rPr lang="en-US" dirty="0"/>
              <a:t>https://</a:t>
            </a:r>
            <a:r>
              <a:rPr lang="en-US" dirty="0" err="1"/>
              <a:t>www.analyticsvidhya.com</a:t>
            </a:r>
            <a:r>
              <a:rPr lang="en-US" dirty="0"/>
              <a:t>/blog/2021/06/the-challenge-of-vanishing-exploding-gradients-in-deep-neural-networks/</a:t>
            </a:r>
          </a:p>
        </p:txBody>
      </p:sp>
    </p:spTree>
    <p:extLst>
      <p:ext uri="{BB962C8B-B14F-4D97-AF65-F5344CB8AC3E}">
        <p14:creationId xmlns:p14="http://schemas.microsoft.com/office/powerpoint/2010/main" val="8410520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9D75B2B-8099-8F58-6D4F-9ED1CF40D9FB}"/>
              </a:ext>
            </a:extLst>
          </p:cNvPr>
          <p:cNvSpPr>
            <a:spLocks noGrp="1"/>
          </p:cNvSpPr>
          <p:nvPr>
            <p:ph idx="1"/>
          </p:nvPr>
        </p:nvSpPr>
        <p:spPr>
          <a:xfrm>
            <a:off x="838200" y="1319514"/>
            <a:ext cx="10979552" cy="5393801"/>
          </a:xfrm>
        </p:spPr>
        <p:txBody>
          <a:bodyPr>
            <a:normAutofit fontScale="92500" lnSpcReduction="10000"/>
          </a:bodyPr>
          <a:lstStyle/>
          <a:p>
            <a:r>
              <a:rPr lang="en-CA" b="1" dirty="0"/>
              <a:t>Using Non-saturating Activation Functions</a:t>
            </a:r>
          </a:p>
          <a:p>
            <a:pPr lvl="1"/>
            <a:r>
              <a:rPr lang="en-CA" b="1" dirty="0" err="1"/>
              <a:t>ReLU</a:t>
            </a:r>
            <a:r>
              <a:rPr lang="en-CA" b="1" dirty="0"/>
              <a:t> ( Rectified Linear Unit )</a:t>
            </a:r>
          </a:p>
          <a:p>
            <a:pPr lvl="1"/>
            <a:r>
              <a:rPr lang="en-CA" b="1" dirty="0" err="1"/>
              <a:t>LReLU</a:t>
            </a:r>
            <a:r>
              <a:rPr lang="en-CA" b="1" dirty="0"/>
              <a:t> (Leaky </a:t>
            </a:r>
            <a:r>
              <a:rPr lang="en-CA" b="1" dirty="0" err="1"/>
              <a:t>ReLU</a:t>
            </a:r>
            <a:r>
              <a:rPr lang="en-CA" b="1" dirty="0"/>
              <a:t>)</a:t>
            </a:r>
            <a:endParaRPr lang="en-CA" dirty="0"/>
          </a:p>
          <a:p>
            <a:r>
              <a:rPr lang="en-CA" b="1" dirty="0"/>
              <a:t>Batch Normalization proposed by </a:t>
            </a:r>
            <a:r>
              <a:rPr lang="en-CA" dirty="0"/>
              <a:t>Sergey </a:t>
            </a:r>
            <a:r>
              <a:rPr lang="en-CA" dirty="0" err="1"/>
              <a:t>Ioffe</a:t>
            </a:r>
            <a:r>
              <a:rPr lang="en-CA" dirty="0"/>
              <a:t> and Christian </a:t>
            </a:r>
            <a:r>
              <a:rPr lang="en-CA" dirty="0" err="1"/>
              <a:t>Szegedy</a:t>
            </a:r>
            <a:r>
              <a:rPr lang="en-CA" dirty="0"/>
              <a:t> in 2015</a:t>
            </a:r>
          </a:p>
          <a:p>
            <a:pPr lvl="1"/>
            <a:r>
              <a:rPr lang="en-CA" dirty="0"/>
              <a:t>Added batch normalization after each layer</a:t>
            </a:r>
          </a:p>
          <a:p>
            <a:pPr lvl="1"/>
            <a:r>
              <a:rPr lang="en-CA" dirty="0"/>
              <a:t>This operation simply zero-centers and normalizes each input, then scales and shifts the result using two new parameter vectors per layer: one for scaling, the other for shifting.</a:t>
            </a:r>
          </a:p>
          <a:p>
            <a:pPr lvl="1"/>
            <a:r>
              <a:rPr lang="en-CA" dirty="0" err="1"/>
              <a:t>keras.layers.BatchNormalization</a:t>
            </a:r>
            <a:r>
              <a:rPr lang="en-CA" dirty="0"/>
              <a:t>(),</a:t>
            </a:r>
          </a:p>
          <a:p>
            <a:r>
              <a:rPr lang="en-CA" b="1" dirty="0"/>
              <a:t>Gradient Clipping: </a:t>
            </a:r>
            <a:r>
              <a:rPr lang="en-CA" dirty="0"/>
              <a:t>clip the gradients during backpropagation so that they never exceed some threshold.</a:t>
            </a:r>
          </a:p>
          <a:p>
            <a:pPr lvl="1"/>
            <a:r>
              <a:rPr lang="en-CA" dirty="0"/>
              <a:t>optimizer = </a:t>
            </a:r>
            <a:r>
              <a:rPr lang="en-CA" dirty="0" err="1"/>
              <a:t>keras.optimizers.SGD</a:t>
            </a:r>
            <a:r>
              <a:rPr lang="en-CA" dirty="0"/>
              <a:t>(</a:t>
            </a:r>
            <a:r>
              <a:rPr lang="en-CA" dirty="0" err="1"/>
              <a:t>clipvalue</a:t>
            </a:r>
            <a:r>
              <a:rPr lang="en-CA" dirty="0"/>
              <a:t> = 1.0) # clip gradient to value from -1.0 to 1.0</a:t>
            </a:r>
          </a:p>
          <a:p>
            <a:pPr lvl="1"/>
            <a:r>
              <a:rPr lang="en-CA" dirty="0"/>
              <a:t>optimizer = </a:t>
            </a:r>
            <a:r>
              <a:rPr lang="en-CA" dirty="0" err="1"/>
              <a:t>keras.optimizers.SGD</a:t>
            </a:r>
            <a:r>
              <a:rPr lang="en-CA" dirty="0"/>
              <a:t>(</a:t>
            </a:r>
            <a:r>
              <a:rPr lang="en-CA" dirty="0" err="1"/>
              <a:t>clipnorm</a:t>
            </a:r>
            <a:r>
              <a:rPr lang="en-CA" dirty="0"/>
              <a:t> = 1.0) # clip gradient and preserve its orientation</a:t>
            </a:r>
          </a:p>
          <a:p>
            <a:r>
              <a:rPr lang="en-CA" dirty="0"/>
              <a:t>Source: https://</a:t>
            </a:r>
            <a:r>
              <a:rPr lang="en-CA" dirty="0" err="1"/>
              <a:t>www.analyticsvidhya.com</a:t>
            </a:r>
            <a:r>
              <a:rPr lang="en-CA" dirty="0"/>
              <a:t>/blog/2021/06/the-challenge-of-vanishing-exploding-gradients-in-deep-neural-networks/</a:t>
            </a:r>
          </a:p>
          <a:p>
            <a:pPr lvl="1"/>
            <a:endParaRPr lang="en-CA" dirty="0"/>
          </a:p>
        </p:txBody>
      </p:sp>
      <p:sp>
        <p:nvSpPr>
          <p:cNvPr id="4" name="Title 1">
            <a:extLst>
              <a:ext uri="{FF2B5EF4-FFF2-40B4-BE49-F238E27FC236}">
                <a16:creationId xmlns:a16="http://schemas.microsoft.com/office/drawing/2014/main" id="{D7A77092-E877-BBFB-5C04-B84E4DCFC448}"/>
              </a:ext>
            </a:extLst>
          </p:cNvPr>
          <p:cNvSpPr>
            <a:spLocks noGrp="1"/>
          </p:cNvSpPr>
          <p:nvPr>
            <p:ph type="title"/>
          </p:nvPr>
        </p:nvSpPr>
        <p:spPr>
          <a:xfrm>
            <a:off x="838200" y="365126"/>
            <a:ext cx="10515600" cy="838642"/>
          </a:xfrm>
        </p:spPr>
        <p:txBody>
          <a:bodyPr>
            <a:normAutofit/>
          </a:bodyPr>
          <a:lstStyle/>
          <a:p>
            <a:r>
              <a:rPr lang="en-US" dirty="0"/>
              <a:t>Solutions for gradient exploding/vanishing</a:t>
            </a:r>
          </a:p>
        </p:txBody>
      </p:sp>
    </p:spTree>
    <p:extLst>
      <p:ext uri="{BB962C8B-B14F-4D97-AF65-F5344CB8AC3E}">
        <p14:creationId xmlns:p14="http://schemas.microsoft.com/office/powerpoint/2010/main" val="294583353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F5385-F7DF-491D-9F69-D1A4D790004D}"/>
              </a:ext>
            </a:extLst>
          </p:cNvPr>
          <p:cNvSpPr>
            <a:spLocks noGrp="1"/>
          </p:cNvSpPr>
          <p:nvPr>
            <p:ph type="title"/>
          </p:nvPr>
        </p:nvSpPr>
        <p:spPr>
          <a:xfrm>
            <a:off x="838200" y="365126"/>
            <a:ext cx="10515600" cy="644526"/>
          </a:xfrm>
        </p:spPr>
        <p:txBody>
          <a:bodyPr>
            <a:normAutofit fontScale="90000"/>
          </a:bodyPr>
          <a:lstStyle/>
          <a:p>
            <a:r>
              <a:rPr lang="en-US" dirty="0"/>
              <a:t>Gradient checking for neuro network</a:t>
            </a:r>
          </a:p>
        </p:txBody>
      </p:sp>
      <p:sp>
        <p:nvSpPr>
          <p:cNvPr id="3" name="Content Placeholder 2">
            <a:extLst>
              <a:ext uri="{FF2B5EF4-FFF2-40B4-BE49-F238E27FC236}">
                <a16:creationId xmlns:a16="http://schemas.microsoft.com/office/drawing/2014/main" id="{D3F9C125-3AA4-2970-0FA5-114F69B18D92}"/>
              </a:ext>
            </a:extLst>
          </p:cNvPr>
          <p:cNvSpPr>
            <a:spLocks noGrp="1"/>
          </p:cNvSpPr>
          <p:nvPr>
            <p:ph idx="1"/>
          </p:nvPr>
        </p:nvSpPr>
        <p:spPr>
          <a:xfrm>
            <a:off x="838200" y="1203768"/>
            <a:ext cx="10515600" cy="4973196"/>
          </a:xfrm>
        </p:spPr>
        <p:txBody>
          <a:bodyPr/>
          <a:lstStyle/>
          <a:p>
            <a:r>
              <a:rPr lang="en-US" dirty="0"/>
              <a:t>Compare numerical gradients with gradient from backpropagation (analytical)</a:t>
            </a:r>
          </a:p>
        </p:txBody>
      </p:sp>
      <p:pic>
        <p:nvPicPr>
          <p:cNvPr id="7" name="Picture 6" descr="Chart, line chart&#10;&#10;Description automatically generated">
            <a:extLst>
              <a:ext uri="{FF2B5EF4-FFF2-40B4-BE49-F238E27FC236}">
                <a16:creationId xmlns:a16="http://schemas.microsoft.com/office/drawing/2014/main" id="{6E721DAE-E551-DD45-5097-51CB31F0769C}"/>
              </a:ext>
            </a:extLst>
          </p:cNvPr>
          <p:cNvPicPr>
            <a:picLocks noChangeAspect="1"/>
          </p:cNvPicPr>
          <p:nvPr/>
        </p:nvPicPr>
        <p:blipFill>
          <a:blip r:embed="rId3"/>
          <a:stretch>
            <a:fillRect/>
          </a:stretch>
        </p:blipFill>
        <p:spPr>
          <a:xfrm>
            <a:off x="154922" y="3010932"/>
            <a:ext cx="6673127" cy="3659793"/>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9B49E73D-6BCF-389A-0541-00C007FF6214}"/>
              </a:ext>
            </a:extLst>
          </p:cNvPr>
          <p:cNvPicPr>
            <a:picLocks noChangeAspect="1"/>
          </p:cNvPicPr>
          <p:nvPr/>
        </p:nvPicPr>
        <p:blipFill>
          <a:blip r:embed="rId4"/>
          <a:stretch>
            <a:fillRect/>
          </a:stretch>
        </p:blipFill>
        <p:spPr>
          <a:xfrm>
            <a:off x="1089382" y="2241063"/>
            <a:ext cx="2006600" cy="1003300"/>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F831450E-EEBE-9CF6-391F-7401E2FFA298}"/>
              </a:ext>
            </a:extLst>
          </p:cNvPr>
          <p:cNvPicPr>
            <a:picLocks noChangeAspect="1"/>
          </p:cNvPicPr>
          <p:nvPr/>
        </p:nvPicPr>
        <p:blipFill>
          <a:blip r:embed="rId5"/>
          <a:stretch>
            <a:fillRect/>
          </a:stretch>
        </p:blipFill>
        <p:spPr>
          <a:xfrm>
            <a:off x="3347164" y="2318782"/>
            <a:ext cx="2349500" cy="863600"/>
          </a:xfrm>
          <a:prstGeom prst="rect">
            <a:avLst/>
          </a:prstGeom>
        </p:spPr>
      </p:pic>
      <p:pic>
        <p:nvPicPr>
          <p:cNvPr id="13" name="Picture 12">
            <a:extLst>
              <a:ext uri="{FF2B5EF4-FFF2-40B4-BE49-F238E27FC236}">
                <a16:creationId xmlns:a16="http://schemas.microsoft.com/office/drawing/2014/main" id="{09B32409-0667-C052-B5AD-3C93A6529E74}"/>
              </a:ext>
            </a:extLst>
          </p:cNvPr>
          <p:cNvPicPr>
            <a:picLocks noChangeAspect="1"/>
          </p:cNvPicPr>
          <p:nvPr/>
        </p:nvPicPr>
        <p:blipFill>
          <a:blip r:embed="rId6"/>
          <a:stretch>
            <a:fillRect/>
          </a:stretch>
        </p:blipFill>
        <p:spPr>
          <a:xfrm>
            <a:off x="7428495" y="2750582"/>
            <a:ext cx="3327400" cy="520700"/>
          </a:xfrm>
          <a:prstGeom prst="rect">
            <a:avLst/>
          </a:prstGeom>
        </p:spPr>
      </p:pic>
      <p:pic>
        <p:nvPicPr>
          <p:cNvPr id="15" name="Picture 14" descr="Text&#10;&#10;Description automatically generated">
            <a:extLst>
              <a:ext uri="{FF2B5EF4-FFF2-40B4-BE49-F238E27FC236}">
                <a16:creationId xmlns:a16="http://schemas.microsoft.com/office/drawing/2014/main" id="{49AAACEF-FB08-4579-B7AC-E9F44C08ABD8}"/>
              </a:ext>
            </a:extLst>
          </p:cNvPr>
          <p:cNvPicPr>
            <a:picLocks noChangeAspect="1"/>
          </p:cNvPicPr>
          <p:nvPr/>
        </p:nvPicPr>
        <p:blipFill>
          <a:blip r:embed="rId7"/>
          <a:stretch>
            <a:fillRect/>
          </a:stretch>
        </p:blipFill>
        <p:spPr>
          <a:xfrm>
            <a:off x="6447019" y="3987799"/>
            <a:ext cx="5279422" cy="686754"/>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D394F471-B514-7CC8-2B62-5C7F1C8C54D2}"/>
              </a:ext>
            </a:extLst>
          </p:cNvPr>
          <p:cNvPicPr>
            <a:picLocks noChangeAspect="1"/>
          </p:cNvPicPr>
          <p:nvPr/>
        </p:nvPicPr>
        <p:blipFill>
          <a:blip r:embed="rId8"/>
          <a:stretch>
            <a:fillRect/>
          </a:stretch>
        </p:blipFill>
        <p:spPr>
          <a:xfrm>
            <a:off x="6447019" y="5354096"/>
            <a:ext cx="4991100" cy="800100"/>
          </a:xfrm>
          <a:prstGeom prst="rect">
            <a:avLst/>
          </a:prstGeom>
        </p:spPr>
      </p:pic>
      <p:sp>
        <p:nvSpPr>
          <p:cNvPr id="18" name="TextBox 17">
            <a:extLst>
              <a:ext uri="{FF2B5EF4-FFF2-40B4-BE49-F238E27FC236}">
                <a16:creationId xmlns:a16="http://schemas.microsoft.com/office/drawing/2014/main" id="{8C8C474F-78DE-2A43-55ED-CD63D0622453}"/>
              </a:ext>
            </a:extLst>
          </p:cNvPr>
          <p:cNvSpPr txBox="1"/>
          <p:nvPr/>
        </p:nvSpPr>
        <p:spPr>
          <a:xfrm>
            <a:off x="7511327" y="2351692"/>
            <a:ext cx="2707536" cy="461665"/>
          </a:xfrm>
          <a:prstGeom prst="rect">
            <a:avLst/>
          </a:prstGeom>
          <a:noFill/>
        </p:spPr>
        <p:txBody>
          <a:bodyPr wrap="none" rtlCol="0">
            <a:spAutoFit/>
          </a:bodyPr>
          <a:lstStyle/>
          <a:p>
            <a:r>
              <a:rPr lang="en-US" sz="2400" dirty="0"/>
              <a:t>Analytical derivative</a:t>
            </a:r>
          </a:p>
        </p:txBody>
      </p:sp>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B254AA2-CFC1-A661-CFDD-386FFECC79F0}"/>
                  </a:ext>
                </a:extLst>
              </p:cNvPr>
              <p:cNvSpPr txBox="1"/>
              <p:nvPr/>
            </p:nvSpPr>
            <p:spPr>
              <a:xfrm>
                <a:off x="7044312" y="3362171"/>
                <a:ext cx="4909934" cy="461665"/>
              </a:xfrm>
              <a:prstGeom prst="rect">
                <a:avLst/>
              </a:prstGeom>
              <a:noFill/>
            </p:spPr>
            <p:txBody>
              <a:bodyPr wrap="none" rtlCol="0">
                <a:spAutoFit/>
              </a:bodyPr>
              <a:lstStyle/>
              <a:p>
                <a:r>
                  <a:rPr lang="en-US" sz="2400" dirty="0"/>
                  <a:t>Two-sided numerical derivative </a:t>
                </a:r>
                <a14:m>
                  <m:oMath xmlns:m="http://schemas.openxmlformats.org/officeDocument/2006/math">
                    <m:r>
                      <m:rPr>
                        <m:sty m:val="p"/>
                      </m:rPr>
                      <a:rPr lang="el-GR" sz="2400" i="1" smtClean="0">
                        <a:latin typeface="Cambria Math" panose="02040503050406030204" pitchFamily="18" charset="0"/>
                        <a:ea typeface="Cambria Math" panose="02040503050406030204" pitchFamily="18" charset="0"/>
                      </a:rPr>
                      <m:t>Ο</m:t>
                    </m:r>
                    <m:r>
                      <a:rPr lang="en-CA" sz="2400" b="0" i="1" smtClean="0">
                        <a:latin typeface="Cambria Math" panose="02040503050406030204" pitchFamily="18" charset="0"/>
                        <a:ea typeface="Cambria Math" panose="02040503050406030204" pitchFamily="18" charset="0"/>
                      </a:rPr>
                      <m:t>(</m:t>
                    </m:r>
                    <m:sSup>
                      <m:sSupPr>
                        <m:ctrlPr>
                          <a:rPr lang="en-CA" sz="2400" b="0" i="1" smtClean="0">
                            <a:latin typeface="Cambria Math" panose="02040503050406030204" pitchFamily="18" charset="0"/>
                            <a:ea typeface="Cambria Math" panose="02040503050406030204" pitchFamily="18" charset="0"/>
                          </a:rPr>
                        </m:ctrlPr>
                      </m:sSupPr>
                      <m:e>
                        <m:r>
                          <a:rPr lang="en-CA" sz="2400" b="0" i="1" smtClean="0">
                            <a:latin typeface="Cambria Math" panose="02040503050406030204" pitchFamily="18" charset="0"/>
                            <a:ea typeface="Cambria Math" panose="02040503050406030204" pitchFamily="18" charset="0"/>
                          </a:rPr>
                          <m:t>𝜀</m:t>
                        </m:r>
                      </m:e>
                      <m:sup>
                        <m:r>
                          <a:rPr lang="en-CA" sz="2400" b="0" i="1" smtClean="0">
                            <a:latin typeface="Cambria Math" panose="02040503050406030204" pitchFamily="18" charset="0"/>
                            <a:ea typeface="Cambria Math" panose="02040503050406030204" pitchFamily="18" charset="0"/>
                          </a:rPr>
                          <m:t>2</m:t>
                        </m:r>
                      </m:sup>
                    </m:sSup>
                    <m:r>
                      <a:rPr lang="en-CA" sz="2400" b="0" i="1" smtClean="0">
                        <a:latin typeface="Cambria Math" panose="02040503050406030204" pitchFamily="18" charset="0"/>
                        <a:ea typeface="Cambria Math" panose="02040503050406030204" pitchFamily="18" charset="0"/>
                      </a:rPr>
                      <m:t>)</m:t>
                    </m:r>
                  </m:oMath>
                </a14:m>
                <a:endParaRPr lang="en-US" sz="2400" dirty="0"/>
              </a:p>
            </p:txBody>
          </p:sp>
        </mc:Choice>
        <mc:Fallback xmlns="">
          <p:sp>
            <p:nvSpPr>
              <p:cNvPr id="19" name="TextBox 18">
                <a:extLst>
                  <a:ext uri="{FF2B5EF4-FFF2-40B4-BE49-F238E27FC236}">
                    <a16:creationId xmlns:a16="http://schemas.microsoft.com/office/drawing/2014/main" id="{7B254AA2-CFC1-A661-CFDD-386FFECC79F0}"/>
                  </a:ext>
                </a:extLst>
              </p:cNvPr>
              <p:cNvSpPr txBox="1">
                <a:spLocks noRot="1" noChangeAspect="1" noMove="1" noResize="1" noEditPoints="1" noAdjustHandles="1" noChangeArrowheads="1" noChangeShapeType="1" noTextEdit="1"/>
              </p:cNvSpPr>
              <p:nvPr/>
            </p:nvSpPr>
            <p:spPr>
              <a:xfrm>
                <a:off x="7044312" y="3362171"/>
                <a:ext cx="4909934" cy="461665"/>
              </a:xfrm>
              <a:prstGeom prst="rect">
                <a:avLst/>
              </a:prstGeom>
              <a:blipFill>
                <a:blip r:embed="rId9"/>
                <a:stretch>
                  <a:fillRect l="-1804" t="-5405" b="-297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153E4E8-80A1-82E6-CB02-2B3468323ECA}"/>
                  </a:ext>
                </a:extLst>
              </p:cNvPr>
              <p:cNvSpPr txBox="1"/>
              <p:nvPr/>
            </p:nvSpPr>
            <p:spPr>
              <a:xfrm>
                <a:off x="7185137" y="4868806"/>
                <a:ext cx="4973734" cy="461665"/>
              </a:xfrm>
              <a:prstGeom prst="rect">
                <a:avLst/>
              </a:prstGeom>
              <a:noFill/>
            </p:spPr>
            <p:txBody>
              <a:bodyPr wrap="none" rtlCol="0">
                <a:spAutoFit/>
              </a:bodyPr>
              <a:lstStyle/>
              <a:p>
                <a:r>
                  <a:rPr lang="en-US" sz="2400" dirty="0"/>
                  <a:t>Right-hand numerical derivative </a:t>
                </a:r>
                <a14:m>
                  <m:oMath xmlns:m="http://schemas.openxmlformats.org/officeDocument/2006/math">
                    <m:r>
                      <m:rPr>
                        <m:sty m:val="p"/>
                      </m:rPr>
                      <a:rPr lang="el-GR" sz="2400" i="1">
                        <a:latin typeface="Cambria Math" panose="02040503050406030204" pitchFamily="18" charset="0"/>
                        <a:ea typeface="Cambria Math" panose="02040503050406030204" pitchFamily="18" charset="0"/>
                      </a:rPr>
                      <m:t>Ο</m:t>
                    </m:r>
                    <m:d>
                      <m:dPr>
                        <m:ctrlPr>
                          <a:rPr lang="el-GR" sz="2400" i="1" smtClean="0">
                            <a:latin typeface="Cambria Math" panose="02040503050406030204" pitchFamily="18" charset="0"/>
                            <a:ea typeface="Cambria Math" panose="02040503050406030204" pitchFamily="18" charset="0"/>
                          </a:rPr>
                        </m:ctrlPr>
                      </m:dPr>
                      <m:e>
                        <m:r>
                          <a:rPr lang="el-GR" sz="2400" i="1" smtClean="0">
                            <a:latin typeface="Cambria Math" panose="02040503050406030204" pitchFamily="18" charset="0"/>
                            <a:ea typeface="Cambria Math" panose="02040503050406030204" pitchFamily="18" charset="0"/>
                          </a:rPr>
                          <m:t>𝜀</m:t>
                        </m:r>
                      </m:e>
                    </m:d>
                  </m:oMath>
                </a14:m>
                <a:endParaRPr lang="en-US" sz="2400" dirty="0"/>
              </a:p>
            </p:txBody>
          </p:sp>
        </mc:Choice>
        <mc:Fallback xmlns="">
          <p:sp>
            <p:nvSpPr>
              <p:cNvPr id="20" name="TextBox 19">
                <a:extLst>
                  <a:ext uri="{FF2B5EF4-FFF2-40B4-BE49-F238E27FC236}">
                    <a16:creationId xmlns:a16="http://schemas.microsoft.com/office/drawing/2014/main" id="{A153E4E8-80A1-82E6-CB02-2B3468323ECA}"/>
                  </a:ext>
                </a:extLst>
              </p:cNvPr>
              <p:cNvSpPr txBox="1">
                <a:spLocks noRot="1" noChangeAspect="1" noMove="1" noResize="1" noEditPoints="1" noAdjustHandles="1" noChangeArrowheads="1" noChangeShapeType="1" noTextEdit="1"/>
              </p:cNvSpPr>
              <p:nvPr/>
            </p:nvSpPr>
            <p:spPr>
              <a:xfrm>
                <a:off x="7185137" y="4868806"/>
                <a:ext cx="4973734" cy="461665"/>
              </a:xfrm>
              <a:prstGeom prst="rect">
                <a:avLst/>
              </a:prstGeom>
              <a:blipFill>
                <a:blip r:embed="rId10"/>
                <a:stretch>
                  <a:fillRect l="-1781" t="-8108" b="-2973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F521F235-9E2F-0C26-2610-7655D9D2C9AD}"/>
              </a:ext>
            </a:extLst>
          </p:cNvPr>
          <p:cNvSpPr/>
          <p:nvPr/>
        </p:nvSpPr>
        <p:spPr>
          <a:xfrm>
            <a:off x="359827" y="6522018"/>
            <a:ext cx="11917976" cy="369332"/>
          </a:xfrm>
          <a:prstGeom prst="rect">
            <a:avLst/>
          </a:prstGeom>
        </p:spPr>
        <p:txBody>
          <a:bodyPr wrap="square">
            <a:spAutoFit/>
          </a:bodyPr>
          <a:lstStyle/>
          <a:p>
            <a:r>
              <a:rPr lang="en-US" dirty="0"/>
              <a:t>https://</a:t>
            </a:r>
            <a:r>
              <a:rPr lang="en-US" dirty="0" err="1"/>
              <a:t>medium.com</a:t>
            </a:r>
            <a:r>
              <a:rPr lang="en-US" dirty="0"/>
              <a:t>/towards-data-science/coding-neural-network-gradient-checking-5222544ccc64s</a:t>
            </a:r>
          </a:p>
        </p:txBody>
      </p:sp>
    </p:spTree>
    <p:extLst>
      <p:ext uri="{BB962C8B-B14F-4D97-AF65-F5344CB8AC3E}">
        <p14:creationId xmlns:p14="http://schemas.microsoft.com/office/powerpoint/2010/main" val="14363034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75EB93-42D3-6E33-16A3-591A650F82DB}"/>
              </a:ext>
            </a:extLst>
          </p:cNvPr>
          <p:cNvSpPr>
            <a:spLocks noGrp="1"/>
          </p:cNvSpPr>
          <p:nvPr>
            <p:ph type="title"/>
          </p:nvPr>
        </p:nvSpPr>
        <p:spPr/>
        <p:txBody>
          <a:bodyPr/>
          <a:lstStyle/>
          <a:p>
            <a:r>
              <a:rPr lang="en-US" dirty="0"/>
              <a:t>How to do gradient checking?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39A5171-1507-E267-B098-1860870B2511}"/>
                  </a:ext>
                </a:extLst>
              </p:cNvPr>
              <p:cNvSpPr>
                <a:spLocks noGrp="1"/>
              </p:cNvSpPr>
              <p:nvPr>
                <p:ph idx="1"/>
              </p:nvPr>
            </p:nvSpPr>
            <p:spPr/>
            <p:txBody>
              <a:bodyPr>
                <a:normAutofit/>
              </a:bodyPr>
              <a:lstStyle/>
              <a:p>
                <a:r>
                  <a:rPr lang="en-US" dirty="0"/>
                  <a:t>Reshape </a:t>
                </a:r>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𝑊</m:t>
                        </m:r>
                      </m:e>
                      <m:sup>
                        <m:r>
                          <a:rPr lang="en-CA" b="0" i="1" smtClean="0">
                            <a:latin typeface="Cambria Math" panose="02040503050406030204" pitchFamily="18" charset="0"/>
                          </a:rPr>
                          <m:t>[1]</m:t>
                        </m:r>
                      </m:sup>
                    </m:sSup>
                    <m:sSup>
                      <m:sSupPr>
                        <m:ctrlPr>
                          <a:rPr lang="en-US" i="1" smtClean="0">
                            <a:latin typeface="Cambria Math" panose="02040503050406030204" pitchFamily="18" charset="0"/>
                          </a:rPr>
                        </m:ctrlPr>
                      </m:sSupPr>
                      <m:e>
                        <m:r>
                          <a:rPr lang="en-CA" b="0" i="1" smtClean="0">
                            <a:latin typeface="Cambria Math" panose="02040503050406030204" pitchFamily="18" charset="0"/>
                          </a:rPr>
                          <m:t>,</m:t>
                        </m:r>
                        <m:r>
                          <a:rPr lang="en-CA" b="0" i="1" smtClean="0">
                            <a:latin typeface="Cambria Math" panose="02040503050406030204" pitchFamily="18" charset="0"/>
                          </a:rPr>
                          <m:t>𝑏</m:t>
                        </m:r>
                      </m:e>
                      <m:sup>
                        <m:r>
                          <a:rPr lang="en-CA" b="0" i="1" smtClean="0">
                            <a:latin typeface="Cambria Math" panose="02040503050406030204" pitchFamily="18" charset="0"/>
                          </a:rPr>
                          <m:t>[1]</m:t>
                        </m:r>
                      </m:sup>
                    </m:sSup>
                    <m:r>
                      <a:rPr lang="en-CA" b="0" i="1" smtClean="0">
                        <a:latin typeface="Cambria Math" panose="02040503050406030204" pitchFamily="18" charset="0"/>
                      </a:rPr>
                      <m:t>,…,</m:t>
                    </m:r>
                    <m:sSup>
                      <m:sSupPr>
                        <m:ctrlPr>
                          <a:rPr lang="en-US" i="1" smtClean="0">
                            <a:latin typeface="Cambria Math" panose="02040503050406030204" pitchFamily="18" charset="0"/>
                          </a:rPr>
                        </m:ctrlPr>
                      </m:sSupPr>
                      <m:e>
                        <m:r>
                          <a:rPr lang="en-CA" b="0" i="1" smtClean="0">
                            <a:latin typeface="Cambria Math" panose="02040503050406030204" pitchFamily="18" charset="0"/>
                          </a:rPr>
                          <m:t>𝑊</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𝐿</m:t>
                            </m:r>
                          </m:e>
                        </m:d>
                      </m:sup>
                    </m:sSup>
                    <m:r>
                      <a:rPr lang="en-CA" b="0" i="1" smtClean="0">
                        <a:latin typeface="Cambria Math" panose="02040503050406030204" pitchFamily="18" charset="0"/>
                      </a:rPr>
                      <m:t>,</m:t>
                    </m:r>
                    <m:sSup>
                      <m:sSupPr>
                        <m:ctrlPr>
                          <a:rPr lang="en-US" i="1" smtClean="0">
                            <a:latin typeface="Cambria Math" panose="02040503050406030204" pitchFamily="18" charset="0"/>
                          </a:rPr>
                        </m:ctrlPr>
                      </m:sSupPr>
                      <m:e>
                        <m:r>
                          <a:rPr lang="en-CA" b="0" i="1" smtClean="0">
                            <a:latin typeface="Cambria Math" panose="02040503050406030204" pitchFamily="18" charset="0"/>
                          </a:rPr>
                          <m:t>𝑏</m:t>
                        </m:r>
                      </m:e>
                      <m:sup>
                        <m:r>
                          <a:rPr lang="en-CA" b="0" i="1" smtClean="0">
                            <a:latin typeface="Cambria Math" panose="02040503050406030204" pitchFamily="18" charset="0"/>
                          </a:rPr>
                          <m:t>[</m:t>
                        </m:r>
                        <m:r>
                          <a:rPr lang="en-CA" b="0" i="1" smtClean="0">
                            <a:latin typeface="Cambria Math" panose="02040503050406030204" pitchFamily="18" charset="0"/>
                          </a:rPr>
                          <m:t>𝐿</m:t>
                        </m:r>
                        <m:r>
                          <a:rPr lang="en-CA" b="0" i="1" smtClean="0">
                            <a:latin typeface="Cambria Math" panose="02040503050406030204" pitchFamily="18" charset="0"/>
                          </a:rPr>
                          <m:t>[</m:t>
                        </m:r>
                      </m:sup>
                    </m:sSup>
                    <m:r>
                      <a:rPr lang="en-CA" b="0" i="1" smtClean="0">
                        <a:latin typeface="Cambria Math" panose="02040503050406030204" pitchFamily="18" charset="0"/>
                      </a:rPr>
                      <m:t> </m:t>
                    </m:r>
                  </m:oMath>
                </a14:m>
                <a:r>
                  <a:rPr lang="en-US" dirty="0"/>
                  <a:t>into a big vector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endParaRPr lang="en-US" dirty="0"/>
              </a:p>
              <a:p>
                <a:pPr lvl="1"/>
                <a14:m>
                  <m:oMath xmlns:m="http://schemas.openxmlformats.org/officeDocument/2006/math">
                    <m:r>
                      <a:rPr lang="en-CA" b="0" i="1" smtClean="0">
                        <a:latin typeface="Cambria Math" panose="02040503050406030204" pitchFamily="18" charset="0"/>
                      </a:rPr>
                      <m:t>𝐽</m:t>
                    </m:r>
                    <m:r>
                      <a:rPr lang="en-CA" b="0" i="1" smtClean="0">
                        <a:latin typeface="Cambria Math" panose="02040503050406030204" pitchFamily="18" charset="0"/>
                      </a:rPr>
                      <m:t>(</m:t>
                    </m:r>
                    <m:sSup>
                      <m:sSupPr>
                        <m:ctrlPr>
                          <a:rPr lang="en-US" i="1">
                            <a:latin typeface="Cambria Math" panose="02040503050406030204" pitchFamily="18" charset="0"/>
                          </a:rPr>
                        </m:ctrlPr>
                      </m:sSupPr>
                      <m:e>
                        <m:r>
                          <a:rPr lang="en-CA" i="1">
                            <a:latin typeface="Cambria Math" panose="02040503050406030204" pitchFamily="18" charset="0"/>
                          </a:rPr>
                          <m:t>𝑊</m:t>
                        </m:r>
                      </m:e>
                      <m:sup>
                        <m:d>
                          <m:dPr>
                            <m:begChr m:val="["/>
                            <m:endChr m:val="]"/>
                            <m:ctrlPr>
                              <a:rPr lang="en-CA" i="1">
                                <a:latin typeface="Cambria Math" panose="02040503050406030204" pitchFamily="18" charset="0"/>
                              </a:rPr>
                            </m:ctrlPr>
                          </m:dPr>
                          <m:e>
                            <m:r>
                              <a:rPr lang="en-CA" i="1">
                                <a:latin typeface="Cambria Math" panose="02040503050406030204" pitchFamily="18" charset="0"/>
                              </a:rPr>
                              <m:t>1</m:t>
                            </m:r>
                          </m:e>
                        </m:d>
                      </m:sup>
                    </m:sSup>
                    <m:sSup>
                      <m:sSupPr>
                        <m:ctrlPr>
                          <a:rPr lang="en-US" i="1">
                            <a:latin typeface="Cambria Math" panose="02040503050406030204" pitchFamily="18" charset="0"/>
                          </a:rPr>
                        </m:ctrlPr>
                      </m:sSupPr>
                      <m:e>
                        <m:r>
                          <a:rPr lang="en-CA" i="1">
                            <a:latin typeface="Cambria Math" panose="02040503050406030204" pitchFamily="18" charset="0"/>
                          </a:rPr>
                          <m:t>,</m:t>
                        </m:r>
                        <m:r>
                          <a:rPr lang="en-CA" i="1">
                            <a:latin typeface="Cambria Math" panose="02040503050406030204" pitchFamily="18" charset="0"/>
                          </a:rPr>
                          <m:t>𝑏</m:t>
                        </m:r>
                      </m:e>
                      <m:sup>
                        <m:d>
                          <m:dPr>
                            <m:begChr m:val="["/>
                            <m:endChr m:val="]"/>
                            <m:ctrlPr>
                              <a:rPr lang="en-CA" i="1">
                                <a:latin typeface="Cambria Math" panose="02040503050406030204" pitchFamily="18" charset="0"/>
                              </a:rPr>
                            </m:ctrlPr>
                          </m:dPr>
                          <m:e>
                            <m:r>
                              <a:rPr lang="en-CA" i="1">
                                <a:latin typeface="Cambria Math" panose="02040503050406030204" pitchFamily="18" charset="0"/>
                              </a:rPr>
                              <m:t>1</m:t>
                            </m:r>
                          </m:e>
                        </m:d>
                      </m:sup>
                    </m:sSup>
                    <m:r>
                      <a:rPr lang="en-CA" i="1">
                        <a:latin typeface="Cambria Math" panose="02040503050406030204" pitchFamily="18" charset="0"/>
                      </a:rPr>
                      <m:t>,…,</m:t>
                    </m:r>
                    <m:sSup>
                      <m:sSupPr>
                        <m:ctrlPr>
                          <a:rPr lang="en-US" i="1">
                            <a:latin typeface="Cambria Math" panose="02040503050406030204" pitchFamily="18" charset="0"/>
                          </a:rPr>
                        </m:ctrlPr>
                      </m:sSupPr>
                      <m:e>
                        <m:r>
                          <a:rPr lang="en-CA" i="1">
                            <a:latin typeface="Cambria Math" panose="02040503050406030204" pitchFamily="18" charset="0"/>
                          </a:rPr>
                          <m:t>𝑊</m:t>
                        </m:r>
                      </m:e>
                      <m:sup>
                        <m:d>
                          <m:dPr>
                            <m:begChr m:val="["/>
                            <m:endChr m:val="]"/>
                            <m:ctrlPr>
                              <a:rPr lang="en-CA" i="1">
                                <a:latin typeface="Cambria Math" panose="02040503050406030204" pitchFamily="18" charset="0"/>
                              </a:rPr>
                            </m:ctrlPr>
                          </m:dPr>
                          <m:e>
                            <m:r>
                              <a:rPr lang="en-CA" i="1">
                                <a:latin typeface="Cambria Math" panose="02040503050406030204" pitchFamily="18" charset="0"/>
                              </a:rPr>
                              <m:t>𝐿</m:t>
                            </m:r>
                          </m:e>
                        </m:d>
                      </m:sup>
                    </m:sSup>
                    <m:r>
                      <a:rPr lang="en-CA" i="1">
                        <a:latin typeface="Cambria Math" panose="02040503050406030204" pitchFamily="18" charset="0"/>
                      </a:rPr>
                      <m:t>,</m:t>
                    </m:r>
                    <m:sSup>
                      <m:sSupPr>
                        <m:ctrlPr>
                          <a:rPr lang="en-US" i="1">
                            <a:latin typeface="Cambria Math" panose="02040503050406030204" pitchFamily="18" charset="0"/>
                          </a:rPr>
                        </m:ctrlPr>
                      </m:sSupPr>
                      <m:e>
                        <m:r>
                          <a:rPr lang="en-CA" i="1">
                            <a:latin typeface="Cambria Math" panose="02040503050406030204" pitchFamily="18" charset="0"/>
                          </a:rPr>
                          <m:t>𝑏</m:t>
                        </m:r>
                      </m:e>
                      <m:sup>
                        <m:d>
                          <m:dPr>
                            <m:begChr m:val="["/>
                            <m:endChr m:val="]"/>
                            <m:ctrlPr>
                              <a:rPr lang="en-CA" i="1">
                                <a:latin typeface="Cambria Math" panose="02040503050406030204" pitchFamily="18" charset="0"/>
                              </a:rPr>
                            </m:ctrlPr>
                          </m:dPr>
                          <m:e>
                            <m:r>
                              <a:rPr lang="en-CA" i="1">
                                <a:latin typeface="Cambria Math" panose="02040503050406030204" pitchFamily="18" charset="0"/>
                              </a:rPr>
                              <m:t>𝐿</m:t>
                            </m:r>
                          </m:e>
                        </m:d>
                      </m:sup>
                    </m:sSup>
                    <m:r>
                      <a:rPr lang="en-CA" b="0" i="1" smtClean="0">
                        <a:latin typeface="Cambria Math" panose="02040503050406030204" pitchFamily="18" charset="0"/>
                      </a:rPr>
                      <m:t>=</m:t>
                    </m:r>
                    <m:r>
                      <a:rPr lang="en-CA" b="0" i="1" smtClean="0">
                        <a:latin typeface="Cambria Math" panose="02040503050406030204" pitchFamily="18" charset="0"/>
                      </a:rPr>
                      <m:t>𝐽</m:t>
                    </m:r>
                    <m:r>
                      <a:rPr lang="en-CA"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𝜃</m:t>
                    </m:r>
                  </m:oMath>
                </a14:m>
                <a:r>
                  <a:rPr lang="en-US" dirty="0"/>
                  <a:t>)</a:t>
                </a:r>
              </a:p>
              <a:p>
                <a:r>
                  <a:rPr lang="en-US" dirty="0"/>
                  <a:t>Reshape </a:t>
                </a:r>
                <a14:m>
                  <m:oMath xmlns:m="http://schemas.openxmlformats.org/officeDocument/2006/math">
                    <m:sSup>
                      <m:sSupPr>
                        <m:ctrlPr>
                          <a:rPr lang="en-US" i="1">
                            <a:latin typeface="Cambria Math" panose="02040503050406030204" pitchFamily="18" charset="0"/>
                          </a:rPr>
                        </m:ctrlPr>
                      </m:sSupPr>
                      <m:e>
                        <m:r>
                          <a:rPr lang="en-CA" b="0" i="1" smtClean="0">
                            <a:latin typeface="Cambria Math" panose="02040503050406030204" pitchFamily="18" charset="0"/>
                          </a:rPr>
                          <m:t>𝑑</m:t>
                        </m:r>
                        <m:r>
                          <a:rPr lang="en-CA" i="1">
                            <a:latin typeface="Cambria Math" panose="02040503050406030204" pitchFamily="18" charset="0"/>
                          </a:rPr>
                          <m:t>𝑊</m:t>
                        </m:r>
                      </m:e>
                      <m:sup>
                        <m:r>
                          <a:rPr lang="en-CA" i="1">
                            <a:latin typeface="Cambria Math" panose="02040503050406030204" pitchFamily="18" charset="0"/>
                          </a:rPr>
                          <m:t>[1]</m:t>
                        </m:r>
                      </m:sup>
                    </m:sSup>
                    <m:sSup>
                      <m:sSupPr>
                        <m:ctrlPr>
                          <a:rPr lang="en-US" i="1">
                            <a:latin typeface="Cambria Math" panose="02040503050406030204" pitchFamily="18" charset="0"/>
                          </a:rPr>
                        </m:ctrlPr>
                      </m:sSupPr>
                      <m:e>
                        <m:r>
                          <a:rPr lang="en-CA" i="1">
                            <a:latin typeface="Cambria Math" panose="02040503050406030204" pitchFamily="18" charset="0"/>
                          </a:rPr>
                          <m:t>,</m:t>
                        </m:r>
                        <m:r>
                          <a:rPr lang="en-CA" b="0" i="1" smtClean="0">
                            <a:latin typeface="Cambria Math" panose="02040503050406030204" pitchFamily="18" charset="0"/>
                          </a:rPr>
                          <m:t>𝑑</m:t>
                        </m:r>
                        <m:r>
                          <a:rPr lang="en-CA" i="1">
                            <a:latin typeface="Cambria Math" panose="02040503050406030204" pitchFamily="18" charset="0"/>
                          </a:rPr>
                          <m:t>𝑏</m:t>
                        </m:r>
                      </m:e>
                      <m:sup>
                        <m:r>
                          <a:rPr lang="en-CA" i="1">
                            <a:latin typeface="Cambria Math" panose="02040503050406030204" pitchFamily="18" charset="0"/>
                          </a:rPr>
                          <m:t>[1]</m:t>
                        </m:r>
                      </m:sup>
                    </m:sSup>
                    <m:r>
                      <a:rPr lang="en-CA" i="1">
                        <a:latin typeface="Cambria Math" panose="02040503050406030204" pitchFamily="18" charset="0"/>
                      </a:rPr>
                      <m:t>,…,</m:t>
                    </m:r>
                    <m:sSup>
                      <m:sSupPr>
                        <m:ctrlPr>
                          <a:rPr lang="en-US" i="1">
                            <a:latin typeface="Cambria Math" panose="02040503050406030204" pitchFamily="18" charset="0"/>
                          </a:rPr>
                        </m:ctrlPr>
                      </m:sSupPr>
                      <m:e>
                        <m:r>
                          <a:rPr lang="en-CA" b="0" i="1" smtClean="0">
                            <a:latin typeface="Cambria Math" panose="02040503050406030204" pitchFamily="18" charset="0"/>
                          </a:rPr>
                          <m:t>𝑑</m:t>
                        </m:r>
                        <m:r>
                          <a:rPr lang="en-CA" i="1">
                            <a:latin typeface="Cambria Math" panose="02040503050406030204" pitchFamily="18" charset="0"/>
                          </a:rPr>
                          <m:t>𝑊</m:t>
                        </m:r>
                      </m:e>
                      <m:sup>
                        <m:d>
                          <m:dPr>
                            <m:begChr m:val="["/>
                            <m:endChr m:val="]"/>
                            <m:ctrlPr>
                              <a:rPr lang="en-CA" i="1">
                                <a:latin typeface="Cambria Math" panose="02040503050406030204" pitchFamily="18" charset="0"/>
                              </a:rPr>
                            </m:ctrlPr>
                          </m:dPr>
                          <m:e>
                            <m:r>
                              <a:rPr lang="en-CA" i="1">
                                <a:latin typeface="Cambria Math" panose="02040503050406030204" pitchFamily="18" charset="0"/>
                              </a:rPr>
                              <m:t>𝐿</m:t>
                            </m:r>
                          </m:e>
                        </m:d>
                      </m:sup>
                    </m:sSup>
                    <m:r>
                      <a:rPr lang="en-CA" i="1">
                        <a:latin typeface="Cambria Math" panose="02040503050406030204" pitchFamily="18" charset="0"/>
                      </a:rPr>
                      <m:t>,</m:t>
                    </m:r>
                    <m:sSup>
                      <m:sSupPr>
                        <m:ctrlPr>
                          <a:rPr lang="en-US" i="1">
                            <a:latin typeface="Cambria Math" panose="02040503050406030204" pitchFamily="18" charset="0"/>
                          </a:rPr>
                        </m:ctrlPr>
                      </m:sSupPr>
                      <m:e>
                        <m:r>
                          <a:rPr lang="en-CA" b="0" i="1" smtClean="0">
                            <a:latin typeface="Cambria Math" panose="02040503050406030204" pitchFamily="18" charset="0"/>
                          </a:rPr>
                          <m:t>𝑑</m:t>
                        </m:r>
                        <m:r>
                          <a:rPr lang="en-CA" i="1">
                            <a:latin typeface="Cambria Math" panose="02040503050406030204" pitchFamily="18" charset="0"/>
                          </a:rPr>
                          <m:t>𝑏</m:t>
                        </m:r>
                      </m:e>
                      <m:sup>
                        <m:r>
                          <a:rPr lang="en-CA" i="1">
                            <a:latin typeface="Cambria Math" panose="02040503050406030204" pitchFamily="18" charset="0"/>
                          </a:rPr>
                          <m:t>[</m:t>
                        </m:r>
                        <m:r>
                          <a:rPr lang="en-CA" i="1">
                            <a:latin typeface="Cambria Math" panose="02040503050406030204" pitchFamily="18" charset="0"/>
                          </a:rPr>
                          <m:t>𝐿</m:t>
                        </m:r>
                        <m:r>
                          <a:rPr lang="en-CA" i="1">
                            <a:latin typeface="Cambria Math" panose="02040503050406030204" pitchFamily="18" charset="0"/>
                          </a:rPr>
                          <m:t>[</m:t>
                        </m:r>
                      </m:sup>
                    </m:sSup>
                    <m:r>
                      <a:rPr lang="en-CA" i="1">
                        <a:latin typeface="Cambria Math" panose="02040503050406030204" pitchFamily="18" charset="0"/>
                      </a:rPr>
                      <m:t> </m:t>
                    </m:r>
                  </m:oMath>
                </a14:m>
                <a:r>
                  <a:rPr lang="en-US" dirty="0"/>
                  <a:t>into a big vector of </a:t>
                </a:r>
                <a14:m>
                  <m:oMath xmlns:m="http://schemas.openxmlformats.org/officeDocument/2006/math">
                    <m:r>
                      <m:rPr>
                        <m:sty m:val="p"/>
                      </m:rPr>
                      <a:rPr lang="en-CA" b="0" i="0" smtClean="0">
                        <a:latin typeface="Cambria Math" panose="02040503050406030204" pitchFamily="18" charset="0"/>
                        <a:ea typeface="Cambria Math" panose="02040503050406030204" pitchFamily="18" charset="0"/>
                      </a:rPr>
                      <m:t>d</m:t>
                    </m:r>
                    <m:r>
                      <a:rPr lang="en-US" i="1">
                        <a:latin typeface="Cambria Math" panose="02040503050406030204" pitchFamily="18" charset="0"/>
                        <a:ea typeface="Cambria Math" panose="02040503050406030204" pitchFamily="18" charset="0"/>
                      </a:rPr>
                      <m:t>𝜃</m:t>
                    </m:r>
                  </m:oMath>
                </a14:m>
                <a:endParaRPr lang="en-US" dirty="0"/>
              </a:p>
              <a:p>
                <a:r>
                  <a:rPr lang="en-US" dirty="0"/>
                  <a:t>For each </a:t>
                </a:r>
                <a:r>
                  <a:rPr lang="en-US" dirty="0" err="1"/>
                  <a:t>i</a:t>
                </a:r>
                <a:r>
                  <a:rPr lang="en-US" dirty="0"/>
                  <a:t>:</a:t>
                </a:r>
              </a:p>
              <a:p>
                <a:pPr lvl="1"/>
                <a14:m>
                  <m:oMath xmlns:m="http://schemas.openxmlformats.org/officeDocument/2006/math">
                    <m:r>
                      <a:rPr lang="en-CA" i="1">
                        <a:latin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CA" i="1">
                            <a:latin typeface="Cambria Math" panose="02040503050406030204" pitchFamily="18" charset="0"/>
                            <a:ea typeface="Cambria Math" panose="02040503050406030204" pitchFamily="18" charset="0"/>
                          </a:rPr>
                          <m:t>𝑎𝑝𝑝𝑟𝑜𝑥</m:t>
                        </m:r>
                      </m:sub>
                    </m:sSub>
                    <m:d>
                      <m:dPr>
                        <m:begChr m:val="["/>
                        <m:endChr m:val="]"/>
                        <m:ctrlPr>
                          <a:rPr lang="en-CA" i="1">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𝑖</m:t>
                        </m:r>
                      </m:e>
                    </m:d>
                    <m:r>
                      <a:rPr lang="en-CA" i="1">
                        <a:latin typeface="Cambria Math" panose="02040503050406030204" pitchFamily="18" charset="0"/>
                        <a:ea typeface="Cambria Math" panose="02040503050406030204" pitchFamily="18" charset="0"/>
                      </a:rPr>
                      <m:t>=</m:t>
                    </m:r>
                    <m:f>
                      <m:fPr>
                        <m:ctrlPr>
                          <a:rPr lang="en-CA" i="1">
                            <a:latin typeface="Cambria Math" panose="02040503050406030204" pitchFamily="18" charset="0"/>
                            <a:ea typeface="Cambria Math" panose="02040503050406030204" pitchFamily="18" charset="0"/>
                          </a:rPr>
                        </m:ctrlPr>
                      </m:fPr>
                      <m:num>
                        <m:r>
                          <a:rPr lang="en-CA" i="1">
                            <a:latin typeface="Cambria Math" panose="02040503050406030204" pitchFamily="18" charset="0"/>
                            <a:ea typeface="Cambria Math" panose="02040503050406030204" pitchFamily="18" charset="0"/>
                          </a:rPr>
                          <m:t>𝐽</m:t>
                        </m:r>
                        <m:d>
                          <m:dPr>
                            <m:ctrlPr>
                              <a:rPr lang="en-CA" i="1">
                                <a:latin typeface="Cambria Math" panose="02040503050406030204" pitchFamily="18" charset="0"/>
                                <a:ea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𝜃</m:t>
                                </m:r>
                              </m:e>
                              <m:sub>
                                <m:r>
                                  <a:rPr lang="en-CA" i="1">
                                    <a:latin typeface="Cambria Math" panose="02040503050406030204" pitchFamily="18" charset="0"/>
                                    <a:ea typeface="Cambria Math" panose="02040503050406030204" pitchFamily="18" charset="0"/>
                                  </a:rPr>
                                  <m:t>1</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𝜃</m:t>
                                </m:r>
                              </m:e>
                              <m:sub>
                                <m:r>
                                  <a:rPr lang="en-CA" i="1">
                                    <a:latin typeface="Cambria Math" panose="02040503050406030204" pitchFamily="18" charset="0"/>
                                    <a:ea typeface="Cambria Math" panose="02040503050406030204" pitchFamily="18" charset="0"/>
                                  </a:rPr>
                                  <m:t>2</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𝜃</m:t>
                                </m:r>
                              </m:e>
                              <m:sub>
                                <m:r>
                                  <a:rPr lang="en-CA" i="1">
                                    <a:latin typeface="Cambria Math" panose="02040503050406030204" pitchFamily="18" charset="0"/>
                                    <a:ea typeface="Cambria Math" panose="02040503050406030204" pitchFamily="18" charset="0"/>
                                  </a:rPr>
                                  <m:t>𝑖</m:t>
                                </m:r>
                              </m:sub>
                            </m:sSub>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𝜀</m:t>
                            </m:r>
                            <m:r>
                              <a:rPr lang="en-CA" i="1">
                                <a:latin typeface="Cambria Math" panose="02040503050406030204" pitchFamily="18" charset="0"/>
                                <a:ea typeface="Cambria Math" panose="02040503050406030204" pitchFamily="18" charset="0"/>
                              </a:rPr>
                              <m:t>, …</m:t>
                            </m:r>
                          </m:e>
                        </m:d>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𝐽</m:t>
                        </m:r>
                        <m:d>
                          <m:dPr>
                            <m:ctrlPr>
                              <a:rPr lang="en-CA" i="1">
                                <a:latin typeface="Cambria Math" panose="02040503050406030204" pitchFamily="18" charset="0"/>
                                <a:ea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𝜃</m:t>
                                </m:r>
                              </m:e>
                              <m:sub>
                                <m:r>
                                  <a:rPr lang="en-CA" i="1">
                                    <a:latin typeface="Cambria Math" panose="02040503050406030204" pitchFamily="18" charset="0"/>
                                    <a:ea typeface="Cambria Math" panose="02040503050406030204" pitchFamily="18" charset="0"/>
                                  </a:rPr>
                                  <m:t>1</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𝜃</m:t>
                                </m:r>
                              </m:e>
                              <m:sub>
                                <m:r>
                                  <a:rPr lang="en-CA" i="1">
                                    <a:latin typeface="Cambria Math" panose="02040503050406030204" pitchFamily="18" charset="0"/>
                                    <a:ea typeface="Cambria Math" panose="02040503050406030204" pitchFamily="18" charset="0"/>
                                  </a:rPr>
                                  <m:t>2</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i="1">
                                    <a:latin typeface="Cambria Math" panose="02040503050406030204" pitchFamily="18" charset="0"/>
                                    <a:ea typeface="Cambria Math" panose="02040503050406030204" pitchFamily="18" charset="0"/>
                                  </a:rPr>
                                  <m:t>𝜃</m:t>
                                </m:r>
                              </m:e>
                              <m:sub>
                                <m:r>
                                  <a:rPr lang="en-CA" i="1">
                                    <a:latin typeface="Cambria Math" panose="02040503050406030204" pitchFamily="18" charset="0"/>
                                    <a:ea typeface="Cambria Math" panose="02040503050406030204" pitchFamily="18" charset="0"/>
                                  </a:rPr>
                                  <m:t>𝑖</m:t>
                                </m:r>
                              </m:sub>
                            </m:sSub>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𝜀</m:t>
                            </m:r>
                            <m:r>
                              <a:rPr lang="en-CA" i="1">
                                <a:latin typeface="Cambria Math" panose="02040503050406030204" pitchFamily="18" charset="0"/>
                                <a:ea typeface="Cambria Math" panose="02040503050406030204" pitchFamily="18" charset="0"/>
                              </a:rPr>
                              <m:t>, …</m:t>
                            </m:r>
                          </m:e>
                        </m:d>
                      </m:num>
                      <m:den>
                        <m:r>
                          <a:rPr lang="en-CA" i="1">
                            <a:latin typeface="Cambria Math" panose="02040503050406030204" pitchFamily="18" charset="0"/>
                            <a:ea typeface="Cambria Math" panose="02040503050406030204" pitchFamily="18" charset="0"/>
                          </a:rPr>
                          <m:t>2</m:t>
                        </m:r>
                        <m:r>
                          <a:rPr lang="en-CA" i="1">
                            <a:latin typeface="Cambria Math" panose="02040503050406030204" pitchFamily="18" charset="0"/>
                            <a:ea typeface="Cambria Math" panose="02040503050406030204" pitchFamily="18" charset="0"/>
                          </a:rPr>
                          <m:t>𝜀</m:t>
                        </m:r>
                      </m:den>
                    </m:f>
                  </m:oMath>
                </a14:m>
                <a:endParaRPr lang="en-US" dirty="0"/>
              </a:p>
              <a:p>
                <a:r>
                  <a:rPr lang="en-US" dirty="0"/>
                  <a:t>Check </a:t>
                </a:r>
                <a14:m>
                  <m:oMath xmlns:m="http://schemas.openxmlformats.org/officeDocument/2006/math">
                    <m:f>
                      <m:fPr>
                        <m:ctrlPr>
                          <a:rPr lang="en-CA" i="1" smtClean="0">
                            <a:latin typeface="Cambria Math" panose="02040503050406030204" pitchFamily="18" charset="0"/>
                          </a:rPr>
                        </m:ctrlPr>
                      </m:fPr>
                      <m:num>
                        <m:sSub>
                          <m:sSubPr>
                            <m:ctrlPr>
                              <a:rPr lang="en-CA" i="1">
                                <a:latin typeface="Cambria Math" panose="02040503050406030204" pitchFamily="18" charset="0"/>
                              </a:rPr>
                            </m:ctrlPr>
                          </m:sSubPr>
                          <m:e>
                            <m:d>
                              <m:dPr>
                                <m:begChr m:val="‖"/>
                                <m:endChr m:val="‖"/>
                                <m:ctrlPr>
                                  <a:rPr lang="en-CA" i="1">
                                    <a:latin typeface="Cambria Math" panose="02040503050406030204" pitchFamily="18" charset="0"/>
                                  </a:rPr>
                                </m:ctrlPr>
                              </m:dPr>
                              <m:e>
                                <m:r>
                                  <a:rPr lang="en-CA" i="1">
                                    <a:latin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CA" i="1">
                                        <a:latin typeface="Cambria Math" panose="02040503050406030204" pitchFamily="18" charset="0"/>
                                        <a:ea typeface="Cambria Math" panose="02040503050406030204" pitchFamily="18" charset="0"/>
                                      </a:rPr>
                                      <m:t>𝑎𝑝𝑝𝑟𝑜𝑥</m:t>
                                    </m:r>
                                  </m:sub>
                                </m:sSub>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𝑑</m:t>
                                </m:r>
                                <m:r>
                                  <a:rPr lang="en-CA" i="1">
                                    <a:latin typeface="Cambria Math" panose="02040503050406030204" pitchFamily="18" charset="0"/>
                                    <a:ea typeface="Cambria Math" panose="02040503050406030204" pitchFamily="18" charset="0"/>
                                  </a:rPr>
                                  <m:t>𝜃</m:t>
                                </m:r>
                              </m:e>
                            </m:d>
                          </m:e>
                          <m:sub>
                            <m:r>
                              <a:rPr lang="en-CA" i="1">
                                <a:latin typeface="Cambria Math" panose="02040503050406030204" pitchFamily="18" charset="0"/>
                              </a:rPr>
                              <m:t>2</m:t>
                            </m:r>
                          </m:sub>
                        </m:sSub>
                      </m:num>
                      <m:den>
                        <m:sSub>
                          <m:sSubPr>
                            <m:ctrlPr>
                              <a:rPr lang="en-CA" i="1">
                                <a:latin typeface="Cambria Math" panose="02040503050406030204" pitchFamily="18" charset="0"/>
                              </a:rPr>
                            </m:ctrlPr>
                          </m:sSubPr>
                          <m:e>
                            <m:d>
                              <m:dPr>
                                <m:begChr m:val="‖"/>
                                <m:endChr m:val="‖"/>
                                <m:ctrlPr>
                                  <a:rPr lang="en-CA" i="1">
                                    <a:latin typeface="Cambria Math" panose="02040503050406030204" pitchFamily="18" charset="0"/>
                                  </a:rPr>
                                </m:ctrlPr>
                              </m:dPr>
                              <m:e>
                                <m:r>
                                  <a:rPr lang="en-CA" i="1">
                                    <a:latin typeface="Cambria Math" panose="02040503050406030204" pitchFamily="18" charset="0"/>
                                  </a:rPr>
                                  <m:t>𝑑</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𝜃</m:t>
                                    </m:r>
                                  </m:e>
                                  <m:sub>
                                    <m:r>
                                      <a:rPr lang="en-CA" i="1">
                                        <a:latin typeface="Cambria Math" panose="02040503050406030204" pitchFamily="18" charset="0"/>
                                        <a:ea typeface="Cambria Math" panose="02040503050406030204" pitchFamily="18" charset="0"/>
                                      </a:rPr>
                                      <m:t>𝑎𝑝𝑝𝑟𝑜𝑥</m:t>
                                    </m:r>
                                  </m:sub>
                                </m:sSub>
                              </m:e>
                            </m:d>
                          </m:e>
                          <m:sub>
                            <m:r>
                              <a:rPr lang="en-CA" i="1">
                                <a:latin typeface="Cambria Math" panose="02040503050406030204" pitchFamily="18" charset="0"/>
                              </a:rPr>
                              <m:t>2</m:t>
                            </m:r>
                          </m:sub>
                        </m:sSub>
                        <m:r>
                          <a:rPr lang="en-CA" b="0" i="1" smtClean="0">
                            <a:latin typeface="Cambria Math" panose="02040503050406030204" pitchFamily="18" charset="0"/>
                          </a:rPr>
                          <m:t>+</m:t>
                        </m:r>
                        <m:sSub>
                          <m:sSubPr>
                            <m:ctrlPr>
                              <a:rPr lang="en-CA" i="1">
                                <a:latin typeface="Cambria Math" panose="02040503050406030204" pitchFamily="18" charset="0"/>
                              </a:rPr>
                            </m:ctrlPr>
                          </m:sSubPr>
                          <m:e>
                            <m:d>
                              <m:dPr>
                                <m:begChr m:val="‖"/>
                                <m:endChr m:val="‖"/>
                                <m:ctrlPr>
                                  <a:rPr lang="en-CA" i="1">
                                    <a:latin typeface="Cambria Math" panose="02040503050406030204" pitchFamily="18" charset="0"/>
                                  </a:rPr>
                                </m:ctrlPr>
                              </m:dPr>
                              <m:e>
                                <m:r>
                                  <a:rPr lang="en-CA" i="1">
                                    <a:latin typeface="Cambria Math" panose="02040503050406030204" pitchFamily="18" charset="0"/>
                                    <a:ea typeface="Cambria Math" panose="02040503050406030204" pitchFamily="18" charset="0"/>
                                  </a:rPr>
                                  <m:t>𝑑</m:t>
                                </m:r>
                                <m:r>
                                  <a:rPr lang="en-CA" i="1">
                                    <a:latin typeface="Cambria Math" panose="02040503050406030204" pitchFamily="18" charset="0"/>
                                    <a:ea typeface="Cambria Math" panose="02040503050406030204" pitchFamily="18" charset="0"/>
                                  </a:rPr>
                                  <m:t>𝜃</m:t>
                                </m:r>
                              </m:e>
                            </m:d>
                          </m:e>
                          <m:sub>
                            <m:r>
                              <a:rPr lang="en-CA" i="1">
                                <a:latin typeface="Cambria Math" panose="02040503050406030204" pitchFamily="18" charset="0"/>
                              </a:rPr>
                              <m:t>2</m:t>
                            </m:r>
                          </m:sub>
                        </m:sSub>
                      </m:den>
                    </m:f>
                  </m:oMath>
                </a14:m>
                <a:r>
                  <a:rPr lang="en-US" dirty="0"/>
                  <a:t>, set </a:t>
                </a:r>
                <a14:m>
                  <m:oMath xmlns:m="http://schemas.openxmlformats.org/officeDocument/2006/math">
                    <m:r>
                      <a:rPr lang="en-US" i="1" smtClean="0">
                        <a:latin typeface="Cambria Math" panose="02040503050406030204" pitchFamily="18" charset="0"/>
                        <a:ea typeface="Cambria Math" panose="02040503050406030204" pitchFamily="18" charset="0"/>
                      </a:rPr>
                      <m:t>𝜀</m:t>
                    </m:r>
                    <m:r>
                      <a:rPr lang="en-CA" b="0" i="1" smtClean="0">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10</m:t>
                        </m:r>
                      </m:e>
                      <m:sup>
                        <m:r>
                          <a:rPr lang="en-CA" b="0" i="1" smtClean="0">
                            <a:latin typeface="Cambria Math" panose="02040503050406030204" pitchFamily="18" charset="0"/>
                            <a:ea typeface="Cambria Math" panose="02040503050406030204" pitchFamily="18" charset="0"/>
                          </a:rPr>
                          <m:t>−7</m:t>
                        </m:r>
                      </m:sup>
                    </m:sSup>
                  </m:oMath>
                </a14:m>
                <a:endParaRPr lang="en-US" dirty="0"/>
              </a:p>
              <a:p>
                <a:pPr marL="0" indent="0">
                  <a:buNone/>
                </a:pPr>
                <a:br>
                  <a:rPr lang="en-US" dirty="0"/>
                </a:br>
                <a:endParaRPr lang="en-US" dirty="0"/>
              </a:p>
              <a:p>
                <a:endParaRPr lang="en-US" dirty="0"/>
              </a:p>
            </p:txBody>
          </p:sp>
        </mc:Choice>
        <mc:Fallback xmlns="">
          <p:sp>
            <p:nvSpPr>
              <p:cNvPr id="3" name="Content Placeholder 2">
                <a:extLst>
                  <a:ext uri="{FF2B5EF4-FFF2-40B4-BE49-F238E27FC236}">
                    <a16:creationId xmlns:a16="http://schemas.microsoft.com/office/drawing/2014/main" id="{239A5171-1507-E267-B098-1860870B2511}"/>
                  </a:ext>
                </a:extLst>
              </p:cNvPr>
              <p:cNvSpPr>
                <a:spLocks noGrp="1" noRot="1" noChangeAspect="1" noMove="1" noResize="1" noEditPoints="1" noAdjustHandles="1" noChangeArrowheads="1" noChangeShapeType="1" noTextEdit="1"/>
              </p:cNvSpPr>
              <p:nvPr>
                <p:ph idx="1"/>
              </p:nvPr>
            </p:nvSpPr>
            <p:spPr>
              <a:blipFill>
                <a:blip r:embed="rId2"/>
                <a:stretch>
                  <a:fillRect l="-1086" t="-1744"/>
                </a:stretch>
              </a:blipFill>
            </p:spPr>
            <p:txBody>
              <a:bodyPr/>
              <a:lstStyle/>
              <a:p>
                <a:r>
                  <a:rPr lang="en-US">
                    <a:noFill/>
                  </a:rPr>
                  <a:t> </a:t>
                </a:r>
              </a:p>
            </p:txBody>
          </p:sp>
        </mc:Fallback>
      </mc:AlternateContent>
    </p:spTree>
    <p:extLst>
      <p:ext uri="{BB962C8B-B14F-4D97-AF65-F5344CB8AC3E}">
        <p14:creationId xmlns:p14="http://schemas.microsoft.com/office/powerpoint/2010/main" val="85800736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647F86-F11E-EB24-75B6-61A42D471154}"/>
              </a:ext>
            </a:extLst>
          </p:cNvPr>
          <p:cNvSpPr>
            <a:spLocks noGrp="1"/>
          </p:cNvSpPr>
          <p:nvPr>
            <p:ph type="title"/>
          </p:nvPr>
        </p:nvSpPr>
        <p:spPr/>
        <p:txBody>
          <a:bodyPr/>
          <a:lstStyle/>
          <a:p>
            <a:r>
              <a:rPr lang="en-US" dirty="0"/>
              <a:t>Gradient checking implementation notes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D0A278FA-DC9F-2146-8240-660693D934F4}"/>
                  </a:ext>
                </a:extLst>
              </p:cNvPr>
              <p:cNvSpPr>
                <a:spLocks noGrp="1"/>
              </p:cNvSpPr>
              <p:nvPr>
                <p:ph idx="1"/>
              </p:nvPr>
            </p:nvSpPr>
            <p:spPr/>
            <p:txBody>
              <a:bodyPr/>
              <a:lstStyle/>
              <a:p>
                <a:r>
                  <a:rPr lang="en-US" dirty="0"/>
                  <a:t>Don’t use in training, only to debug.</a:t>
                </a:r>
              </a:p>
              <a:p>
                <a:r>
                  <a:rPr lang="en-US" dirty="0"/>
                  <a:t>If the gradient check fails, check each components to identify bug.</a:t>
                </a:r>
              </a:p>
              <a:p>
                <a:r>
                  <a:rPr lang="en-US" dirty="0"/>
                  <a:t>If you use regularization term, don’t forget it when do gradient checking.</a:t>
                </a:r>
              </a:p>
              <a:p>
                <a:pPr lvl="1"/>
                <a14:m>
                  <m:oMath xmlns:m="http://schemas.openxmlformats.org/officeDocument/2006/math">
                    <m:r>
                      <a:rPr lang="en-CA" i="1">
                        <a:latin typeface="Cambria Math" panose="02040503050406030204" pitchFamily="18" charset="0"/>
                      </a:rPr>
                      <m:t>𝐽</m:t>
                    </m:r>
                    <m:d>
                      <m:dPr>
                        <m:ctrlPr>
                          <a:rPr lang="en-CA" i="1">
                            <a:latin typeface="Cambria Math" panose="02040503050406030204" pitchFamily="18" charset="0"/>
                          </a:rPr>
                        </m:ctrlPr>
                      </m:dPr>
                      <m:e>
                        <m:r>
                          <a:rPr lang="en-CA" i="1">
                            <a:latin typeface="Cambria Math" panose="02040503050406030204" pitchFamily="18" charset="0"/>
                          </a:rPr>
                          <m:t>𝑤</m:t>
                        </m:r>
                        <m:r>
                          <a:rPr lang="en-CA" i="1">
                            <a:latin typeface="Cambria Math" panose="02040503050406030204" pitchFamily="18" charset="0"/>
                          </a:rPr>
                          <m:t>,</m:t>
                        </m:r>
                        <m:r>
                          <a:rPr lang="en-CA" i="1">
                            <a:latin typeface="Cambria Math" panose="02040503050406030204" pitchFamily="18" charset="0"/>
                          </a:rPr>
                          <m:t>𝑏</m:t>
                        </m:r>
                      </m:e>
                    </m:d>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rPr>
                          <m:t>1</m:t>
                        </m:r>
                      </m:num>
                      <m:den>
                        <m:r>
                          <a:rPr lang="en-CA" i="1">
                            <a:latin typeface="Cambria Math" panose="02040503050406030204" pitchFamily="18" charset="0"/>
                          </a:rPr>
                          <m:t>𝑚</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=1</m:t>
                        </m:r>
                      </m:sub>
                      <m:sup>
                        <m:r>
                          <a:rPr lang="en-CA" i="1">
                            <a:latin typeface="Cambria Math" panose="02040503050406030204" pitchFamily="18" charset="0"/>
                          </a:rPr>
                          <m:t>𝑚</m:t>
                        </m:r>
                      </m:sup>
                      <m:e>
                        <m:r>
                          <a:rPr lang="en-CA" i="1">
                            <a:latin typeface="Cambria Math" panose="02040503050406030204" pitchFamily="18" charset="0"/>
                            <a:ea typeface="Cambria Math" panose="02040503050406030204" pitchFamily="18" charset="0"/>
                          </a:rPr>
                          <m:t>ℒ</m:t>
                        </m:r>
                        <m:r>
                          <a:rPr lang="en-CA" i="1">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acc>
                              <m:accPr>
                                <m:chr m:val="̂"/>
                                <m:ctrlPr>
                                  <a:rPr lang="en-CA" i="1">
                                    <a:latin typeface="Cambria Math" panose="02040503050406030204" pitchFamily="18" charset="0"/>
                                    <a:ea typeface="Cambria Math" panose="02040503050406030204" pitchFamily="18" charset="0"/>
                                  </a:rPr>
                                </m:ctrlPr>
                              </m:accPr>
                              <m:e>
                                <m:r>
                                  <a:rPr lang="en-CA" i="1">
                                    <a:latin typeface="Cambria Math" panose="02040503050406030204" pitchFamily="18" charset="0"/>
                                    <a:ea typeface="Cambria Math" panose="02040503050406030204" pitchFamily="18" charset="0"/>
                                  </a:rPr>
                                  <m:t>𝑦</m:t>
                                </m:r>
                              </m:e>
                            </m:acc>
                          </m:e>
                          <m:sup>
                            <m:d>
                              <m:dPr>
                                <m:ctrlPr>
                                  <a:rPr lang="en-CA" i="1">
                                    <a:latin typeface="Cambria Math" panose="02040503050406030204" pitchFamily="18" charset="0"/>
                                    <a:ea typeface="Cambria Math" panose="02040503050406030204" pitchFamily="18" charset="0"/>
                                  </a:rPr>
                                </m:ctrlPr>
                              </m:dPr>
                              <m:e>
                                <m:r>
                                  <a:rPr lang="en-CA" i="1">
                                    <a:latin typeface="Cambria Math" panose="02040503050406030204" pitchFamily="18" charset="0"/>
                                    <a:ea typeface="Cambria Math" panose="02040503050406030204" pitchFamily="18" charset="0"/>
                                  </a:rPr>
                                  <m:t>𝑖</m:t>
                                </m:r>
                              </m:e>
                            </m:d>
                          </m:sup>
                        </m:sSup>
                        <m:r>
                          <a:rPr lang="en-CA" i="1">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r>
                              <a:rPr lang="en-CA" i="1">
                                <a:latin typeface="Cambria Math" panose="02040503050406030204" pitchFamily="18" charset="0"/>
                                <a:ea typeface="Cambria Math" panose="02040503050406030204" pitchFamily="18" charset="0"/>
                              </a:rPr>
                              <m:t>𝑦</m:t>
                            </m:r>
                          </m:e>
                          <m:sup>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𝑖</m:t>
                            </m:r>
                            <m:r>
                              <a:rPr lang="en-CA" i="1">
                                <a:latin typeface="Cambria Math" panose="02040503050406030204" pitchFamily="18" charset="0"/>
                                <a:ea typeface="Cambria Math" panose="02040503050406030204" pitchFamily="18" charset="0"/>
                              </a:rPr>
                              <m:t>)</m:t>
                            </m:r>
                          </m:sup>
                        </m:sSup>
                        <m:r>
                          <a:rPr lang="en-CA" i="1">
                            <a:latin typeface="Cambria Math" panose="02040503050406030204" pitchFamily="18" charset="0"/>
                            <a:ea typeface="Cambria Math" panose="02040503050406030204" pitchFamily="18" charset="0"/>
                          </a:rPr>
                          <m:t>)</m:t>
                        </m:r>
                      </m:e>
                    </m:nary>
                    <m:r>
                      <a:rPr lang="en-CA" i="1">
                        <a:latin typeface="Cambria Math" panose="02040503050406030204" pitchFamily="18" charset="0"/>
                      </a:rPr>
                      <m:t>+</m:t>
                    </m:r>
                    <m:f>
                      <m:fPr>
                        <m:ctrlPr>
                          <a:rPr lang="en-CA" i="1">
                            <a:latin typeface="Cambria Math" panose="02040503050406030204" pitchFamily="18" charset="0"/>
                          </a:rPr>
                        </m:ctrlPr>
                      </m:fPr>
                      <m:num>
                        <m:r>
                          <a:rPr lang="en-CA" i="1">
                            <a:latin typeface="Cambria Math" panose="02040503050406030204" pitchFamily="18" charset="0"/>
                            <a:ea typeface="Cambria Math" panose="02040503050406030204" pitchFamily="18" charset="0"/>
                          </a:rPr>
                          <m:t>𝜆</m:t>
                        </m:r>
                      </m:num>
                      <m:den>
                        <m:r>
                          <a:rPr lang="en-CA" i="1">
                            <a:latin typeface="Cambria Math" panose="02040503050406030204" pitchFamily="18" charset="0"/>
                          </a:rPr>
                          <m:t>2</m:t>
                        </m:r>
                        <m:r>
                          <a:rPr lang="en-CA" i="1">
                            <a:latin typeface="Cambria Math" panose="02040503050406030204" pitchFamily="18" charset="0"/>
                          </a:rPr>
                          <m:t>𝑚</m:t>
                        </m:r>
                      </m:den>
                    </m:f>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𝑙</m:t>
                        </m:r>
                        <m:r>
                          <a:rPr lang="en-CA" i="1">
                            <a:latin typeface="Cambria Math" panose="02040503050406030204" pitchFamily="18" charset="0"/>
                          </a:rPr>
                          <m:t>=1</m:t>
                        </m:r>
                      </m:sub>
                      <m:sup>
                        <m:r>
                          <a:rPr lang="en-CA" i="1">
                            <a:latin typeface="Cambria Math" panose="02040503050406030204" pitchFamily="18" charset="0"/>
                          </a:rPr>
                          <m:t>𝐿</m:t>
                        </m:r>
                      </m:sup>
                      <m:e>
                        <m:sSubSup>
                          <m:sSubSupPr>
                            <m:ctrlPr>
                              <a:rPr lang="en-CA" i="1">
                                <a:latin typeface="Cambria Math" panose="02040503050406030204" pitchFamily="18" charset="0"/>
                              </a:rPr>
                            </m:ctrlPr>
                          </m:sSubSupPr>
                          <m:e>
                            <m:d>
                              <m:dPr>
                                <m:begChr m:val="‖"/>
                                <m:endChr m:val="‖"/>
                                <m:ctrlPr>
                                  <a:rPr lang="en-CA" i="1">
                                    <a:latin typeface="Cambria Math" panose="02040503050406030204" pitchFamily="18" charset="0"/>
                                  </a:rPr>
                                </m:ctrlPr>
                              </m:dPr>
                              <m:e>
                                <m:sSup>
                                  <m:sSupPr>
                                    <m:ctrlPr>
                                      <a:rPr lang="en-CA" i="1">
                                        <a:latin typeface="Cambria Math" panose="02040503050406030204" pitchFamily="18" charset="0"/>
                                      </a:rPr>
                                    </m:ctrlPr>
                                  </m:sSupPr>
                                  <m:e>
                                    <m:r>
                                      <a:rPr lang="en-CA" i="1">
                                        <a:latin typeface="Cambria Math" panose="02040503050406030204" pitchFamily="18" charset="0"/>
                                      </a:rPr>
                                      <m:t>𝑤</m:t>
                                    </m:r>
                                  </m:e>
                                  <m:sup>
                                    <m:r>
                                      <a:rPr lang="en-CA" i="1">
                                        <a:latin typeface="Cambria Math" panose="02040503050406030204" pitchFamily="18" charset="0"/>
                                      </a:rPr>
                                      <m:t>[</m:t>
                                    </m:r>
                                    <m:r>
                                      <a:rPr lang="en-CA" i="1">
                                        <a:latin typeface="Cambria Math" panose="02040503050406030204" pitchFamily="18" charset="0"/>
                                      </a:rPr>
                                      <m:t>𝑙</m:t>
                                    </m:r>
                                    <m:r>
                                      <a:rPr lang="en-CA" i="1">
                                        <a:latin typeface="Cambria Math" panose="02040503050406030204" pitchFamily="18" charset="0"/>
                                      </a:rPr>
                                      <m:t>]</m:t>
                                    </m:r>
                                  </m:sup>
                                </m:sSup>
                              </m:e>
                            </m:d>
                          </m:e>
                          <m:sub>
                            <m:r>
                              <a:rPr lang="en-CA" i="1">
                                <a:latin typeface="Cambria Math" panose="02040503050406030204" pitchFamily="18" charset="0"/>
                              </a:rPr>
                              <m:t>2</m:t>
                            </m:r>
                          </m:sub>
                          <m:sup>
                            <m:r>
                              <a:rPr lang="en-CA" i="1">
                                <a:latin typeface="Cambria Math" panose="02040503050406030204" pitchFamily="18" charset="0"/>
                              </a:rPr>
                              <m:t>2</m:t>
                            </m:r>
                          </m:sup>
                        </m:sSubSup>
                      </m:e>
                    </m:nary>
                  </m:oMath>
                </a14:m>
                <a:endParaRPr lang="en-US" dirty="0"/>
              </a:p>
              <a:p>
                <a:r>
                  <a:rPr lang="en-US" dirty="0"/>
                  <a:t>Gradient checking doesn’t work with dropout. </a:t>
                </a:r>
              </a:p>
              <a:p>
                <a:pPr lvl="1"/>
                <a:r>
                  <a:rPr lang="en-US" dirty="0"/>
                  <a:t>In the case of dropout, first use dropout=1.0 (turn off dropout), using gradient checking to check backpropagation is correct, then turn on dropout </a:t>
                </a:r>
              </a:p>
            </p:txBody>
          </p:sp>
        </mc:Choice>
        <mc:Fallback xmlns="">
          <p:sp>
            <p:nvSpPr>
              <p:cNvPr id="3" name="Content Placeholder 2">
                <a:extLst>
                  <a:ext uri="{FF2B5EF4-FFF2-40B4-BE49-F238E27FC236}">
                    <a16:creationId xmlns:a16="http://schemas.microsoft.com/office/drawing/2014/main" id="{D0A278FA-DC9F-2146-8240-660693D934F4}"/>
                  </a:ext>
                </a:extLst>
              </p:cNvPr>
              <p:cNvSpPr>
                <a:spLocks noGrp="1" noRot="1" noChangeAspect="1" noMove="1" noResize="1" noEditPoints="1" noAdjustHandles="1" noChangeArrowheads="1" noChangeShapeType="1" noTextEdit="1"/>
              </p:cNvSpPr>
              <p:nvPr>
                <p:ph idx="1"/>
              </p:nvPr>
            </p:nvSpPr>
            <p:spPr>
              <a:blipFill>
                <a:blip r:embed="rId2"/>
                <a:stretch>
                  <a:fillRect l="-1086" t="-2326" r="-1327"/>
                </a:stretch>
              </a:blipFill>
            </p:spPr>
            <p:txBody>
              <a:bodyPr/>
              <a:lstStyle/>
              <a:p>
                <a:r>
                  <a:rPr lang="en-US">
                    <a:noFill/>
                  </a:rPr>
                  <a:t> </a:t>
                </a:r>
              </a:p>
            </p:txBody>
          </p:sp>
        </mc:Fallback>
      </mc:AlternateContent>
    </p:spTree>
    <p:extLst>
      <p:ext uri="{BB962C8B-B14F-4D97-AF65-F5344CB8AC3E}">
        <p14:creationId xmlns:p14="http://schemas.microsoft.com/office/powerpoint/2010/main" val="7768133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35BB16-B4DA-46B4-50E3-4A47CD65DAA1}"/>
              </a:ext>
            </a:extLst>
          </p:cNvPr>
          <p:cNvPicPr>
            <a:picLocks noChangeAspect="1"/>
          </p:cNvPicPr>
          <p:nvPr/>
        </p:nvPicPr>
        <p:blipFill>
          <a:blip r:embed="rId3"/>
          <a:stretch>
            <a:fillRect/>
          </a:stretch>
        </p:blipFill>
        <p:spPr>
          <a:xfrm>
            <a:off x="2103354" y="445446"/>
            <a:ext cx="7985291" cy="5639374"/>
          </a:xfrm>
          <a:prstGeom prst="rect">
            <a:avLst/>
          </a:prstGeom>
        </p:spPr>
      </p:pic>
      <p:sp>
        <p:nvSpPr>
          <p:cNvPr id="5" name="TextBox 4">
            <a:extLst>
              <a:ext uri="{FF2B5EF4-FFF2-40B4-BE49-F238E27FC236}">
                <a16:creationId xmlns:a16="http://schemas.microsoft.com/office/drawing/2014/main" id="{88C59720-A39A-F505-CA2E-687234A33FB4}"/>
              </a:ext>
            </a:extLst>
          </p:cNvPr>
          <p:cNvSpPr txBox="1"/>
          <p:nvPr/>
        </p:nvSpPr>
        <p:spPr>
          <a:xfrm>
            <a:off x="1879176" y="1239190"/>
            <a:ext cx="665054" cy="461665"/>
          </a:xfrm>
          <a:prstGeom prst="rect">
            <a:avLst/>
          </a:prstGeom>
          <a:noFill/>
          <a:ln w="47625">
            <a:solidFill>
              <a:srgbClr val="0070C0"/>
            </a:solidFill>
          </a:ln>
        </p:spPr>
        <p:txBody>
          <a:bodyPr wrap="none" rtlCol="0">
            <a:spAutoFit/>
          </a:bodyPr>
          <a:lstStyle/>
          <a:p>
            <a:r>
              <a:rPr lang="en-US" sz="2400" dirty="0"/>
              <a:t>Size</a:t>
            </a:r>
          </a:p>
        </p:txBody>
      </p:sp>
      <p:sp>
        <p:nvSpPr>
          <p:cNvPr id="6" name="TextBox 5">
            <a:extLst>
              <a:ext uri="{FF2B5EF4-FFF2-40B4-BE49-F238E27FC236}">
                <a16:creationId xmlns:a16="http://schemas.microsoft.com/office/drawing/2014/main" id="{92AE5A00-561C-E0F7-87CD-3A4A7F4726C7}"/>
              </a:ext>
            </a:extLst>
          </p:cNvPr>
          <p:cNvSpPr txBox="1"/>
          <p:nvPr/>
        </p:nvSpPr>
        <p:spPr>
          <a:xfrm>
            <a:off x="958347" y="2184970"/>
            <a:ext cx="1585883" cy="461665"/>
          </a:xfrm>
          <a:prstGeom prst="rect">
            <a:avLst/>
          </a:prstGeom>
          <a:noFill/>
          <a:ln w="47625">
            <a:solidFill>
              <a:srgbClr val="0070C0"/>
            </a:solidFill>
          </a:ln>
        </p:spPr>
        <p:txBody>
          <a:bodyPr wrap="none" rtlCol="0">
            <a:spAutoFit/>
          </a:bodyPr>
          <a:lstStyle/>
          <a:p>
            <a:r>
              <a:rPr lang="en-US" sz="2400" dirty="0"/>
              <a:t>#Bathroom</a:t>
            </a:r>
          </a:p>
        </p:txBody>
      </p:sp>
      <p:sp>
        <p:nvSpPr>
          <p:cNvPr id="7" name="TextBox 6">
            <a:extLst>
              <a:ext uri="{FF2B5EF4-FFF2-40B4-BE49-F238E27FC236}">
                <a16:creationId xmlns:a16="http://schemas.microsoft.com/office/drawing/2014/main" id="{4A99A4CB-28EC-A81C-CDF8-F16FE104A393}"/>
              </a:ext>
            </a:extLst>
          </p:cNvPr>
          <p:cNvSpPr txBox="1"/>
          <p:nvPr/>
        </p:nvSpPr>
        <p:spPr>
          <a:xfrm>
            <a:off x="1056450" y="3337976"/>
            <a:ext cx="1487780" cy="461665"/>
          </a:xfrm>
          <a:prstGeom prst="rect">
            <a:avLst/>
          </a:prstGeom>
          <a:noFill/>
          <a:ln w="47625">
            <a:solidFill>
              <a:srgbClr val="0070C0"/>
            </a:solidFill>
          </a:ln>
        </p:spPr>
        <p:txBody>
          <a:bodyPr wrap="none" rtlCol="0">
            <a:spAutoFit/>
          </a:bodyPr>
          <a:lstStyle/>
          <a:p>
            <a:r>
              <a:rPr lang="en-US" sz="2400" dirty="0"/>
              <a:t>#bedroom</a:t>
            </a:r>
          </a:p>
        </p:txBody>
      </p:sp>
      <p:sp>
        <p:nvSpPr>
          <p:cNvPr id="8" name="TextBox 7">
            <a:extLst>
              <a:ext uri="{FF2B5EF4-FFF2-40B4-BE49-F238E27FC236}">
                <a16:creationId xmlns:a16="http://schemas.microsoft.com/office/drawing/2014/main" id="{527180C9-A282-C86A-1BC8-8ABE27F28E03}"/>
              </a:ext>
            </a:extLst>
          </p:cNvPr>
          <p:cNvSpPr txBox="1"/>
          <p:nvPr/>
        </p:nvSpPr>
        <p:spPr>
          <a:xfrm>
            <a:off x="564201" y="4468532"/>
            <a:ext cx="1980029" cy="461665"/>
          </a:xfrm>
          <a:prstGeom prst="rect">
            <a:avLst/>
          </a:prstGeom>
          <a:noFill/>
          <a:ln w="47625">
            <a:solidFill>
              <a:srgbClr val="0070C0"/>
            </a:solidFill>
          </a:ln>
        </p:spPr>
        <p:txBody>
          <a:bodyPr wrap="none" rtlCol="0">
            <a:spAutoFit/>
          </a:bodyPr>
          <a:lstStyle/>
          <a:p>
            <a:r>
              <a:rPr lang="en-US" sz="2400" dirty="0"/>
              <a:t>School Quality</a:t>
            </a:r>
          </a:p>
        </p:txBody>
      </p:sp>
      <p:sp>
        <p:nvSpPr>
          <p:cNvPr id="9" name="TextBox 8">
            <a:extLst>
              <a:ext uri="{FF2B5EF4-FFF2-40B4-BE49-F238E27FC236}">
                <a16:creationId xmlns:a16="http://schemas.microsoft.com/office/drawing/2014/main" id="{5FDDE207-E94E-DCFD-2082-8680857B54BC}"/>
              </a:ext>
            </a:extLst>
          </p:cNvPr>
          <p:cNvSpPr txBox="1"/>
          <p:nvPr/>
        </p:nvSpPr>
        <p:spPr>
          <a:xfrm>
            <a:off x="983787" y="5414312"/>
            <a:ext cx="1563377" cy="461665"/>
          </a:xfrm>
          <a:prstGeom prst="rect">
            <a:avLst/>
          </a:prstGeom>
          <a:noFill/>
          <a:ln w="47625">
            <a:solidFill>
              <a:srgbClr val="0070C0"/>
            </a:solidFill>
          </a:ln>
        </p:spPr>
        <p:txBody>
          <a:bodyPr wrap="none" rtlCol="0">
            <a:spAutoFit/>
          </a:bodyPr>
          <a:lstStyle/>
          <a:p>
            <a:r>
              <a:rPr lang="en-US" sz="2400" dirty="0"/>
              <a:t>Walkability</a:t>
            </a:r>
          </a:p>
        </p:txBody>
      </p:sp>
      <p:sp>
        <p:nvSpPr>
          <p:cNvPr id="10" name="TextBox 9">
            <a:extLst>
              <a:ext uri="{FF2B5EF4-FFF2-40B4-BE49-F238E27FC236}">
                <a16:creationId xmlns:a16="http://schemas.microsoft.com/office/drawing/2014/main" id="{83EBD378-C73C-7754-E9F6-DC5E7F23911E}"/>
              </a:ext>
            </a:extLst>
          </p:cNvPr>
          <p:cNvSpPr txBox="1"/>
          <p:nvPr/>
        </p:nvSpPr>
        <p:spPr>
          <a:xfrm>
            <a:off x="9910308" y="3338182"/>
            <a:ext cx="805029" cy="461665"/>
          </a:xfrm>
          <a:prstGeom prst="rect">
            <a:avLst/>
          </a:prstGeom>
          <a:noFill/>
          <a:ln w="47625">
            <a:solidFill>
              <a:srgbClr val="0070C0"/>
            </a:solidFill>
          </a:ln>
        </p:spPr>
        <p:txBody>
          <a:bodyPr wrap="none" rtlCol="0">
            <a:spAutoFit/>
          </a:bodyPr>
          <a:lstStyle/>
          <a:p>
            <a:r>
              <a:rPr lang="en-US" sz="2400" dirty="0"/>
              <a:t>Price</a:t>
            </a:r>
          </a:p>
        </p:txBody>
      </p:sp>
      <p:pic>
        <p:nvPicPr>
          <p:cNvPr id="12" name="Picture 11">
            <a:extLst>
              <a:ext uri="{FF2B5EF4-FFF2-40B4-BE49-F238E27FC236}">
                <a16:creationId xmlns:a16="http://schemas.microsoft.com/office/drawing/2014/main" id="{E3ACE17B-BA87-D60C-E928-3F5427F1E95F}"/>
              </a:ext>
            </a:extLst>
          </p:cNvPr>
          <p:cNvPicPr>
            <a:picLocks noChangeAspect="1"/>
          </p:cNvPicPr>
          <p:nvPr/>
        </p:nvPicPr>
        <p:blipFill>
          <a:blip r:embed="rId4"/>
          <a:stretch>
            <a:fillRect/>
          </a:stretch>
        </p:blipFill>
        <p:spPr>
          <a:xfrm>
            <a:off x="9374563" y="3428999"/>
            <a:ext cx="494188" cy="370641"/>
          </a:xfrm>
          <a:prstGeom prst="rect">
            <a:avLst/>
          </a:prstGeom>
        </p:spPr>
      </p:pic>
      <p:sp>
        <p:nvSpPr>
          <p:cNvPr id="13" name="TextBox 12">
            <a:extLst>
              <a:ext uri="{FF2B5EF4-FFF2-40B4-BE49-F238E27FC236}">
                <a16:creationId xmlns:a16="http://schemas.microsoft.com/office/drawing/2014/main" id="{7078B57E-3466-1886-D512-56F681620A91}"/>
              </a:ext>
            </a:extLst>
          </p:cNvPr>
          <p:cNvSpPr txBox="1"/>
          <p:nvPr/>
        </p:nvSpPr>
        <p:spPr>
          <a:xfrm>
            <a:off x="2081849" y="5823001"/>
            <a:ext cx="385042" cy="646331"/>
          </a:xfrm>
          <a:prstGeom prst="rect">
            <a:avLst/>
          </a:prstGeom>
          <a:noFill/>
        </p:spPr>
        <p:txBody>
          <a:bodyPr wrap="none" rtlCol="0">
            <a:spAutoFit/>
          </a:bodyPr>
          <a:lstStyle/>
          <a:p>
            <a:r>
              <a:rPr lang="en-US" sz="3600" dirty="0"/>
              <a:t>x</a:t>
            </a:r>
          </a:p>
        </p:txBody>
      </p:sp>
      <p:sp>
        <p:nvSpPr>
          <p:cNvPr id="14" name="TextBox 13">
            <a:extLst>
              <a:ext uri="{FF2B5EF4-FFF2-40B4-BE49-F238E27FC236}">
                <a16:creationId xmlns:a16="http://schemas.microsoft.com/office/drawing/2014/main" id="{A3C0AFAA-98C9-6413-DEE5-15784E273A07}"/>
              </a:ext>
            </a:extLst>
          </p:cNvPr>
          <p:cNvSpPr txBox="1"/>
          <p:nvPr/>
        </p:nvSpPr>
        <p:spPr>
          <a:xfrm>
            <a:off x="10116294" y="4283866"/>
            <a:ext cx="393056" cy="646331"/>
          </a:xfrm>
          <a:prstGeom prst="rect">
            <a:avLst/>
          </a:prstGeom>
          <a:noFill/>
        </p:spPr>
        <p:txBody>
          <a:bodyPr wrap="none" rtlCol="0">
            <a:spAutoFit/>
          </a:bodyPr>
          <a:lstStyle/>
          <a:p>
            <a:r>
              <a:rPr lang="en-US" sz="3600" dirty="0"/>
              <a:t>y</a:t>
            </a:r>
          </a:p>
        </p:txBody>
      </p:sp>
    </p:spTree>
    <p:extLst>
      <p:ext uri="{BB962C8B-B14F-4D97-AF65-F5344CB8AC3E}">
        <p14:creationId xmlns:p14="http://schemas.microsoft.com/office/powerpoint/2010/main" val="1175813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D341E-6DC4-EE4A-FAD0-CE9AA77EECFE}"/>
              </a:ext>
            </a:extLst>
          </p:cNvPr>
          <p:cNvSpPr>
            <a:spLocks noGrp="1"/>
          </p:cNvSpPr>
          <p:nvPr>
            <p:ph type="title"/>
          </p:nvPr>
        </p:nvSpPr>
        <p:spPr/>
        <p:txBody>
          <a:bodyPr/>
          <a:lstStyle/>
          <a:p>
            <a:r>
              <a:rPr lang="en-US" dirty="0"/>
              <a:t>Supervised Learning with Neural Network</a:t>
            </a:r>
          </a:p>
        </p:txBody>
      </p:sp>
      <p:graphicFrame>
        <p:nvGraphicFramePr>
          <p:cNvPr id="4" name="Table 4">
            <a:extLst>
              <a:ext uri="{FF2B5EF4-FFF2-40B4-BE49-F238E27FC236}">
                <a16:creationId xmlns:a16="http://schemas.microsoft.com/office/drawing/2014/main" id="{3CFA1753-D2F1-07E7-EC6C-219FFC657F94}"/>
              </a:ext>
            </a:extLst>
          </p:cNvPr>
          <p:cNvGraphicFramePr>
            <a:graphicFrameLocks noGrp="1"/>
          </p:cNvGraphicFramePr>
          <p:nvPr>
            <p:ph idx="1"/>
            <p:extLst>
              <p:ext uri="{D42A27DB-BD31-4B8C-83A1-F6EECF244321}">
                <p14:modId xmlns:p14="http://schemas.microsoft.com/office/powerpoint/2010/main" val="1240358032"/>
              </p:ext>
            </p:extLst>
          </p:nvPr>
        </p:nvGraphicFramePr>
        <p:xfrm>
          <a:off x="457199" y="1460590"/>
          <a:ext cx="11312435" cy="3200400"/>
        </p:xfrm>
        <a:graphic>
          <a:graphicData uri="http://schemas.openxmlformats.org/drawingml/2006/table">
            <a:tbl>
              <a:tblPr firstRow="1" bandRow="1">
                <a:tableStyleId>{5C22544A-7EE6-4342-B048-85BDC9FD1C3A}</a:tableStyleId>
              </a:tblPr>
              <a:tblGrid>
                <a:gridCol w="2681728">
                  <a:extLst>
                    <a:ext uri="{9D8B030D-6E8A-4147-A177-3AD203B41FA5}">
                      <a16:colId xmlns:a16="http://schemas.microsoft.com/office/drawing/2014/main" val="3254000597"/>
                    </a:ext>
                  </a:extLst>
                </a:gridCol>
                <a:gridCol w="3344547">
                  <a:extLst>
                    <a:ext uri="{9D8B030D-6E8A-4147-A177-3AD203B41FA5}">
                      <a16:colId xmlns:a16="http://schemas.microsoft.com/office/drawing/2014/main" val="2202608752"/>
                    </a:ext>
                  </a:extLst>
                </a:gridCol>
                <a:gridCol w="2922965">
                  <a:extLst>
                    <a:ext uri="{9D8B030D-6E8A-4147-A177-3AD203B41FA5}">
                      <a16:colId xmlns:a16="http://schemas.microsoft.com/office/drawing/2014/main" val="3678753296"/>
                    </a:ext>
                  </a:extLst>
                </a:gridCol>
                <a:gridCol w="2363195">
                  <a:extLst>
                    <a:ext uri="{9D8B030D-6E8A-4147-A177-3AD203B41FA5}">
                      <a16:colId xmlns:a16="http://schemas.microsoft.com/office/drawing/2014/main" val="1681672822"/>
                    </a:ext>
                  </a:extLst>
                </a:gridCol>
              </a:tblGrid>
              <a:tr h="0">
                <a:tc>
                  <a:txBody>
                    <a:bodyPr/>
                    <a:lstStyle/>
                    <a:p>
                      <a:r>
                        <a:rPr lang="en-US" sz="2400" dirty="0"/>
                        <a:t>Input (X)</a:t>
                      </a:r>
                    </a:p>
                  </a:txBody>
                  <a:tcPr/>
                </a:tc>
                <a:tc>
                  <a:txBody>
                    <a:bodyPr/>
                    <a:lstStyle/>
                    <a:p>
                      <a:r>
                        <a:rPr lang="en-US" sz="2400" dirty="0"/>
                        <a:t>Output (Y)</a:t>
                      </a:r>
                    </a:p>
                  </a:txBody>
                  <a:tcPr/>
                </a:tc>
                <a:tc>
                  <a:txBody>
                    <a:bodyPr/>
                    <a:lstStyle/>
                    <a:p>
                      <a:r>
                        <a:rPr lang="en-US" sz="2400" dirty="0"/>
                        <a:t>Application</a:t>
                      </a:r>
                    </a:p>
                  </a:txBody>
                  <a:tcPr/>
                </a:tc>
                <a:tc>
                  <a:txBody>
                    <a:bodyPr/>
                    <a:lstStyle/>
                    <a:p>
                      <a:endParaRPr lang="en-US" sz="2400" dirty="0"/>
                    </a:p>
                  </a:txBody>
                  <a:tcPr/>
                </a:tc>
                <a:extLst>
                  <a:ext uri="{0D108BD9-81ED-4DB2-BD59-A6C34878D82A}">
                    <a16:rowId xmlns:a16="http://schemas.microsoft.com/office/drawing/2014/main" val="1476333881"/>
                  </a:ext>
                </a:extLst>
              </a:tr>
              <a:tr h="370840">
                <a:tc>
                  <a:txBody>
                    <a:bodyPr/>
                    <a:lstStyle/>
                    <a:p>
                      <a:r>
                        <a:rPr lang="en-US" sz="2400" dirty="0"/>
                        <a:t>Housing features</a:t>
                      </a:r>
                    </a:p>
                  </a:txBody>
                  <a:tcPr/>
                </a:tc>
                <a:tc>
                  <a:txBody>
                    <a:bodyPr/>
                    <a:lstStyle/>
                    <a:p>
                      <a:r>
                        <a:rPr lang="en-US" sz="2400" dirty="0"/>
                        <a:t>Price</a:t>
                      </a:r>
                    </a:p>
                  </a:txBody>
                  <a:tcPr/>
                </a:tc>
                <a:tc>
                  <a:txBody>
                    <a:bodyPr/>
                    <a:lstStyle/>
                    <a:p>
                      <a:r>
                        <a:rPr lang="en-US" sz="2400" dirty="0"/>
                        <a:t>Real Estate</a:t>
                      </a:r>
                    </a:p>
                  </a:txBody>
                  <a:tcPr/>
                </a:tc>
                <a:tc>
                  <a:txBody>
                    <a:bodyPr/>
                    <a:lstStyle/>
                    <a:p>
                      <a:r>
                        <a:rPr lang="en-US" sz="2400" dirty="0"/>
                        <a:t>Standard NN</a:t>
                      </a:r>
                    </a:p>
                  </a:txBody>
                  <a:tcPr/>
                </a:tc>
                <a:extLst>
                  <a:ext uri="{0D108BD9-81ED-4DB2-BD59-A6C34878D82A}">
                    <a16:rowId xmlns:a16="http://schemas.microsoft.com/office/drawing/2014/main" val="138322823"/>
                  </a:ext>
                </a:extLst>
              </a:tr>
              <a:tr h="370840">
                <a:tc>
                  <a:txBody>
                    <a:bodyPr/>
                    <a:lstStyle/>
                    <a:p>
                      <a:r>
                        <a:rPr lang="en-US" sz="2400" dirty="0"/>
                        <a:t>Ad, user info</a:t>
                      </a:r>
                    </a:p>
                  </a:txBody>
                  <a:tcPr/>
                </a:tc>
                <a:tc>
                  <a:txBody>
                    <a:bodyPr/>
                    <a:lstStyle/>
                    <a:p>
                      <a:r>
                        <a:rPr lang="en-US" sz="2400" dirty="0"/>
                        <a:t>Probability of click an ad</a:t>
                      </a:r>
                    </a:p>
                  </a:txBody>
                  <a:tcPr/>
                </a:tc>
                <a:tc>
                  <a:txBody>
                    <a:bodyPr/>
                    <a:lstStyle/>
                    <a:p>
                      <a:r>
                        <a:rPr lang="en-US" sz="2400" dirty="0"/>
                        <a:t>Online advertising</a:t>
                      </a:r>
                    </a:p>
                  </a:txBody>
                  <a:tcPr/>
                </a:tc>
                <a:tc>
                  <a:txBody>
                    <a:bodyPr/>
                    <a:lstStyle/>
                    <a:p>
                      <a:r>
                        <a:rPr lang="en-US" sz="2400" dirty="0"/>
                        <a:t>Standard NN</a:t>
                      </a:r>
                    </a:p>
                  </a:txBody>
                  <a:tcPr/>
                </a:tc>
                <a:extLst>
                  <a:ext uri="{0D108BD9-81ED-4DB2-BD59-A6C34878D82A}">
                    <a16:rowId xmlns:a16="http://schemas.microsoft.com/office/drawing/2014/main" val="843415661"/>
                  </a:ext>
                </a:extLst>
              </a:tr>
              <a:tr h="370840">
                <a:tc>
                  <a:txBody>
                    <a:bodyPr/>
                    <a:lstStyle/>
                    <a:p>
                      <a:r>
                        <a:rPr lang="en-US" sz="2400" dirty="0"/>
                        <a:t>Image</a:t>
                      </a:r>
                    </a:p>
                  </a:txBody>
                  <a:tcPr/>
                </a:tc>
                <a:tc>
                  <a:txBody>
                    <a:bodyPr/>
                    <a:lstStyle/>
                    <a:p>
                      <a:r>
                        <a:rPr lang="en-US" sz="2400" dirty="0"/>
                        <a:t>Object</a:t>
                      </a:r>
                    </a:p>
                  </a:txBody>
                  <a:tcPr/>
                </a:tc>
                <a:tc>
                  <a:txBody>
                    <a:bodyPr/>
                    <a:lstStyle/>
                    <a:p>
                      <a:r>
                        <a:rPr lang="en-US" sz="2400" dirty="0"/>
                        <a:t>Photo Tagging</a:t>
                      </a:r>
                    </a:p>
                  </a:txBody>
                  <a:tcPr/>
                </a:tc>
                <a:tc>
                  <a:txBody>
                    <a:bodyPr/>
                    <a:lstStyle/>
                    <a:p>
                      <a:r>
                        <a:rPr lang="en-US" sz="2400" dirty="0"/>
                        <a:t>CNN</a:t>
                      </a:r>
                    </a:p>
                  </a:txBody>
                  <a:tcPr/>
                </a:tc>
                <a:extLst>
                  <a:ext uri="{0D108BD9-81ED-4DB2-BD59-A6C34878D82A}">
                    <a16:rowId xmlns:a16="http://schemas.microsoft.com/office/drawing/2014/main" val="217612884"/>
                  </a:ext>
                </a:extLst>
              </a:tr>
              <a:tr h="370840">
                <a:tc>
                  <a:txBody>
                    <a:bodyPr/>
                    <a:lstStyle/>
                    <a:p>
                      <a:r>
                        <a:rPr lang="en-US" sz="2400" dirty="0"/>
                        <a:t>Audio</a:t>
                      </a:r>
                    </a:p>
                  </a:txBody>
                  <a:tcPr/>
                </a:tc>
                <a:tc>
                  <a:txBody>
                    <a:bodyPr/>
                    <a:lstStyle/>
                    <a:p>
                      <a:r>
                        <a:rPr lang="en-US" sz="2400" dirty="0"/>
                        <a:t>Text Transcript</a:t>
                      </a:r>
                    </a:p>
                  </a:txBody>
                  <a:tcPr/>
                </a:tc>
                <a:tc>
                  <a:txBody>
                    <a:bodyPr/>
                    <a:lstStyle/>
                    <a:p>
                      <a:r>
                        <a:rPr lang="en-US" sz="2400" dirty="0"/>
                        <a:t>Speech Recognition</a:t>
                      </a:r>
                    </a:p>
                  </a:txBody>
                  <a:tcPr/>
                </a:tc>
                <a:tc>
                  <a:txBody>
                    <a:bodyPr/>
                    <a:lstStyle/>
                    <a:p>
                      <a:r>
                        <a:rPr lang="en-US" sz="2400" dirty="0"/>
                        <a:t>RNN</a:t>
                      </a:r>
                    </a:p>
                  </a:txBody>
                  <a:tcPr/>
                </a:tc>
                <a:extLst>
                  <a:ext uri="{0D108BD9-81ED-4DB2-BD59-A6C34878D82A}">
                    <a16:rowId xmlns:a16="http://schemas.microsoft.com/office/drawing/2014/main" val="3872107732"/>
                  </a:ext>
                </a:extLst>
              </a:tr>
              <a:tr h="370840">
                <a:tc>
                  <a:txBody>
                    <a:bodyPr/>
                    <a:lstStyle/>
                    <a:p>
                      <a:r>
                        <a:rPr lang="en-US" sz="2400" dirty="0"/>
                        <a:t>Lawsuit features</a:t>
                      </a:r>
                    </a:p>
                  </a:txBody>
                  <a:tcPr/>
                </a:tc>
                <a:tc>
                  <a:txBody>
                    <a:bodyPr/>
                    <a:lstStyle/>
                    <a:p>
                      <a:r>
                        <a:rPr lang="en-US" sz="2400" dirty="0"/>
                        <a:t>Probability of success</a:t>
                      </a:r>
                    </a:p>
                  </a:txBody>
                  <a:tcPr/>
                </a:tc>
                <a:tc>
                  <a:txBody>
                    <a:bodyPr/>
                    <a:lstStyle/>
                    <a:p>
                      <a:r>
                        <a:rPr lang="en-US" sz="2400" dirty="0"/>
                        <a:t>Lawsuit</a:t>
                      </a:r>
                    </a:p>
                  </a:txBody>
                  <a:tcPr/>
                </a:tc>
                <a:tc>
                  <a:txBody>
                    <a:bodyPr/>
                    <a:lstStyle/>
                    <a:p>
                      <a:r>
                        <a:rPr lang="en-US" sz="2400" dirty="0"/>
                        <a:t>Customize Hybrid</a:t>
                      </a:r>
                    </a:p>
                  </a:txBody>
                  <a:tcPr/>
                </a:tc>
                <a:extLst>
                  <a:ext uri="{0D108BD9-81ED-4DB2-BD59-A6C34878D82A}">
                    <a16:rowId xmlns:a16="http://schemas.microsoft.com/office/drawing/2014/main" val="1959161584"/>
                  </a:ext>
                </a:extLst>
              </a:tr>
              <a:tr h="370840">
                <a:tc>
                  <a:txBody>
                    <a:bodyPr/>
                    <a:lstStyle/>
                    <a:p>
                      <a:r>
                        <a:rPr lang="en-US" sz="2400" dirty="0"/>
                        <a:t>Image, Radar info</a:t>
                      </a:r>
                    </a:p>
                  </a:txBody>
                  <a:tcPr/>
                </a:tc>
                <a:tc>
                  <a:txBody>
                    <a:bodyPr/>
                    <a:lstStyle/>
                    <a:p>
                      <a:r>
                        <a:rPr lang="en-US" sz="2400" dirty="0"/>
                        <a:t>Position of other objects</a:t>
                      </a:r>
                    </a:p>
                  </a:txBody>
                  <a:tcPr/>
                </a:tc>
                <a:tc>
                  <a:txBody>
                    <a:bodyPr/>
                    <a:lstStyle/>
                    <a:p>
                      <a:r>
                        <a:rPr lang="en-US" sz="2400" dirty="0"/>
                        <a:t>Autonomous driving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Customize Hybrid</a:t>
                      </a:r>
                    </a:p>
                  </a:txBody>
                  <a:tcPr/>
                </a:tc>
                <a:extLst>
                  <a:ext uri="{0D108BD9-81ED-4DB2-BD59-A6C34878D82A}">
                    <a16:rowId xmlns:a16="http://schemas.microsoft.com/office/drawing/2014/main" val="3703893490"/>
                  </a:ext>
                </a:extLst>
              </a:tr>
            </a:tbl>
          </a:graphicData>
        </a:graphic>
      </p:graphicFrame>
      <p:graphicFrame>
        <p:nvGraphicFramePr>
          <p:cNvPr id="5" name="Table 4">
            <a:extLst>
              <a:ext uri="{FF2B5EF4-FFF2-40B4-BE49-F238E27FC236}">
                <a16:creationId xmlns:a16="http://schemas.microsoft.com/office/drawing/2014/main" id="{9949D919-FA0E-2908-B608-353F6E807DA3}"/>
              </a:ext>
            </a:extLst>
          </p:cNvPr>
          <p:cNvGraphicFramePr>
            <a:graphicFrameLocks/>
          </p:cNvGraphicFramePr>
          <p:nvPr>
            <p:extLst>
              <p:ext uri="{D42A27DB-BD31-4B8C-83A1-F6EECF244321}">
                <p14:modId xmlns:p14="http://schemas.microsoft.com/office/powerpoint/2010/main" val="1924536247"/>
              </p:ext>
            </p:extLst>
          </p:nvPr>
        </p:nvGraphicFramePr>
        <p:xfrm>
          <a:off x="877392" y="4783908"/>
          <a:ext cx="10515600" cy="1828800"/>
        </p:xfrm>
        <a:graphic>
          <a:graphicData uri="http://schemas.openxmlformats.org/drawingml/2006/table">
            <a:tbl>
              <a:tblPr firstRow="1" bandRow="1">
                <a:tableStyleId>{5C22544A-7EE6-4342-B048-85BDC9FD1C3A}</a:tableStyleId>
              </a:tblPr>
              <a:tblGrid>
                <a:gridCol w="5257800">
                  <a:extLst>
                    <a:ext uri="{9D8B030D-6E8A-4147-A177-3AD203B41FA5}">
                      <a16:colId xmlns:a16="http://schemas.microsoft.com/office/drawing/2014/main" val="1172203569"/>
                    </a:ext>
                  </a:extLst>
                </a:gridCol>
                <a:gridCol w="5257800">
                  <a:extLst>
                    <a:ext uri="{9D8B030D-6E8A-4147-A177-3AD203B41FA5}">
                      <a16:colId xmlns:a16="http://schemas.microsoft.com/office/drawing/2014/main" val="1536266595"/>
                    </a:ext>
                  </a:extLst>
                </a:gridCol>
              </a:tblGrid>
              <a:tr h="370840">
                <a:tc>
                  <a:txBody>
                    <a:bodyPr/>
                    <a:lstStyle/>
                    <a:p>
                      <a:r>
                        <a:rPr lang="en-US" sz="2400" dirty="0"/>
                        <a:t>Structured Data</a:t>
                      </a:r>
                    </a:p>
                  </a:txBody>
                  <a:tcPr/>
                </a:tc>
                <a:tc>
                  <a:txBody>
                    <a:bodyPr/>
                    <a:lstStyle/>
                    <a:p>
                      <a:r>
                        <a:rPr lang="en-US" sz="2400" dirty="0"/>
                        <a:t>Unstructured Data</a:t>
                      </a:r>
                    </a:p>
                  </a:txBody>
                  <a:tcPr/>
                </a:tc>
                <a:extLst>
                  <a:ext uri="{0D108BD9-81ED-4DB2-BD59-A6C34878D82A}">
                    <a16:rowId xmlns:a16="http://schemas.microsoft.com/office/drawing/2014/main" val="3410371061"/>
                  </a:ext>
                </a:extLst>
              </a:tr>
              <a:tr h="370840">
                <a:tc>
                  <a:txBody>
                    <a:bodyPr/>
                    <a:lstStyle/>
                    <a:p>
                      <a:r>
                        <a:rPr lang="en-US" sz="2400" dirty="0"/>
                        <a:t>Housing price</a:t>
                      </a:r>
                    </a:p>
                  </a:txBody>
                  <a:tcPr/>
                </a:tc>
                <a:tc>
                  <a:txBody>
                    <a:bodyPr/>
                    <a:lstStyle/>
                    <a:p>
                      <a:r>
                        <a:rPr lang="en-US" sz="2400" dirty="0"/>
                        <a:t>Audio</a:t>
                      </a:r>
                    </a:p>
                  </a:txBody>
                  <a:tcPr/>
                </a:tc>
                <a:extLst>
                  <a:ext uri="{0D108BD9-81ED-4DB2-BD59-A6C34878D82A}">
                    <a16:rowId xmlns:a16="http://schemas.microsoft.com/office/drawing/2014/main" val="3349677204"/>
                  </a:ext>
                </a:extLst>
              </a:tr>
              <a:tr h="370840">
                <a:tc>
                  <a:txBody>
                    <a:bodyPr/>
                    <a:lstStyle/>
                    <a:p>
                      <a:r>
                        <a:rPr lang="en-US" sz="2400" dirty="0"/>
                        <a:t>Advertising</a:t>
                      </a:r>
                    </a:p>
                  </a:txBody>
                  <a:tcPr/>
                </a:tc>
                <a:tc>
                  <a:txBody>
                    <a:bodyPr/>
                    <a:lstStyle/>
                    <a:p>
                      <a:r>
                        <a:rPr lang="en-US" sz="2400" dirty="0"/>
                        <a:t>image</a:t>
                      </a:r>
                    </a:p>
                  </a:txBody>
                  <a:tcPr/>
                </a:tc>
                <a:extLst>
                  <a:ext uri="{0D108BD9-81ED-4DB2-BD59-A6C34878D82A}">
                    <a16:rowId xmlns:a16="http://schemas.microsoft.com/office/drawing/2014/main" val="2847734651"/>
                  </a:ext>
                </a:extLst>
              </a:tr>
              <a:tr h="370840">
                <a:tc>
                  <a:txBody>
                    <a:bodyPr/>
                    <a:lstStyle/>
                    <a:p>
                      <a:endParaRPr lang="en-US" sz="2400"/>
                    </a:p>
                  </a:txBody>
                  <a:tcPr/>
                </a:tc>
                <a:tc>
                  <a:txBody>
                    <a:bodyPr/>
                    <a:lstStyle/>
                    <a:p>
                      <a:r>
                        <a:rPr lang="en-US" sz="2400" dirty="0"/>
                        <a:t>text</a:t>
                      </a:r>
                    </a:p>
                  </a:txBody>
                  <a:tcPr/>
                </a:tc>
                <a:extLst>
                  <a:ext uri="{0D108BD9-81ED-4DB2-BD59-A6C34878D82A}">
                    <a16:rowId xmlns:a16="http://schemas.microsoft.com/office/drawing/2014/main" val="1791787985"/>
                  </a:ext>
                </a:extLst>
              </a:tr>
            </a:tbl>
          </a:graphicData>
        </a:graphic>
      </p:graphicFrame>
    </p:spTree>
    <p:extLst>
      <p:ext uri="{BB962C8B-B14F-4D97-AF65-F5344CB8AC3E}">
        <p14:creationId xmlns:p14="http://schemas.microsoft.com/office/powerpoint/2010/main" val="39313592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3D9ED-BDDC-C9EC-705A-4DC2EEAC2684}"/>
              </a:ext>
            </a:extLst>
          </p:cNvPr>
          <p:cNvSpPr>
            <a:spLocks noGrp="1"/>
          </p:cNvSpPr>
          <p:nvPr>
            <p:ph type="title"/>
          </p:nvPr>
        </p:nvSpPr>
        <p:spPr/>
        <p:txBody>
          <a:bodyPr/>
          <a:lstStyle/>
          <a:p>
            <a:r>
              <a:rPr lang="en-CA" dirty="0"/>
              <a:t>Which of the following are examples of structured data? </a:t>
            </a:r>
            <a:endParaRPr lang="en-US" dirty="0"/>
          </a:p>
        </p:txBody>
      </p:sp>
      <p:sp>
        <p:nvSpPr>
          <p:cNvPr id="3" name="Content Placeholder 2">
            <a:extLst>
              <a:ext uri="{FF2B5EF4-FFF2-40B4-BE49-F238E27FC236}">
                <a16:creationId xmlns:a16="http://schemas.microsoft.com/office/drawing/2014/main" id="{FF777FDB-A12B-3247-C8E1-3D5E74C1A526}"/>
              </a:ext>
            </a:extLst>
          </p:cNvPr>
          <p:cNvSpPr>
            <a:spLocks noGrp="1"/>
          </p:cNvSpPr>
          <p:nvPr>
            <p:ph idx="1"/>
          </p:nvPr>
        </p:nvSpPr>
        <p:spPr/>
        <p:txBody>
          <a:bodyPr/>
          <a:lstStyle/>
          <a:p>
            <a:r>
              <a:rPr lang="en-US" dirty="0"/>
              <a:t>A dataset with short poems</a:t>
            </a:r>
          </a:p>
          <a:p>
            <a:r>
              <a:rPr lang="en-US" dirty="0"/>
              <a:t>A dataset of weight, height, age, blood sugar level, and arterial pressure</a:t>
            </a:r>
          </a:p>
          <a:p>
            <a:r>
              <a:rPr lang="en-US" dirty="0"/>
              <a:t>A set of audio recordings of a person reading a sentence</a:t>
            </a:r>
          </a:p>
          <a:p>
            <a:r>
              <a:rPr lang="en-US" dirty="0"/>
              <a:t>A dataset with zip code, house price, house square feet, # of bathrooms, # of bedrooms.</a:t>
            </a:r>
          </a:p>
        </p:txBody>
      </p:sp>
    </p:spTree>
    <p:extLst>
      <p:ext uri="{BB962C8B-B14F-4D97-AF65-F5344CB8AC3E}">
        <p14:creationId xmlns:p14="http://schemas.microsoft.com/office/powerpoint/2010/main" val="7400722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23803</TotalTime>
  <Words>7416</Words>
  <Application>Microsoft Office PowerPoint</Application>
  <PresentationFormat>Widescreen</PresentationFormat>
  <Paragraphs>618</Paragraphs>
  <Slides>66</Slides>
  <Notes>32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Calibri</vt:lpstr>
      <vt:lpstr>Calibri Light</vt:lpstr>
      <vt:lpstr>Cambria Math</vt:lpstr>
      <vt:lpstr>Office Theme</vt:lpstr>
      <vt:lpstr>Introduction to deep learning </vt:lpstr>
      <vt:lpstr>Table of content</vt:lpstr>
      <vt:lpstr>PowerPoint Presentation</vt:lpstr>
      <vt:lpstr>What is Neural Network</vt:lpstr>
      <vt:lpstr>Types of neural networks</vt:lpstr>
      <vt:lpstr>PowerPoint Presentation</vt:lpstr>
      <vt:lpstr>PowerPoint Presentation</vt:lpstr>
      <vt:lpstr>Supervised Learning with Neural Network</vt:lpstr>
      <vt:lpstr>Which of the following are examples of structured data? </vt:lpstr>
      <vt:lpstr>Binary classification – Logistic Regression</vt:lpstr>
      <vt:lpstr>Logistic Regression cost function</vt:lpstr>
      <vt:lpstr>Gradient Descent</vt:lpstr>
      <vt:lpstr>Computation graph</vt:lpstr>
      <vt:lpstr>Logistic Regression Gradient Descent: 1 example</vt:lpstr>
      <vt:lpstr>Logistic Regression on m examples</vt:lpstr>
      <vt:lpstr>Logistic Regression on m examples</vt:lpstr>
      <vt:lpstr>Vectorization</vt:lpstr>
      <vt:lpstr>PowerPoint Presentation</vt:lpstr>
      <vt:lpstr>Review what is Neural Network?</vt:lpstr>
      <vt:lpstr>PowerPoint Presentation</vt:lpstr>
      <vt:lpstr>PowerPoint Presentation</vt:lpstr>
      <vt:lpstr>PowerPoint Presentation</vt:lpstr>
      <vt:lpstr>PowerPoint Presentation</vt:lpstr>
      <vt:lpstr>PowerPoint Presentation</vt:lpstr>
      <vt:lpstr>Logistic Regression</vt:lpstr>
      <vt:lpstr>Neural Network gradients</vt:lpstr>
      <vt:lpstr>Forward and Backward propagation for layer l</vt:lpstr>
      <vt:lpstr>Readings for Feedforward Neural Network</vt:lpstr>
      <vt:lpstr>Homework</vt:lpstr>
      <vt:lpstr>Loss functions</vt:lpstr>
      <vt:lpstr>Parameters and Hyperparameters</vt:lpstr>
      <vt:lpstr>PowerPoint Presentation</vt:lpstr>
      <vt:lpstr>Weight initialization</vt:lpstr>
      <vt:lpstr>PowerPoint Presentation</vt:lpstr>
      <vt:lpstr>PowerPoint Presentation</vt:lpstr>
      <vt:lpstr>Google colab</vt:lpstr>
      <vt:lpstr>TensorFlow</vt:lpstr>
      <vt:lpstr>TensorFlow Datasets</vt:lpstr>
      <vt:lpstr>ML is a highly iterative process</vt:lpstr>
      <vt:lpstr>Train/Dev/Test datasets</vt:lpstr>
      <vt:lpstr>Mismatched train/test distribution</vt:lpstr>
      <vt:lpstr>Bias and Variance</vt:lpstr>
      <vt:lpstr>Bias and Variance</vt:lpstr>
      <vt:lpstr>PowerPoint Presentation</vt:lpstr>
      <vt:lpstr>Regularization</vt:lpstr>
      <vt:lpstr>Regularization in Neural Network</vt:lpstr>
      <vt:lpstr>PowerPoint Presentation</vt:lpstr>
      <vt:lpstr>Why regularization prevent overfitting?</vt:lpstr>
      <vt:lpstr>Dropout regularization</vt:lpstr>
      <vt:lpstr>implement dropout</vt:lpstr>
      <vt:lpstr>Why does dropout work?</vt:lpstr>
      <vt:lpstr>Data augmentation</vt:lpstr>
      <vt:lpstr>Another approach: early stopping</vt:lpstr>
      <vt:lpstr>Early stopping: an example</vt:lpstr>
      <vt:lpstr>PowerPoint Presentation</vt:lpstr>
      <vt:lpstr>Vanishing and exploding gradients</vt:lpstr>
      <vt:lpstr>Vanishing and exploding gradients</vt:lpstr>
      <vt:lpstr>Vanishing and exploding gradients- backward</vt:lpstr>
      <vt:lpstr>Why do the gradients vanish/explode?</vt:lpstr>
      <vt:lpstr>When is the model suffering from the gradient exploding/vanishing?</vt:lpstr>
      <vt:lpstr>Solutions for gradient exploding/vanishing</vt:lpstr>
      <vt:lpstr>Solutions for gradient exploding/vanishing</vt:lpstr>
      <vt:lpstr>Solutions for gradient exploding/vanishing</vt:lpstr>
      <vt:lpstr>Gradient checking for neuro network</vt:lpstr>
      <vt:lpstr>How to do gradient checking?</vt:lpstr>
      <vt:lpstr>Gradient checking implementation notes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Qingrun Zhang</dc:creator>
  <cp:lastModifiedBy>Qing LI</cp:lastModifiedBy>
  <cp:revision>168</cp:revision>
  <dcterms:created xsi:type="dcterms:W3CDTF">2022-04-21T21:22:35Z</dcterms:created>
  <dcterms:modified xsi:type="dcterms:W3CDTF">2023-05-31T23:41:44Z</dcterms:modified>
</cp:coreProperties>
</file>